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0"/>
  </p:notesMasterIdLst>
  <p:handoutMasterIdLst>
    <p:handoutMasterId r:id="rId41"/>
  </p:handoutMasterIdLst>
  <p:sldIdLst>
    <p:sldId id="256" r:id="rId2"/>
    <p:sldId id="258" r:id="rId3"/>
    <p:sldId id="265" r:id="rId4"/>
    <p:sldId id="266" r:id="rId5"/>
    <p:sldId id="261" r:id="rId6"/>
    <p:sldId id="262" r:id="rId7"/>
    <p:sldId id="279" r:id="rId8"/>
    <p:sldId id="275" r:id="rId9"/>
    <p:sldId id="274" r:id="rId10"/>
    <p:sldId id="294" r:id="rId11"/>
    <p:sldId id="263" r:id="rId12"/>
    <p:sldId id="330" r:id="rId13"/>
    <p:sldId id="329" r:id="rId14"/>
    <p:sldId id="286" r:id="rId15"/>
    <p:sldId id="300" r:id="rId16"/>
    <p:sldId id="298" r:id="rId17"/>
    <p:sldId id="299" r:id="rId18"/>
    <p:sldId id="302" r:id="rId19"/>
    <p:sldId id="303" r:id="rId20"/>
    <p:sldId id="306" r:id="rId21"/>
    <p:sldId id="287" r:id="rId22"/>
    <p:sldId id="331" r:id="rId23"/>
    <p:sldId id="307" r:id="rId24"/>
    <p:sldId id="311" r:id="rId25"/>
    <p:sldId id="332" r:id="rId26"/>
    <p:sldId id="314" r:id="rId27"/>
    <p:sldId id="315" r:id="rId28"/>
    <p:sldId id="319" r:id="rId29"/>
    <p:sldId id="320" r:id="rId30"/>
    <p:sldId id="321" r:id="rId31"/>
    <p:sldId id="322" r:id="rId32"/>
    <p:sldId id="326" r:id="rId33"/>
    <p:sldId id="327" r:id="rId34"/>
    <p:sldId id="323" r:id="rId35"/>
    <p:sldId id="318" r:id="rId36"/>
    <p:sldId id="328" r:id="rId37"/>
    <p:sldId id="297" r:id="rId38"/>
    <p:sldId id="25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2550" y="-7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3CCEE7-463B-4187-8EE4-F40BC789FF6E}" type="datetimeFigureOut">
              <a:rPr lang="en-US" smtClean="0"/>
              <a:pPr/>
              <a:t>3/31/2016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EFE1E5-CC24-4B79-8C81-C62A6ADCE5B7}" type="slidenum">
              <a:rPr lang="en-US" smtClean="0"/>
              <a:pPr/>
              <a:t>‹#›</a:t>
            </a:fld>
            <a:endParaRPr lang="en-US"/>
          </a:p>
        </p:txBody>
      </p:sp>
    </p:spTree>
    <p:extLst>
      <p:ext uri="{BB962C8B-B14F-4D97-AF65-F5344CB8AC3E}">
        <p14:creationId xmlns:p14="http://schemas.microsoft.com/office/powerpoint/2010/main" val="2828681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D4CC8-554E-4BBF-A260-7936D01C5124}" type="datetimeFigureOut">
              <a:rPr lang="en-GB" smtClean="0"/>
              <a:pPr/>
              <a:t>31/03/2016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88781B-E693-4449-A764-7F67585E9895}" type="slidenum">
              <a:rPr lang="en-GB" smtClean="0"/>
              <a:pPr/>
              <a:t>‹#›</a:t>
            </a:fld>
            <a:endParaRPr lang="en-GB"/>
          </a:p>
        </p:txBody>
      </p:sp>
    </p:spTree>
    <p:extLst>
      <p:ext uri="{BB962C8B-B14F-4D97-AF65-F5344CB8AC3E}">
        <p14:creationId xmlns:p14="http://schemas.microsoft.com/office/powerpoint/2010/main" val="1600116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88781B-E693-4449-A764-7F67585E9895}" type="slidenum">
              <a:rPr lang="en-GB" smtClean="0"/>
              <a:pPr/>
              <a:t>8</a:t>
            </a:fld>
            <a:endParaRPr lang="en-GB"/>
          </a:p>
        </p:txBody>
      </p:sp>
    </p:spTree>
    <p:extLst>
      <p:ext uri="{BB962C8B-B14F-4D97-AF65-F5344CB8AC3E}">
        <p14:creationId xmlns:p14="http://schemas.microsoft.com/office/powerpoint/2010/main" val="1004777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88781B-E693-4449-A764-7F67585E9895}" type="slidenum">
              <a:rPr lang="en-GB" smtClean="0"/>
              <a:pPr/>
              <a:t>23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0A98CD-106E-46D7-BDBC-C21C0B259262}" type="datetime1">
              <a:rPr lang="en-GB" smtClean="0"/>
              <a:pPr/>
              <a:t>31/03/2016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CD6D5C-AAB1-4462-9DF4-7594A9C82D3C}"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7925" y="1"/>
            <a:ext cx="1368151" cy="1465273"/>
          </a:xfrm>
          <a:prstGeom prst="rect">
            <a:avLst/>
          </a:prstGeom>
        </p:spPr>
      </p:pic>
    </p:spTree>
    <p:extLst>
      <p:ext uri="{BB962C8B-B14F-4D97-AF65-F5344CB8AC3E}">
        <p14:creationId xmlns:p14="http://schemas.microsoft.com/office/powerpoint/2010/main" val="215878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8565B0-E1A4-4805-8D54-8AAB0B8DF227}" type="datetime1">
              <a:rPr lang="en-GB" smtClean="0"/>
              <a:pPr/>
              <a:t>31/03/2016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CD6D5C-AAB1-4462-9DF4-7594A9C82D3C}" type="slidenum">
              <a:rPr lang="en-GB" smtClean="0"/>
              <a:pPr/>
              <a:t>‹#›</a:t>
            </a:fld>
            <a:endParaRPr lang="en-GB"/>
          </a:p>
        </p:txBody>
      </p:sp>
    </p:spTree>
    <p:extLst>
      <p:ext uri="{BB962C8B-B14F-4D97-AF65-F5344CB8AC3E}">
        <p14:creationId xmlns:p14="http://schemas.microsoft.com/office/powerpoint/2010/main" val="1070094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207E1-52E7-434B-AE15-495EBFE5C00B}" type="datetime1">
              <a:rPr lang="en-GB" smtClean="0"/>
              <a:pPr/>
              <a:t>31/03/2016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CD6D5C-AAB1-4462-9DF4-7594A9C82D3C}" type="slidenum">
              <a:rPr lang="en-GB" smtClean="0"/>
              <a:pPr/>
              <a:t>‹#›</a:t>
            </a:fld>
            <a:endParaRPr lang="en-GB"/>
          </a:p>
        </p:txBody>
      </p:sp>
    </p:spTree>
    <p:extLst>
      <p:ext uri="{BB962C8B-B14F-4D97-AF65-F5344CB8AC3E}">
        <p14:creationId xmlns:p14="http://schemas.microsoft.com/office/powerpoint/2010/main" val="224788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4FA2B-F678-4ECB-8717-3A11F2DF676A}" type="datetime1">
              <a:rPr lang="en-GB" smtClean="0"/>
              <a:pPr/>
              <a:t>31/03/2016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CD6D5C-AAB1-4462-9DF4-7594A9C82D3C}"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591" y="1"/>
            <a:ext cx="509961" cy="546162"/>
          </a:xfrm>
          <a:prstGeom prst="rect">
            <a:avLst/>
          </a:prstGeom>
        </p:spPr>
      </p:pic>
      <p:pic>
        <p:nvPicPr>
          <p:cNvPr id="8" name="Picture 7" descr="wavingugandaflag.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60432" y="1"/>
            <a:ext cx="683568" cy="49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95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C6C45-DD37-4340-9580-430036AE941F}" type="datetime1">
              <a:rPr lang="en-GB" smtClean="0"/>
              <a:pPr/>
              <a:t>31/03/2016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CD6D5C-AAB1-4462-9DF4-7594A9C82D3C}" type="slidenum">
              <a:rPr lang="en-GB" smtClean="0"/>
              <a:pPr/>
              <a:t>‹#›</a:t>
            </a:fld>
            <a:endParaRPr lang="en-GB"/>
          </a:p>
        </p:txBody>
      </p:sp>
    </p:spTree>
    <p:extLst>
      <p:ext uri="{BB962C8B-B14F-4D97-AF65-F5344CB8AC3E}">
        <p14:creationId xmlns:p14="http://schemas.microsoft.com/office/powerpoint/2010/main" val="1709271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910410-7941-45C1-9EDF-03E23E714676}" type="datetime1">
              <a:rPr lang="en-GB" smtClean="0"/>
              <a:pPr/>
              <a:t>31/03/2016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CD6D5C-AAB1-4462-9DF4-7594A9C82D3C}" type="slidenum">
              <a:rPr lang="en-GB" smtClean="0"/>
              <a:pPr/>
              <a:t>‹#›</a:t>
            </a:fld>
            <a:endParaRPr lang="en-GB"/>
          </a:p>
        </p:txBody>
      </p:sp>
    </p:spTree>
    <p:extLst>
      <p:ext uri="{BB962C8B-B14F-4D97-AF65-F5344CB8AC3E}">
        <p14:creationId xmlns:p14="http://schemas.microsoft.com/office/powerpoint/2010/main" val="721979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0C8F83-786F-4A79-95C4-5638CB253990}" type="datetime1">
              <a:rPr lang="en-GB" smtClean="0"/>
              <a:pPr/>
              <a:t>31/03/2016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CD6D5C-AAB1-4462-9DF4-7594A9C82D3C}" type="slidenum">
              <a:rPr lang="en-GB" smtClean="0"/>
              <a:pPr/>
              <a:t>‹#›</a:t>
            </a:fld>
            <a:endParaRPr lang="en-GB"/>
          </a:p>
        </p:txBody>
      </p:sp>
    </p:spTree>
    <p:extLst>
      <p:ext uri="{BB962C8B-B14F-4D97-AF65-F5344CB8AC3E}">
        <p14:creationId xmlns:p14="http://schemas.microsoft.com/office/powerpoint/2010/main" val="1640349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AC72DE-9235-424F-8407-5AA538ED6B03}" type="datetime1">
              <a:rPr lang="en-GB" smtClean="0"/>
              <a:pPr/>
              <a:t>31/03/2016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CD6D5C-AAB1-4462-9DF4-7594A9C82D3C}" type="slidenum">
              <a:rPr lang="en-GB" smtClean="0"/>
              <a:pPr/>
              <a:t>‹#›</a:t>
            </a:fld>
            <a:endParaRPr lang="en-GB"/>
          </a:p>
        </p:txBody>
      </p:sp>
    </p:spTree>
    <p:extLst>
      <p:ext uri="{BB962C8B-B14F-4D97-AF65-F5344CB8AC3E}">
        <p14:creationId xmlns:p14="http://schemas.microsoft.com/office/powerpoint/2010/main" val="179956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BF985-1B9C-410C-8467-BB723F7D8F68}" type="datetime1">
              <a:rPr lang="en-GB" smtClean="0"/>
              <a:pPr/>
              <a:t>31/03/2016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CD6D5C-AAB1-4462-9DF4-7594A9C82D3C}" type="slidenum">
              <a:rPr lang="en-GB" smtClean="0"/>
              <a:pPr/>
              <a:t>‹#›</a:t>
            </a:fld>
            <a:endParaRPr lang="en-GB"/>
          </a:p>
        </p:txBody>
      </p:sp>
    </p:spTree>
    <p:extLst>
      <p:ext uri="{BB962C8B-B14F-4D97-AF65-F5344CB8AC3E}">
        <p14:creationId xmlns:p14="http://schemas.microsoft.com/office/powerpoint/2010/main" val="87207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12BFBA-3CC8-4F19-8771-4ACA088C744A}" type="datetime1">
              <a:rPr lang="en-GB" smtClean="0"/>
              <a:pPr/>
              <a:t>31/03/2016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CD6D5C-AAB1-4462-9DF4-7594A9C82D3C}" type="slidenum">
              <a:rPr lang="en-GB" smtClean="0"/>
              <a:pPr/>
              <a:t>‹#›</a:t>
            </a:fld>
            <a:endParaRPr lang="en-GB"/>
          </a:p>
        </p:txBody>
      </p:sp>
    </p:spTree>
    <p:extLst>
      <p:ext uri="{BB962C8B-B14F-4D97-AF65-F5344CB8AC3E}">
        <p14:creationId xmlns:p14="http://schemas.microsoft.com/office/powerpoint/2010/main" val="306264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219B9-BEE4-4B4A-88EE-2C26E2323397}" type="datetime1">
              <a:rPr lang="en-GB" smtClean="0"/>
              <a:pPr/>
              <a:t>31/03/2016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CD6D5C-AAB1-4462-9DF4-7594A9C82D3C}" type="slidenum">
              <a:rPr lang="en-GB" smtClean="0"/>
              <a:pPr/>
              <a:t>‹#›</a:t>
            </a:fld>
            <a:endParaRPr lang="en-GB"/>
          </a:p>
        </p:txBody>
      </p:sp>
    </p:spTree>
    <p:extLst>
      <p:ext uri="{BB962C8B-B14F-4D97-AF65-F5344CB8AC3E}">
        <p14:creationId xmlns:p14="http://schemas.microsoft.com/office/powerpoint/2010/main" val="243464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4AECA-F94A-4B04-9C68-872F6144E69F}" type="datetime1">
              <a:rPr lang="en-GB" smtClean="0"/>
              <a:pPr/>
              <a:t>31/03/2016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D6D5C-AAB1-4462-9DF4-7594A9C82D3C}" type="slidenum">
              <a:rPr lang="en-GB" smtClean="0"/>
              <a:pPr/>
              <a:t>‹#›</a:t>
            </a:fld>
            <a:endParaRPr lang="en-GB"/>
          </a:p>
        </p:txBody>
      </p:sp>
    </p:spTree>
    <p:extLst>
      <p:ext uri="{BB962C8B-B14F-4D97-AF65-F5344CB8AC3E}">
        <p14:creationId xmlns:p14="http://schemas.microsoft.com/office/powerpoint/2010/main" val="271787401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2936"/>
            <a:ext cx="7543800" cy="1800200"/>
          </a:xfrm>
        </p:spPr>
        <p:txBody>
          <a:bodyPr>
            <a:noAutofit/>
          </a:bodyPr>
          <a:lstStyle/>
          <a:p>
            <a:pPr algn="ctr"/>
            <a:r>
              <a:rPr lang="en-GB" sz="4400" b="1" dirty="0" smtClean="0"/>
              <a:t>SOCIAL SECURITY SYSTEMS IN UGANDA</a:t>
            </a:r>
            <a:endParaRPr lang="en-GB" sz="4400" b="1" dirty="0"/>
          </a:p>
        </p:txBody>
      </p:sp>
      <p:sp>
        <p:nvSpPr>
          <p:cNvPr id="3" name="Subtitle 2"/>
          <p:cNvSpPr>
            <a:spLocks noGrp="1"/>
          </p:cNvSpPr>
          <p:nvPr>
            <p:ph type="subTitle" idx="1"/>
          </p:nvPr>
        </p:nvSpPr>
        <p:spPr>
          <a:xfrm>
            <a:off x="323528" y="5229200"/>
            <a:ext cx="8568952" cy="1584176"/>
          </a:xfrm>
        </p:spPr>
        <p:txBody>
          <a:bodyPr>
            <a:normAutofit/>
          </a:bodyPr>
          <a:lstStyle/>
          <a:p>
            <a:pPr>
              <a:spcBef>
                <a:spcPts val="0"/>
              </a:spcBef>
            </a:pPr>
            <a:r>
              <a:rPr lang="en-GB" sz="2400" b="1" dirty="0" smtClean="0">
                <a:solidFill>
                  <a:srgbClr val="FF0000"/>
                </a:solidFill>
              </a:rPr>
              <a:t>Country Paper on Social Security Systems</a:t>
            </a:r>
            <a:endParaRPr lang="en-GB" sz="2400" b="1" dirty="0">
              <a:solidFill>
                <a:srgbClr val="FF0000"/>
              </a:solidFill>
            </a:endParaRPr>
          </a:p>
          <a:p>
            <a:pPr>
              <a:spcBef>
                <a:spcPts val="0"/>
              </a:spcBef>
            </a:pPr>
            <a:r>
              <a:rPr lang="en-GB" sz="2400" b="1" dirty="0" smtClean="0">
                <a:solidFill>
                  <a:srgbClr val="FF0000"/>
                </a:solidFill>
              </a:rPr>
              <a:t>Presented By Beth </a:t>
            </a:r>
            <a:r>
              <a:rPr lang="en-GB" sz="2400" b="1" dirty="0" err="1" smtClean="0">
                <a:solidFill>
                  <a:srgbClr val="FF0000"/>
                </a:solidFill>
              </a:rPr>
              <a:t>Ansiimire</a:t>
            </a:r>
            <a:endParaRPr lang="en-GB" sz="2400" b="1" dirty="0" smtClean="0">
              <a:solidFill>
                <a:srgbClr val="FF0000"/>
              </a:solidFill>
            </a:endParaRPr>
          </a:p>
          <a:p>
            <a:pPr algn="ctr">
              <a:spcBef>
                <a:spcPts val="0"/>
              </a:spcBef>
            </a:pPr>
            <a:r>
              <a:rPr lang="en-GB" sz="2400" b="1" dirty="0" smtClean="0">
                <a:solidFill>
                  <a:srgbClr val="FF0000"/>
                </a:solidFill>
              </a:rPr>
              <a:t>Ministry of Finance, Planning and Economic Development</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914400"/>
            <a:ext cx="2743200" cy="1844643"/>
          </a:xfrm>
          <a:prstGeom prst="rect">
            <a:avLst/>
          </a:prstGeom>
        </p:spPr>
      </p:pic>
      <p:pic>
        <p:nvPicPr>
          <p:cNvPr id="31746" name="Picture 2" descr="Turkish Flag"/>
          <p:cNvPicPr>
            <a:picLocks noChangeAspect="1" noChangeArrowheads="1"/>
          </p:cNvPicPr>
          <p:nvPr/>
        </p:nvPicPr>
        <p:blipFill>
          <a:blip r:embed="rId3"/>
          <a:srcRect/>
          <a:stretch>
            <a:fillRect/>
          </a:stretch>
        </p:blipFill>
        <p:spPr bwMode="auto">
          <a:xfrm>
            <a:off x="5257800" y="783771"/>
            <a:ext cx="3810000" cy="2095501"/>
          </a:xfrm>
          <a:prstGeom prst="rect">
            <a:avLst/>
          </a:prstGeom>
          <a:noFill/>
        </p:spPr>
      </p:pic>
      <p:sp>
        <p:nvSpPr>
          <p:cNvPr id="7" name="Slide Number Placeholder 6"/>
          <p:cNvSpPr>
            <a:spLocks noGrp="1"/>
          </p:cNvSpPr>
          <p:nvPr>
            <p:ph type="sldNum" sz="quarter" idx="12"/>
          </p:nvPr>
        </p:nvSpPr>
        <p:spPr/>
        <p:txBody>
          <a:bodyPr/>
          <a:lstStyle/>
          <a:p>
            <a:fld id="{0DCD6D5C-AAB1-4462-9DF4-7594A9C82D3C}" type="slidenum">
              <a:rPr lang="en-GB" smtClean="0"/>
              <a:pPr/>
              <a:t>1</a:t>
            </a:fld>
            <a:endParaRPr lang="en-GB"/>
          </a:p>
        </p:txBody>
      </p:sp>
    </p:spTree>
    <p:extLst>
      <p:ext uri="{BB962C8B-B14F-4D97-AF65-F5344CB8AC3E}">
        <p14:creationId xmlns:p14="http://schemas.microsoft.com/office/powerpoint/2010/main" val="3049247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Turkish Investments </a:t>
            </a:r>
            <a:r>
              <a:rPr lang="en-US" b="1" dirty="0"/>
              <a:t>in Uganda</a:t>
            </a:r>
            <a:endParaRPr lang="en-GB" dirty="0"/>
          </a:p>
        </p:txBody>
      </p:sp>
      <p:sp>
        <p:nvSpPr>
          <p:cNvPr id="3" name="Content Placeholder 2"/>
          <p:cNvSpPr>
            <a:spLocks noGrp="1"/>
          </p:cNvSpPr>
          <p:nvPr>
            <p:ph idx="1"/>
          </p:nvPr>
        </p:nvSpPr>
        <p:spPr/>
        <p:txBody>
          <a:bodyPr>
            <a:noAutofit/>
          </a:bodyPr>
          <a:lstStyle/>
          <a:p>
            <a:pPr>
              <a:spcBef>
                <a:spcPts val="0"/>
              </a:spcBef>
              <a:spcAft>
                <a:spcPts val="600"/>
              </a:spcAft>
              <a:buNone/>
            </a:pPr>
            <a:r>
              <a:rPr lang="en-US" sz="2800" dirty="0" smtClean="0"/>
              <a:t>There are a number of Turkish investments in Uganda that include:-</a:t>
            </a:r>
            <a:endParaRPr lang="en-US" sz="2800" dirty="0"/>
          </a:p>
          <a:p>
            <a:pPr>
              <a:spcBef>
                <a:spcPts val="0"/>
              </a:spcBef>
              <a:spcAft>
                <a:spcPts val="600"/>
              </a:spcAft>
              <a:buFont typeface="Wingdings" pitchFamily="2" charset="2"/>
              <a:buChar char="q"/>
            </a:pPr>
            <a:r>
              <a:rPr lang="en-US" sz="2800" dirty="0" smtClean="0"/>
              <a:t>The </a:t>
            </a:r>
            <a:r>
              <a:rPr lang="en-US" sz="2800" dirty="0" err="1" smtClean="0"/>
              <a:t>Turko</a:t>
            </a:r>
            <a:r>
              <a:rPr lang="en-US" sz="2800" dirty="0" smtClean="0"/>
              <a:t> group and ASB </a:t>
            </a:r>
            <a:r>
              <a:rPr lang="en-US" sz="2800" dirty="0"/>
              <a:t>Group of Companies </a:t>
            </a:r>
            <a:r>
              <a:rPr lang="en-US" sz="2800" dirty="0" smtClean="0"/>
              <a:t>are some </a:t>
            </a:r>
            <a:r>
              <a:rPr lang="en-US" sz="2800" dirty="0"/>
              <a:t>of the biggest contributors to employment and economic growth in Uganda, with multi-billion dollar investments in </a:t>
            </a:r>
            <a:r>
              <a:rPr lang="en-US" sz="2800" dirty="0" smtClean="0"/>
              <a:t>agriculture and agro processing.</a:t>
            </a:r>
            <a:endParaRPr lang="en-US" sz="2800" dirty="0"/>
          </a:p>
          <a:p>
            <a:pPr>
              <a:spcBef>
                <a:spcPts val="0"/>
              </a:spcBef>
              <a:spcAft>
                <a:spcPts val="600"/>
              </a:spcAft>
              <a:buFont typeface="Wingdings" pitchFamily="2" charset="2"/>
              <a:buChar char="q"/>
            </a:pPr>
            <a:r>
              <a:rPr lang="en-US" sz="2800" dirty="0" smtClean="0"/>
              <a:t>Turkish Light Academy is one of the leading performing secondary schools with best grades.</a:t>
            </a:r>
          </a:p>
          <a:p>
            <a:pPr>
              <a:spcBef>
                <a:spcPts val="0"/>
              </a:spcBef>
              <a:spcAft>
                <a:spcPts val="600"/>
              </a:spcAft>
              <a:buFont typeface="Wingdings" pitchFamily="2" charset="2"/>
              <a:buChar char="q"/>
            </a:pPr>
            <a:r>
              <a:rPr lang="en-US" sz="2800" dirty="0" smtClean="0"/>
              <a:t>Turkish Airlines with flights from Entebbe Airport on a daily basis connecting Uganda to the World.</a:t>
            </a:r>
            <a:endParaRPr lang="en-US" sz="2800" dirty="0"/>
          </a:p>
        </p:txBody>
      </p:sp>
      <p:sp>
        <p:nvSpPr>
          <p:cNvPr id="4" name="Slide Number Placeholder 3"/>
          <p:cNvSpPr>
            <a:spLocks noGrp="1"/>
          </p:cNvSpPr>
          <p:nvPr>
            <p:ph type="sldNum" sz="quarter" idx="12"/>
          </p:nvPr>
        </p:nvSpPr>
        <p:spPr/>
        <p:txBody>
          <a:bodyPr/>
          <a:lstStyle/>
          <a:p>
            <a:fld id="{0DCD6D5C-AAB1-4462-9DF4-7594A9C82D3C}" type="slidenum">
              <a:rPr lang="en-GB" smtClean="0"/>
              <a:pPr/>
              <a:t>10</a:t>
            </a:fld>
            <a:endParaRPr lang="en-GB"/>
          </a:p>
        </p:txBody>
      </p:sp>
    </p:spTree>
    <p:extLst>
      <p:ext uri="{BB962C8B-B14F-4D97-AF65-F5344CB8AC3E}">
        <p14:creationId xmlns:p14="http://schemas.microsoft.com/office/powerpoint/2010/main" val="3614343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620000" cy="1143000"/>
          </a:xfrm>
        </p:spPr>
        <p:txBody>
          <a:bodyPr/>
          <a:lstStyle/>
          <a:p>
            <a:r>
              <a:rPr lang="en-GB" sz="4400" b="1" dirty="0" smtClean="0"/>
              <a:t>Economic Overview</a:t>
            </a:r>
            <a:endParaRPr lang="en-GB" sz="4400" b="1" dirty="0"/>
          </a:p>
        </p:txBody>
      </p:sp>
      <p:sp>
        <p:nvSpPr>
          <p:cNvPr id="3" name="Content Placeholder 2"/>
          <p:cNvSpPr>
            <a:spLocks noGrp="1"/>
          </p:cNvSpPr>
          <p:nvPr>
            <p:ph idx="1"/>
          </p:nvPr>
        </p:nvSpPr>
        <p:spPr>
          <a:xfrm>
            <a:off x="457200" y="1268760"/>
            <a:ext cx="7620000" cy="5132040"/>
          </a:xfrm>
        </p:spPr>
        <p:txBody>
          <a:bodyPr>
            <a:noAutofit/>
          </a:bodyPr>
          <a:lstStyle/>
          <a:p>
            <a:pPr>
              <a:spcBef>
                <a:spcPts val="0"/>
              </a:spcBef>
              <a:spcAft>
                <a:spcPts val="600"/>
              </a:spcAft>
              <a:buFont typeface="Wingdings" pitchFamily="2" charset="2"/>
              <a:buChar char="q"/>
            </a:pPr>
            <a:r>
              <a:rPr lang="en-US" sz="2400" dirty="0" smtClean="0"/>
              <a:t>Recent economic performance has been positive, underpinned by sound economic policies and strong implementation. The economy is projected to grow at 5.3% during this FY.</a:t>
            </a:r>
          </a:p>
          <a:p>
            <a:pPr>
              <a:spcBef>
                <a:spcPts val="0"/>
              </a:spcBef>
              <a:spcAft>
                <a:spcPts val="600"/>
              </a:spcAft>
              <a:buNone/>
            </a:pPr>
            <a:endParaRPr lang="en-US" sz="2400" dirty="0" smtClean="0"/>
          </a:p>
          <a:p>
            <a:pPr>
              <a:spcBef>
                <a:spcPts val="0"/>
              </a:spcBef>
              <a:spcAft>
                <a:spcPts val="600"/>
              </a:spcAft>
              <a:buFont typeface="Wingdings" pitchFamily="2" charset="2"/>
              <a:buChar char="q"/>
            </a:pPr>
            <a:r>
              <a:rPr lang="en-US" sz="2400" dirty="0" smtClean="0"/>
              <a:t>Inflation has remained low despite global and regional shocks - Annual core inflation stood at 7.1</a:t>
            </a:r>
            <a:r>
              <a:rPr lang="en-US" sz="2400" b="1" dirty="0" smtClean="0"/>
              <a:t>%</a:t>
            </a:r>
            <a:r>
              <a:rPr lang="en-US" sz="2400" dirty="0" smtClean="0"/>
              <a:t> as at January  2016 while headline inflation stood at 7.6% during the same period. </a:t>
            </a:r>
          </a:p>
          <a:p>
            <a:pPr>
              <a:spcBef>
                <a:spcPts val="0"/>
              </a:spcBef>
              <a:spcAft>
                <a:spcPts val="600"/>
              </a:spcAft>
              <a:buNone/>
            </a:pPr>
            <a:endParaRPr lang="en-US" sz="2400" dirty="0" smtClean="0"/>
          </a:p>
          <a:p>
            <a:pPr>
              <a:spcBef>
                <a:spcPts val="0"/>
              </a:spcBef>
              <a:spcAft>
                <a:spcPts val="600"/>
              </a:spcAft>
              <a:buFont typeface="Wingdings" pitchFamily="2" charset="2"/>
              <a:buChar char="q"/>
            </a:pPr>
            <a:r>
              <a:rPr lang="en-US" sz="2400" dirty="0" smtClean="0"/>
              <a:t>There is exchange rate flexibility. However, recent depreciation pressures have led the Central Bank to tighten the monetary policy stance to keep inflation low.</a:t>
            </a:r>
          </a:p>
        </p:txBody>
      </p:sp>
      <p:sp>
        <p:nvSpPr>
          <p:cNvPr id="4" name="Slide Number Placeholder 3"/>
          <p:cNvSpPr>
            <a:spLocks noGrp="1"/>
          </p:cNvSpPr>
          <p:nvPr>
            <p:ph type="sldNum" sz="quarter" idx="12"/>
          </p:nvPr>
        </p:nvSpPr>
        <p:spPr/>
        <p:txBody>
          <a:bodyPr/>
          <a:lstStyle/>
          <a:p>
            <a:fld id="{0DCD6D5C-AAB1-4462-9DF4-7594A9C82D3C}" type="slidenum">
              <a:rPr lang="en-GB" smtClean="0"/>
              <a:pPr/>
              <a:t>11</a:t>
            </a:fld>
            <a:endParaRPr lang="en-GB" dirty="0"/>
          </a:p>
        </p:txBody>
      </p:sp>
    </p:spTree>
    <p:extLst>
      <p:ext uri="{BB962C8B-B14F-4D97-AF65-F5344CB8AC3E}">
        <p14:creationId xmlns:p14="http://schemas.microsoft.com/office/powerpoint/2010/main" val="3930698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Economic Overview cont’d</a:t>
            </a:r>
            <a:endParaRPr lang="en-US" dirty="0"/>
          </a:p>
        </p:txBody>
      </p:sp>
      <p:sp>
        <p:nvSpPr>
          <p:cNvPr id="3" name="Content Placeholder 2"/>
          <p:cNvSpPr>
            <a:spLocks noGrp="1"/>
          </p:cNvSpPr>
          <p:nvPr>
            <p:ph idx="1"/>
          </p:nvPr>
        </p:nvSpPr>
        <p:spPr/>
        <p:txBody>
          <a:bodyPr>
            <a:normAutofit/>
          </a:bodyPr>
          <a:lstStyle/>
          <a:p>
            <a:pPr>
              <a:spcBef>
                <a:spcPts val="0"/>
              </a:spcBef>
              <a:spcAft>
                <a:spcPts val="600"/>
              </a:spcAft>
              <a:buFont typeface="Wingdings" pitchFamily="2" charset="2"/>
              <a:buChar char="q"/>
            </a:pPr>
            <a:r>
              <a:rPr lang="en-US" sz="2400" dirty="0" smtClean="0"/>
              <a:t>Real GDP growth is  estimated to grow at 5.75% in FY2015/16.</a:t>
            </a:r>
          </a:p>
          <a:p>
            <a:pPr>
              <a:spcBef>
                <a:spcPts val="0"/>
              </a:spcBef>
              <a:spcAft>
                <a:spcPts val="600"/>
              </a:spcAft>
              <a:buNone/>
            </a:pPr>
            <a:r>
              <a:rPr lang="en-US" sz="2400" dirty="0" smtClean="0"/>
              <a:t> </a:t>
            </a:r>
          </a:p>
          <a:p>
            <a:pPr>
              <a:spcBef>
                <a:spcPts val="0"/>
              </a:spcBef>
              <a:spcAft>
                <a:spcPts val="600"/>
              </a:spcAft>
              <a:buFont typeface="Wingdings" pitchFamily="2" charset="2"/>
              <a:buChar char="q"/>
            </a:pPr>
            <a:r>
              <a:rPr lang="en-US" sz="2400" dirty="0" smtClean="0"/>
              <a:t>The current account deficit is set to widen to about </a:t>
            </a:r>
            <a:r>
              <a:rPr lang="en-US" sz="2400" b="1" dirty="0" smtClean="0"/>
              <a:t>8.5% </a:t>
            </a:r>
            <a:r>
              <a:rPr lang="en-US" sz="2400" dirty="0" smtClean="0"/>
              <a:t>of GDP reflecting increasing capital goods imports, but international reserves remain adequate. </a:t>
            </a:r>
          </a:p>
          <a:p>
            <a:pPr>
              <a:spcBef>
                <a:spcPts val="0"/>
              </a:spcBef>
              <a:spcAft>
                <a:spcPts val="600"/>
              </a:spcAft>
              <a:buNone/>
            </a:pPr>
            <a:endParaRPr lang="en-US" sz="2400" dirty="0" smtClean="0"/>
          </a:p>
          <a:p>
            <a:pPr>
              <a:spcBef>
                <a:spcPts val="0"/>
              </a:spcBef>
              <a:spcAft>
                <a:spcPts val="600"/>
              </a:spcAft>
              <a:buFont typeface="Wingdings" pitchFamily="2" charset="2"/>
              <a:buChar char="q"/>
            </a:pPr>
            <a:r>
              <a:rPr lang="en-US" sz="2400" dirty="0" smtClean="0"/>
              <a:t>Tax revenue has been increasing, and the fiscal deficit is estimated at </a:t>
            </a:r>
            <a:r>
              <a:rPr lang="en-US" sz="2400" b="1" dirty="0" smtClean="0"/>
              <a:t>4.5%</a:t>
            </a:r>
            <a:r>
              <a:rPr lang="en-US" sz="2400" dirty="0" smtClean="0"/>
              <a:t> of GDP, below previous projections, on account of a sharp tax revenue increase.</a:t>
            </a:r>
          </a:p>
          <a:p>
            <a:endParaRPr lang="en-US" dirty="0"/>
          </a:p>
        </p:txBody>
      </p:sp>
      <p:sp>
        <p:nvSpPr>
          <p:cNvPr id="4" name="Slide Number Placeholder 3"/>
          <p:cNvSpPr>
            <a:spLocks noGrp="1"/>
          </p:cNvSpPr>
          <p:nvPr>
            <p:ph type="sldNum" sz="quarter" idx="12"/>
          </p:nvPr>
        </p:nvSpPr>
        <p:spPr/>
        <p:txBody>
          <a:bodyPr/>
          <a:lstStyle/>
          <a:p>
            <a:fld id="{0DCD6D5C-AAB1-4462-9DF4-7594A9C82D3C}" type="slidenum">
              <a:rPr lang="en-GB" smtClean="0"/>
              <a:pPr/>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Exports and Imports as at January 2016</a:t>
            </a:r>
            <a:endParaRPr lang="en-US" dirty="0"/>
          </a:p>
        </p:txBody>
      </p:sp>
      <p:sp>
        <p:nvSpPr>
          <p:cNvPr id="3" name="Content Placeholder 2"/>
          <p:cNvSpPr>
            <a:spLocks noGrp="1"/>
          </p:cNvSpPr>
          <p:nvPr>
            <p:ph idx="1"/>
          </p:nvPr>
        </p:nvSpPr>
        <p:spPr/>
        <p:txBody>
          <a:bodyPr>
            <a:normAutofit fontScale="25000" lnSpcReduction="20000"/>
          </a:bodyPr>
          <a:lstStyle/>
          <a:p>
            <a:pPr marL="285750" indent="-285750">
              <a:spcAft>
                <a:spcPts val="600"/>
              </a:spcAft>
              <a:buFont typeface="Wingdings" pitchFamily="2" charset="2"/>
              <a:buChar char="q"/>
            </a:pPr>
            <a:r>
              <a:rPr lang="en-US" sz="9600" dirty="0" smtClean="0"/>
              <a:t>Overall balance of payments has been negatively affected by the poor performance of exports largely due to political instability faced by some of our trading partners in the region and an economic slowdown in Europe, a surge in import demand, as well as net outflow of short term capital in equity and government securities. </a:t>
            </a:r>
          </a:p>
          <a:p>
            <a:pPr marL="0" indent="0">
              <a:spcAft>
                <a:spcPts val="600"/>
              </a:spcAft>
              <a:buNone/>
            </a:pPr>
            <a:endParaRPr lang="en-US" sz="9600" dirty="0" smtClean="0"/>
          </a:p>
          <a:p>
            <a:pPr marL="285750" indent="-285750">
              <a:spcAft>
                <a:spcPts val="600"/>
              </a:spcAft>
              <a:buFont typeface="Wingdings" pitchFamily="2" charset="2"/>
              <a:buChar char="q"/>
            </a:pPr>
            <a:r>
              <a:rPr lang="en-US" sz="9600" dirty="0" smtClean="0"/>
              <a:t>Total export revenue as at end January 2016 was estimated at </a:t>
            </a:r>
            <a:r>
              <a:rPr lang="en-US" sz="9600" b="1" dirty="0" smtClean="0"/>
              <a:t>US$240.07 million</a:t>
            </a:r>
            <a:r>
              <a:rPr lang="en-US" sz="9600" dirty="0" smtClean="0"/>
              <a:t>,</a:t>
            </a:r>
            <a:r>
              <a:rPr lang="en-US" sz="9600" b="1" dirty="0" smtClean="0"/>
              <a:t> </a:t>
            </a:r>
            <a:r>
              <a:rPr lang="en-US" sz="9600" dirty="0" smtClean="0"/>
              <a:t>compared to imports of </a:t>
            </a:r>
            <a:r>
              <a:rPr lang="en-US" sz="9600" b="1" dirty="0" smtClean="0"/>
              <a:t>US$456.78 million </a:t>
            </a:r>
            <a:r>
              <a:rPr lang="en-US" sz="9600" dirty="0" smtClean="0"/>
              <a:t>over the same period. </a:t>
            </a:r>
          </a:p>
          <a:p>
            <a:pPr marL="0" indent="0">
              <a:spcAft>
                <a:spcPts val="600"/>
              </a:spcAft>
              <a:buNone/>
            </a:pPr>
            <a:endParaRPr lang="en-US" sz="9600" dirty="0" smtClean="0"/>
          </a:p>
          <a:p>
            <a:pPr marL="285750" indent="-285750">
              <a:spcAft>
                <a:spcPts val="600"/>
              </a:spcAft>
              <a:buFont typeface="Wingdings" pitchFamily="2" charset="2"/>
              <a:buChar char="q"/>
            </a:pPr>
            <a:r>
              <a:rPr lang="en-US" sz="9600" dirty="0" smtClean="0"/>
              <a:t>The surge in import demand has been inevitable, given an increase in infrastructure investments in oil, the road network and </a:t>
            </a:r>
            <a:r>
              <a:rPr lang="en-US" sz="9600" dirty="0" err="1" smtClean="0"/>
              <a:t>Karuma</a:t>
            </a:r>
            <a:r>
              <a:rPr lang="en-US" sz="9600" dirty="0" smtClean="0"/>
              <a:t> and </a:t>
            </a:r>
            <a:r>
              <a:rPr lang="en-US" sz="9600" dirty="0" err="1" smtClean="0"/>
              <a:t>Isimba</a:t>
            </a:r>
            <a:r>
              <a:rPr lang="en-US" sz="9600" dirty="0" smtClean="0"/>
              <a:t> Hydropower projects. </a:t>
            </a:r>
          </a:p>
          <a:p>
            <a:endParaRPr lang="en-US" dirty="0"/>
          </a:p>
        </p:txBody>
      </p:sp>
      <p:sp>
        <p:nvSpPr>
          <p:cNvPr id="4" name="Slide Number Placeholder 3"/>
          <p:cNvSpPr>
            <a:spLocks noGrp="1"/>
          </p:cNvSpPr>
          <p:nvPr>
            <p:ph type="sldNum" sz="quarter" idx="12"/>
          </p:nvPr>
        </p:nvSpPr>
        <p:spPr/>
        <p:txBody>
          <a:bodyPr/>
          <a:lstStyle/>
          <a:p>
            <a:fld id="{0DCD6D5C-AAB1-4462-9DF4-7594A9C82D3C}" type="slidenum">
              <a:rPr lang="en-GB" smtClean="0"/>
              <a:pPr/>
              <a:t>13</a:t>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Social Security as a right</a:t>
            </a:r>
            <a:endParaRPr lang="en-US" b="1" dirty="0"/>
          </a:p>
        </p:txBody>
      </p:sp>
      <p:sp>
        <p:nvSpPr>
          <p:cNvPr id="3" name="Content Placeholder 2"/>
          <p:cNvSpPr>
            <a:spLocks noGrp="1"/>
          </p:cNvSpPr>
          <p:nvPr>
            <p:ph idx="1"/>
          </p:nvPr>
        </p:nvSpPr>
        <p:spPr/>
        <p:txBody>
          <a:bodyPr>
            <a:normAutofit/>
          </a:bodyPr>
          <a:lstStyle/>
          <a:p>
            <a:pPr algn="just">
              <a:buNone/>
            </a:pPr>
            <a:r>
              <a:rPr lang="en-US" sz="2800" dirty="0" smtClean="0"/>
              <a:t>  “</a:t>
            </a:r>
            <a:r>
              <a:rPr lang="en-US" sz="2400" dirty="0" smtClean="0"/>
              <a:t>Everyone, as a member of society, has the right to social security and is entitled to realization, through national effort and international co-operation and in accordance with the organization and resources of each State, of the economic, social and cultural rights indispensable for his dignity and the free development of his personality.” (Universal Declaration of Human Rights Article 22)</a:t>
            </a:r>
          </a:p>
          <a:p>
            <a:endParaRPr lang="en-US" sz="2800" dirty="0" smtClean="0"/>
          </a:p>
          <a:p>
            <a:pPr>
              <a:spcBef>
                <a:spcPts val="0"/>
              </a:spcBef>
              <a:spcAft>
                <a:spcPts val="1200"/>
              </a:spcAft>
            </a:pPr>
            <a:endParaRPr lang="en-US" sz="2800" dirty="0" smtClean="0"/>
          </a:p>
        </p:txBody>
      </p:sp>
      <p:sp>
        <p:nvSpPr>
          <p:cNvPr id="4" name="Slide Number Placeholder 3"/>
          <p:cNvSpPr>
            <a:spLocks noGrp="1"/>
          </p:cNvSpPr>
          <p:nvPr>
            <p:ph type="sldNum" sz="quarter" idx="12"/>
          </p:nvPr>
        </p:nvSpPr>
        <p:spPr/>
        <p:txBody>
          <a:bodyPr/>
          <a:lstStyle/>
          <a:p>
            <a:fld id="{0DCD6D5C-AAB1-4462-9DF4-7594A9C82D3C}" type="slidenum">
              <a:rPr lang="en-GB" smtClean="0"/>
              <a:pPr/>
              <a:t>14</a:t>
            </a:fld>
            <a:endParaRPr lang="en-GB"/>
          </a:p>
        </p:txBody>
      </p:sp>
    </p:spTree>
    <p:extLst>
      <p:ext uri="{BB962C8B-B14F-4D97-AF65-F5344CB8AC3E}">
        <p14:creationId xmlns:p14="http://schemas.microsoft.com/office/powerpoint/2010/main" val="3722465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Background to social security in Uganda</a:t>
            </a:r>
            <a:endParaRPr lang="en-US" b="1" dirty="0"/>
          </a:p>
        </p:txBody>
      </p:sp>
      <p:sp>
        <p:nvSpPr>
          <p:cNvPr id="3" name="Content Placeholder 2"/>
          <p:cNvSpPr>
            <a:spLocks noGrp="1"/>
          </p:cNvSpPr>
          <p:nvPr>
            <p:ph idx="1"/>
          </p:nvPr>
        </p:nvSpPr>
        <p:spPr>
          <a:xfrm>
            <a:off x="457200" y="1752600"/>
            <a:ext cx="8229600" cy="4373563"/>
          </a:xfrm>
        </p:spPr>
        <p:txBody>
          <a:bodyPr>
            <a:normAutofit fontScale="25000" lnSpcReduction="20000"/>
          </a:bodyPr>
          <a:lstStyle/>
          <a:p>
            <a:pPr>
              <a:buFont typeface="Wingdings" pitchFamily="2" charset="2"/>
              <a:buChar char="q"/>
            </a:pPr>
            <a:r>
              <a:rPr lang="en-US" sz="11200" dirty="0" smtClean="0"/>
              <a:t>Social security has evolved over time in Uganda, like in most of sub-Saharan Africa; it is firmly rooted in the country’s institutions and traditions. </a:t>
            </a:r>
          </a:p>
          <a:p>
            <a:pPr>
              <a:buFont typeface="Wingdings" pitchFamily="2" charset="2"/>
              <a:buChar char="q"/>
            </a:pPr>
            <a:r>
              <a:rPr lang="en-US" sz="11200" dirty="0" smtClean="0"/>
              <a:t>In the pre-colonial period, Africans lived in mutual support networks of community, extended family and clan groups. </a:t>
            </a:r>
          </a:p>
          <a:p>
            <a:pPr>
              <a:buFont typeface="Wingdings" pitchFamily="2" charset="2"/>
              <a:buChar char="q"/>
            </a:pPr>
            <a:r>
              <a:rPr lang="en-US" sz="11200" dirty="0" smtClean="0"/>
              <a:t>Social security was embedded within the cultural norms as a form of solidarity and assistance to people within clans and communities, who were unable to take care of themselves. These normally included orphans and vulnerable children, widows, older persons, persons with disability, and the terminally ill.</a:t>
            </a:r>
          </a:p>
          <a:p>
            <a:pPr>
              <a:buNone/>
            </a:pPr>
            <a:endParaRPr lang="en-US" sz="11200" dirty="0" smtClean="0"/>
          </a:p>
          <a:p>
            <a:pPr>
              <a:buNone/>
            </a:pPr>
            <a:endParaRPr lang="en-US" dirty="0"/>
          </a:p>
        </p:txBody>
      </p:sp>
      <p:sp>
        <p:nvSpPr>
          <p:cNvPr id="4" name="Slide Number Placeholder 3"/>
          <p:cNvSpPr>
            <a:spLocks noGrp="1"/>
          </p:cNvSpPr>
          <p:nvPr>
            <p:ph type="sldNum" sz="quarter" idx="12"/>
          </p:nvPr>
        </p:nvSpPr>
        <p:spPr/>
        <p:txBody>
          <a:bodyPr/>
          <a:lstStyle/>
          <a:p>
            <a:fld id="{0DCD6D5C-AAB1-4462-9DF4-7594A9C82D3C}" type="slidenum">
              <a:rPr lang="en-GB" smtClean="0"/>
              <a:pPr/>
              <a:t>15</a:t>
            </a:fld>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Social security structure in Uganda</a:t>
            </a:r>
            <a:endParaRPr lang="en-US" b="1" dirty="0"/>
          </a:p>
        </p:txBody>
      </p:sp>
      <p:sp>
        <p:nvSpPr>
          <p:cNvPr id="3" name="Content Placeholder 2"/>
          <p:cNvSpPr>
            <a:spLocks noGrp="1"/>
          </p:cNvSpPr>
          <p:nvPr>
            <p:ph idx="1"/>
          </p:nvPr>
        </p:nvSpPr>
        <p:spPr>
          <a:xfrm>
            <a:off x="457200" y="1600200"/>
            <a:ext cx="8229600" cy="4724400"/>
          </a:xfrm>
        </p:spPr>
        <p:txBody>
          <a:bodyPr>
            <a:noAutofit/>
          </a:bodyPr>
          <a:lstStyle/>
          <a:p>
            <a:pPr>
              <a:buFont typeface="Wingdings" pitchFamily="2" charset="2"/>
              <a:buChar char="q"/>
            </a:pPr>
            <a:r>
              <a:rPr lang="en-US" sz="2800" dirty="0" smtClean="0"/>
              <a:t>Uganda  inherited a formal social security system established by the colonial administration that caters for both public and private employees.</a:t>
            </a:r>
          </a:p>
          <a:p>
            <a:pPr>
              <a:buFont typeface="Wingdings" pitchFamily="2" charset="2"/>
              <a:buChar char="q"/>
            </a:pPr>
            <a:r>
              <a:rPr lang="en-US" sz="2800" dirty="0" smtClean="0"/>
              <a:t>Uganda has a multi-tier pension system model with contributory social insurance, non-contributory direct income support and voluntary private pension schemes. </a:t>
            </a:r>
          </a:p>
          <a:p>
            <a:pPr>
              <a:buFont typeface="Wingdings" pitchFamily="2" charset="2"/>
              <a:buChar char="q"/>
            </a:pPr>
            <a:r>
              <a:rPr lang="en-US" sz="2800" dirty="0" smtClean="0"/>
              <a:t>However, the traditional (informal) social support mechanisms (kinship, extended family and mutual support groups) are the most important social security providers in the country, particularly to those  in the informal sector. </a:t>
            </a:r>
            <a:endParaRPr lang="en-US" sz="2800" dirty="0"/>
          </a:p>
        </p:txBody>
      </p:sp>
      <p:sp>
        <p:nvSpPr>
          <p:cNvPr id="4" name="Slide Number Placeholder 3"/>
          <p:cNvSpPr>
            <a:spLocks noGrp="1"/>
          </p:cNvSpPr>
          <p:nvPr>
            <p:ph type="sldNum" sz="quarter" idx="12"/>
          </p:nvPr>
        </p:nvSpPr>
        <p:spPr/>
        <p:txBody>
          <a:bodyPr/>
          <a:lstStyle/>
          <a:p>
            <a:fld id="{0DCD6D5C-AAB1-4462-9DF4-7594A9C82D3C}" type="slidenum">
              <a:rPr lang="en-GB" smtClean="0"/>
              <a:pPr/>
              <a:t>16</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History of Social protection in Uganda</a:t>
            </a:r>
            <a:endParaRPr lang="en-US" b="1" dirty="0"/>
          </a:p>
        </p:txBody>
      </p:sp>
      <p:sp>
        <p:nvSpPr>
          <p:cNvPr id="3" name="Content Placeholder 2"/>
          <p:cNvSpPr>
            <a:spLocks noGrp="1"/>
          </p:cNvSpPr>
          <p:nvPr>
            <p:ph idx="1"/>
          </p:nvPr>
        </p:nvSpPr>
        <p:spPr>
          <a:xfrm>
            <a:off x="457200" y="1752600"/>
            <a:ext cx="8229600" cy="4373563"/>
          </a:xfrm>
        </p:spPr>
        <p:txBody>
          <a:bodyPr>
            <a:normAutofit fontScale="92500" lnSpcReduction="20000"/>
          </a:bodyPr>
          <a:lstStyle/>
          <a:p>
            <a:pPr>
              <a:buFont typeface="Wingdings" pitchFamily="2" charset="2"/>
              <a:buChar char="q"/>
            </a:pPr>
            <a:r>
              <a:rPr lang="en-US" sz="2800" dirty="0" smtClean="0"/>
              <a:t>A public service pension scheme was established in 1927 to cater for  employees of the British Protectorate in Uganda.</a:t>
            </a:r>
          </a:p>
          <a:p>
            <a:pPr>
              <a:buFont typeface="Wingdings" pitchFamily="2" charset="2"/>
              <a:buChar char="q"/>
            </a:pPr>
            <a:endParaRPr lang="en-US" sz="2800" dirty="0" smtClean="0"/>
          </a:p>
          <a:p>
            <a:pPr>
              <a:buFont typeface="Wingdings" pitchFamily="2" charset="2"/>
              <a:buChar char="q"/>
            </a:pPr>
            <a:r>
              <a:rPr lang="en-US" sz="2800" dirty="0" smtClean="0"/>
              <a:t>The Armed Forces Pension Scheme was then established and first implemented in 1935 to provide social protection to retired soldiers.</a:t>
            </a:r>
          </a:p>
          <a:p>
            <a:pPr>
              <a:buFont typeface="Wingdings" pitchFamily="2" charset="2"/>
              <a:buChar char="q"/>
            </a:pPr>
            <a:endParaRPr lang="en-US" sz="2800" dirty="0" smtClean="0"/>
          </a:p>
          <a:p>
            <a:pPr>
              <a:buFont typeface="Wingdings" pitchFamily="2" charset="2"/>
              <a:buChar char="q"/>
            </a:pPr>
            <a:r>
              <a:rPr lang="en-US" sz="2800" dirty="0" smtClean="0"/>
              <a:t> Following the establishment of this scheme, a number of other schemes were created, including the Public Sector Pension Scheme, which was first established on 1 January, 1946 to provide retirement benefits to public servants (World Bank Economic Outlook June, 2014) </a:t>
            </a:r>
          </a:p>
          <a:p>
            <a:pPr>
              <a:buFont typeface="Wingdings" pitchFamily="2" charset="2"/>
              <a:buChar char="q"/>
            </a:pPr>
            <a:endParaRPr lang="en-US" sz="2200" dirty="0" smtClean="0"/>
          </a:p>
        </p:txBody>
      </p:sp>
      <p:sp>
        <p:nvSpPr>
          <p:cNvPr id="4" name="Slide Number Placeholder 3"/>
          <p:cNvSpPr>
            <a:spLocks noGrp="1"/>
          </p:cNvSpPr>
          <p:nvPr>
            <p:ph type="sldNum" sz="quarter" idx="12"/>
          </p:nvPr>
        </p:nvSpPr>
        <p:spPr/>
        <p:txBody>
          <a:bodyPr/>
          <a:lstStyle/>
          <a:p>
            <a:fld id="{0DCD6D5C-AAB1-4462-9DF4-7594A9C82D3C}" type="slidenum">
              <a:rPr lang="en-GB" smtClean="0"/>
              <a:pPr/>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 cont’d</a:t>
            </a:r>
            <a:endParaRPr lang="en-US" b="1" dirty="0"/>
          </a:p>
        </p:txBody>
      </p:sp>
      <p:sp>
        <p:nvSpPr>
          <p:cNvPr id="3" name="Content Placeholder 2"/>
          <p:cNvSpPr>
            <a:spLocks noGrp="1"/>
          </p:cNvSpPr>
          <p:nvPr>
            <p:ph idx="1"/>
          </p:nvPr>
        </p:nvSpPr>
        <p:spPr>
          <a:xfrm>
            <a:off x="457200" y="1295400"/>
            <a:ext cx="8229600" cy="5105400"/>
          </a:xfrm>
        </p:spPr>
        <p:txBody>
          <a:bodyPr>
            <a:normAutofit fontScale="77500" lnSpcReduction="20000"/>
          </a:bodyPr>
          <a:lstStyle/>
          <a:p>
            <a:pPr>
              <a:buFont typeface="Wingdings" pitchFamily="2" charset="2"/>
              <a:buChar char="q"/>
            </a:pPr>
            <a:r>
              <a:rPr lang="en-US" sz="3100" dirty="0" smtClean="0"/>
              <a:t>In 1946, the Department of Compensation, originally known as the Pension Department, was created after the enactment of the Pension Act (Ministry of Public Service, 2014).</a:t>
            </a:r>
          </a:p>
          <a:p>
            <a:pPr>
              <a:buNone/>
            </a:pPr>
            <a:endParaRPr lang="en-US" sz="3100" dirty="0" smtClean="0"/>
          </a:p>
          <a:p>
            <a:pPr lvl="0">
              <a:buFont typeface="Wingdings" pitchFamily="2" charset="2"/>
              <a:buChar char="q"/>
            </a:pPr>
            <a:r>
              <a:rPr lang="en-US" sz="3100" dirty="0" smtClean="0"/>
              <a:t>In line with article 22 of the Universal Declaration of Human Rights on 12 December, 1948, the colonial government in Uganda formed a social security department in the Ministry of Labour, which was the precursor of the present National Social Security Fund.</a:t>
            </a:r>
            <a:r>
              <a:rPr lang="en-US" sz="3100" dirty="0">
                <a:solidFill>
                  <a:prstClr val="black"/>
                </a:solidFill>
              </a:rPr>
              <a:t> </a:t>
            </a:r>
            <a:endParaRPr lang="en-US" sz="3100" dirty="0" smtClean="0">
              <a:solidFill>
                <a:prstClr val="black"/>
              </a:solidFill>
            </a:endParaRPr>
          </a:p>
          <a:p>
            <a:pPr lvl="0">
              <a:buFont typeface="Wingdings" pitchFamily="2" charset="2"/>
              <a:buChar char="q"/>
            </a:pPr>
            <a:endParaRPr lang="en-US" sz="3100" dirty="0" smtClean="0">
              <a:solidFill>
                <a:prstClr val="black"/>
              </a:solidFill>
            </a:endParaRPr>
          </a:p>
          <a:p>
            <a:pPr lvl="0">
              <a:buFont typeface="Wingdings" pitchFamily="2" charset="2"/>
              <a:buChar char="q"/>
            </a:pPr>
            <a:r>
              <a:rPr lang="en-US" sz="3100" dirty="0" smtClean="0">
                <a:solidFill>
                  <a:prstClr val="black"/>
                </a:solidFill>
              </a:rPr>
              <a:t>Initially </a:t>
            </a:r>
            <a:r>
              <a:rPr lang="en-US" sz="3100" dirty="0">
                <a:solidFill>
                  <a:prstClr val="black"/>
                </a:solidFill>
              </a:rPr>
              <a:t>the teachers had a different pension arrangement through the provident fund, which was a contributory scheme. They used to contribute to this fund and money would later be distributed back as pension (International Policy Centre for Inclusive Growth, </a:t>
            </a:r>
            <a:r>
              <a:rPr lang="en-US" sz="3100" dirty="0" err="1">
                <a:solidFill>
                  <a:prstClr val="black"/>
                </a:solidFill>
              </a:rPr>
              <a:t>n.d.</a:t>
            </a:r>
            <a:r>
              <a:rPr lang="en-US" sz="3100" dirty="0">
                <a:solidFill>
                  <a:prstClr val="black"/>
                </a:solidFill>
              </a:rPr>
              <a:t>)</a:t>
            </a:r>
          </a:p>
          <a:p>
            <a:pPr>
              <a:buFont typeface="Wingdings" pitchFamily="2" charset="2"/>
              <a:buChar char="q"/>
            </a:pPr>
            <a:endParaRPr lang="en-US" dirty="0" smtClean="0"/>
          </a:p>
          <a:p>
            <a:pPr>
              <a:buFont typeface="Wingdings" pitchFamily="2" charset="2"/>
              <a:buChar char="q"/>
            </a:pPr>
            <a:endParaRPr lang="en-US" dirty="0" smtClean="0"/>
          </a:p>
        </p:txBody>
      </p:sp>
      <p:sp>
        <p:nvSpPr>
          <p:cNvPr id="4" name="Slide Number Placeholder 3"/>
          <p:cNvSpPr>
            <a:spLocks noGrp="1"/>
          </p:cNvSpPr>
          <p:nvPr>
            <p:ph type="sldNum" sz="quarter" idx="12"/>
          </p:nvPr>
        </p:nvSpPr>
        <p:spPr/>
        <p:txBody>
          <a:bodyPr/>
          <a:lstStyle/>
          <a:p>
            <a:fld id="{0DCD6D5C-AAB1-4462-9DF4-7594A9C82D3C}" type="slidenum">
              <a:rPr lang="en-GB" smtClean="0"/>
              <a:pPr/>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 cont’d</a:t>
            </a:r>
            <a:endParaRPr lang="en-US" b="1" dirty="0"/>
          </a:p>
        </p:txBody>
      </p:sp>
      <p:sp>
        <p:nvSpPr>
          <p:cNvPr id="3" name="Content Placeholder 2"/>
          <p:cNvSpPr>
            <a:spLocks noGrp="1"/>
          </p:cNvSpPr>
          <p:nvPr>
            <p:ph idx="1"/>
          </p:nvPr>
        </p:nvSpPr>
        <p:spPr>
          <a:xfrm>
            <a:off x="457200" y="1371600"/>
            <a:ext cx="8229600" cy="5105400"/>
          </a:xfrm>
        </p:spPr>
        <p:txBody>
          <a:bodyPr>
            <a:noAutofit/>
          </a:bodyPr>
          <a:lstStyle/>
          <a:p>
            <a:pPr>
              <a:buFont typeface="Wingdings" pitchFamily="2" charset="2"/>
              <a:buChar char="q"/>
            </a:pPr>
            <a:r>
              <a:rPr lang="en-US" sz="2400" dirty="0" smtClean="0"/>
              <a:t>In 1953, the teachers fund was introduced and all the money that had been collected under the provident fund was distributed to them. This was the period when the teachers joined the  current public service pension scheme in Uganda targeting all the civil servants. </a:t>
            </a:r>
          </a:p>
          <a:p>
            <a:pPr>
              <a:buFont typeface="Wingdings" pitchFamily="2" charset="2"/>
              <a:buChar char="q"/>
            </a:pPr>
            <a:r>
              <a:rPr lang="en-US" sz="2400" dirty="0"/>
              <a:t>In 1985, the Government of Uganda established the National Social Security Fund (NSSF) to provide social security to private sector workers</a:t>
            </a:r>
            <a:r>
              <a:rPr lang="en-US" sz="2400" dirty="0" smtClean="0"/>
              <a:t>.</a:t>
            </a:r>
            <a:endParaRPr lang="en-US" sz="2400" dirty="0"/>
          </a:p>
          <a:p>
            <a:pPr>
              <a:buFont typeface="Wingdings" pitchFamily="2" charset="2"/>
              <a:buChar char="q"/>
            </a:pPr>
            <a:r>
              <a:rPr lang="en-US" sz="2400" dirty="0"/>
              <a:t>In addition, other voluntary schemes have been </a:t>
            </a:r>
            <a:r>
              <a:rPr lang="en-US" sz="2400" dirty="0" smtClean="0"/>
              <a:t>established </a:t>
            </a:r>
            <a:r>
              <a:rPr lang="en-US" sz="2400" dirty="0"/>
              <a:t>by a range of employers to provide retirement benefits to their employees(These usually take 10% of employees salary on a monthly basis that is then disbursed to them at the end of every year)</a:t>
            </a:r>
          </a:p>
          <a:p>
            <a:pPr>
              <a:buFont typeface="Wingdings" pitchFamily="2" charset="2"/>
              <a:buChar char="q"/>
            </a:pPr>
            <a:endParaRPr lang="en-US" sz="2200" dirty="0" smtClean="0"/>
          </a:p>
          <a:p>
            <a:pPr>
              <a:buFont typeface="Wingdings" pitchFamily="2" charset="2"/>
              <a:buChar char="q"/>
            </a:pPr>
            <a:endParaRPr lang="en-US" sz="2200" dirty="0" smtClean="0"/>
          </a:p>
          <a:p>
            <a:pPr>
              <a:buFont typeface="Wingdings" pitchFamily="2" charset="2"/>
              <a:buChar char="q"/>
            </a:pPr>
            <a:endParaRPr lang="en-US" sz="2200" dirty="0"/>
          </a:p>
        </p:txBody>
      </p:sp>
      <p:sp>
        <p:nvSpPr>
          <p:cNvPr id="4" name="Slide Number Placeholder 3"/>
          <p:cNvSpPr>
            <a:spLocks noGrp="1"/>
          </p:cNvSpPr>
          <p:nvPr>
            <p:ph type="sldNum" sz="quarter" idx="12"/>
          </p:nvPr>
        </p:nvSpPr>
        <p:spPr/>
        <p:txBody>
          <a:bodyPr/>
          <a:lstStyle/>
          <a:p>
            <a:fld id="{0DCD6D5C-AAB1-4462-9DF4-7594A9C82D3C}" type="slidenum">
              <a:rPr lang="en-GB" smtClean="0"/>
              <a:pPr/>
              <a:t>19</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Presentation Outline</a:t>
            </a:r>
            <a:endParaRPr lang="en-GB" b="1" dirty="0"/>
          </a:p>
        </p:txBody>
      </p:sp>
      <p:sp>
        <p:nvSpPr>
          <p:cNvPr id="3" name="Content Placeholder 2"/>
          <p:cNvSpPr>
            <a:spLocks noGrp="1"/>
          </p:cNvSpPr>
          <p:nvPr>
            <p:ph idx="1"/>
          </p:nvPr>
        </p:nvSpPr>
        <p:spPr/>
        <p:txBody>
          <a:bodyPr>
            <a:normAutofit lnSpcReduction="10000"/>
          </a:bodyPr>
          <a:lstStyle/>
          <a:p>
            <a:pPr marL="571500" indent="-457200">
              <a:spcBef>
                <a:spcPts val="0"/>
              </a:spcBef>
              <a:spcAft>
                <a:spcPts val="600"/>
              </a:spcAft>
              <a:buFont typeface="+mj-lt"/>
              <a:buAutoNum type="arabicPeriod"/>
            </a:pPr>
            <a:r>
              <a:rPr lang="en-GB" sz="2800" dirty="0" smtClean="0"/>
              <a:t>Uganda Facts and Figures</a:t>
            </a:r>
          </a:p>
          <a:p>
            <a:pPr marL="571500" indent="-457200">
              <a:spcBef>
                <a:spcPts val="0"/>
              </a:spcBef>
              <a:spcAft>
                <a:spcPts val="600"/>
              </a:spcAft>
              <a:buFont typeface="+mj-lt"/>
              <a:buAutoNum type="arabicPeriod"/>
            </a:pPr>
            <a:r>
              <a:rPr lang="en-US" sz="2800" dirty="0" smtClean="0"/>
              <a:t>Uganda Map, Flag and Coat of Arms</a:t>
            </a:r>
            <a:endParaRPr lang="en-GB" sz="2800" dirty="0" smtClean="0"/>
          </a:p>
          <a:p>
            <a:pPr marL="571500" indent="-457200">
              <a:spcBef>
                <a:spcPts val="0"/>
              </a:spcBef>
              <a:spcAft>
                <a:spcPts val="600"/>
              </a:spcAft>
              <a:buFont typeface="+mj-lt"/>
              <a:buAutoNum type="arabicPeriod"/>
            </a:pPr>
            <a:r>
              <a:rPr lang="en-GB" sz="2800" dirty="0" smtClean="0"/>
              <a:t>People and Culture</a:t>
            </a:r>
          </a:p>
          <a:p>
            <a:pPr marL="571500" indent="-457200">
              <a:spcBef>
                <a:spcPts val="0"/>
              </a:spcBef>
              <a:spcAft>
                <a:spcPts val="600"/>
              </a:spcAft>
              <a:buFont typeface="+mj-lt"/>
              <a:buAutoNum type="arabicPeriod"/>
            </a:pPr>
            <a:r>
              <a:rPr lang="en-GB" sz="2800" dirty="0" smtClean="0"/>
              <a:t>Turkish Investments in Uganda</a:t>
            </a:r>
          </a:p>
          <a:p>
            <a:pPr marL="571500" indent="-457200">
              <a:spcBef>
                <a:spcPts val="0"/>
              </a:spcBef>
              <a:spcAft>
                <a:spcPts val="600"/>
              </a:spcAft>
              <a:buFont typeface="+mj-lt"/>
              <a:buAutoNum type="arabicPeriod"/>
            </a:pPr>
            <a:r>
              <a:rPr lang="en-GB" sz="2800" dirty="0" smtClean="0"/>
              <a:t>Economic Overview</a:t>
            </a:r>
          </a:p>
          <a:p>
            <a:pPr marL="571500" indent="-457200">
              <a:spcBef>
                <a:spcPts val="0"/>
              </a:spcBef>
              <a:spcAft>
                <a:spcPts val="600"/>
              </a:spcAft>
              <a:buFont typeface="+mj-lt"/>
              <a:buAutoNum type="arabicPeriod"/>
            </a:pPr>
            <a:r>
              <a:rPr lang="en-GB" sz="2800" dirty="0" smtClean="0"/>
              <a:t>Background to Social Security  in Uganda</a:t>
            </a:r>
          </a:p>
          <a:p>
            <a:pPr marL="571500" indent="-457200">
              <a:spcBef>
                <a:spcPts val="0"/>
              </a:spcBef>
              <a:spcAft>
                <a:spcPts val="600"/>
              </a:spcAft>
              <a:buFont typeface="+mj-lt"/>
              <a:buAutoNum type="arabicPeriod"/>
            </a:pPr>
            <a:r>
              <a:rPr lang="en-GB" sz="2800" dirty="0" smtClean="0"/>
              <a:t>History of social security in Uganda </a:t>
            </a:r>
            <a:endParaRPr lang="en-GB" sz="2800" dirty="0"/>
          </a:p>
          <a:p>
            <a:pPr marL="571500" indent="-457200">
              <a:spcBef>
                <a:spcPts val="0"/>
              </a:spcBef>
              <a:spcAft>
                <a:spcPts val="600"/>
              </a:spcAft>
              <a:buFont typeface="+mj-lt"/>
              <a:buAutoNum type="arabicPeriod"/>
            </a:pPr>
            <a:r>
              <a:rPr lang="en-GB" sz="2800" dirty="0" smtClean="0"/>
              <a:t>Institutional framework</a:t>
            </a:r>
          </a:p>
          <a:p>
            <a:pPr marL="571500" indent="-457200">
              <a:spcBef>
                <a:spcPts val="0"/>
              </a:spcBef>
              <a:spcAft>
                <a:spcPts val="600"/>
              </a:spcAft>
              <a:buFont typeface="+mj-lt"/>
              <a:buAutoNum type="arabicPeriod"/>
            </a:pPr>
            <a:r>
              <a:rPr lang="en-GB" sz="2800" dirty="0" smtClean="0"/>
              <a:t>Legal and policy framework of social security</a:t>
            </a:r>
          </a:p>
        </p:txBody>
      </p:sp>
      <p:sp>
        <p:nvSpPr>
          <p:cNvPr id="4" name="Slide Number Placeholder 3"/>
          <p:cNvSpPr>
            <a:spLocks noGrp="1"/>
          </p:cNvSpPr>
          <p:nvPr>
            <p:ph type="sldNum" sz="quarter" idx="12"/>
          </p:nvPr>
        </p:nvSpPr>
        <p:spPr/>
        <p:txBody>
          <a:bodyPr/>
          <a:lstStyle/>
          <a:p>
            <a:fld id="{0DCD6D5C-AAB1-4462-9DF4-7594A9C82D3C}" type="slidenum">
              <a:rPr lang="en-GB" smtClean="0"/>
              <a:pPr/>
              <a:t>2</a:t>
            </a:fld>
            <a:endParaRPr lang="en-GB"/>
          </a:p>
        </p:txBody>
      </p:sp>
    </p:spTree>
    <p:extLst>
      <p:ext uri="{BB962C8B-B14F-4D97-AF65-F5344CB8AC3E}">
        <p14:creationId xmlns:p14="http://schemas.microsoft.com/office/powerpoint/2010/main" val="939537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Current Social Security Schemes</a:t>
            </a:r>
            <a:endParaRPr lang="en-US" b="1" dirty="0"/>
          </a:p>
        </p:txBody>
      </p:sp>
      <p:sp>
        <p:nvSpPr>
          <p:cNvPr id="3" name="Content Placeholder 2"/>
          <p:cNvSpPr>
            <a:spLocks noGrp="1"/>
          </p:cNvSpPr>
          <p:nvPr>
            <p:ph idx="1"/>
          </p:nvPr>
        </p:nvSpPr>
        <p:spPr/>
        <p:txBody>
          <a:bodyPr>
            <a:noAutofit/>
          </a:bodyPr>
          <a:lstStyle/>
          <a:p>
            <a:pPr>
              <a:buNone/>
            </a:pPr>
            <a:r>
              <a:rPr lang="en-US" sz="2400" dirty="0" smtClean="0"/>
              <a:t>These schemes include :-</a:t>
            </a:r>
          </a:p>
          <a:p>
            <a:pPr>
              <a:buNone/>
            </a:pPr>
            <a:r>
              <a:rPr lang="en-US" sz="2400" b="1" dirty="0" smtClean="0"/>
              <a:t>Formal</a:t>
            </a:r>
          </a:p>
          <a:p>
            <a:pPr>
              <a:buFont typeface="Wingdings" pitchFamily="2" charset="2"/>
              <a:buChar char="q"/>
            </a:pPr>
            <a:r>
              <a:rPr lang="en-US" sz="2400" dirty="0" smtClean="0"/>
              <a:t>Public service pension scheme,</a:t>
            </a:r>
          </a:p>
          <a:p>
            <a:pPr>
              <a:buFont typeface="Wingdings" pitchFamily="2" charset="2"/>
              <a:buChar char="q"/>
            </a:pPr>
            <a:r>
              <a:rPr lang="en-US" sz="2400" dirty="0" smtClean="0"/>
              <a:t> NSSF,</a:t>
            </a:r>
          </a:p>
          <a:p>
            <a:pPr>
              <a:buFont typeface="Wingdings" pitchFamily="2" charset="2"/>
              <a:buChar char="q"/>
            </a:pPr>
            <a:r>
              <a:rPr lang="en-US" sz="2400" dirty="0" smtClean="0"/>
              <a:t> Parliamentary Pension Scheme</a:t>
            </a:r>
          </a:p>
          <a:p>
            <a:pPr>
              <a:buNone/>
            </a:pPr>
            <a:r>
              <a:rPr lang="en-US" sz="2400" b="1" dirty="0" smtClean="0"/>
              <a:t>Informal /private</a:t>
            </a:r>
          </a:p>
          <a:p>
            <a:pPr>
              <a:buNone/>
            </a:pPr>
            <a:r>
              <a:rPr lang="en-US" sz="2400" dirty="0" smtClean="0"/>
              <a:t>Schemes run by different Life Insurance</a:t>
            </a:r>
          </a:p>
          <a:p>
            <a:pPr>
              <a:buNone/>
            </a:pPr>
            <a:r>
              <a:rPr lang="en-US" sz="2400" dirty="0" smtClean="0"/>
              <a:t>companies with policy covers ranging from 5 to 15 years</a:t>
            </a:r>
          </a:p>
          <a:p>
            <a:endParaRPr lang="en-US" sz="2800" dirty="0"/>
          </a:p>
        </p:txBody>
      </p:sp>
      <p:sp>
        <p:nvSpPr>
          <p:cNvPr id="4" name="Slide Number Placeholder 3"/>
          <p:cNvSpPr>
            <a:spLocks noGrp="1"/>
          </p:cNvSpPr>
          <p:nvPr>
            <p:ph type="sldNum" sz="quarter" idx="12"/>
          </p:nvPr>
        </p:nvSpPr>
        <p:spPr/>
        <p:txBody>
          <a:bodyPr/>
          <a:lstStyle/>
          <a:p>
            <a:fld id="{0DCD6D5C-AAB1-4462-9DF4-7594A9C82D3C}" type="slidenum">
              <a:rPr lang="en-GB" smtClean="0"/>
              <a:pPr/>
              <a:t>20</a:t>
            </a:fld>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066800"/>
          </a:xfrm>
        </p:spPr>
        <p:txBody>
          <a:bodyPr>
            <a:noAutofit/>
          </a:bodyPr>
          <a:lstStyle/>
          <a:p>
            <a:r>
              <a:rPr lang="en-US" sz="3600" b="1" dirty="0" smtClean="0"/>
              <a:t>Current Social Security Schemes cont’d</a:t>
            </a:r>
            <a:endParaRPr lang="en-US" sz="3600" b="1" dirty="0"/>
          </a:p>
        </p:txBody>
      </p:sp>
      <p:sp>
        <p:nvSpPr>
          <p:cNvPr id="3" name="Content Placeholder 2"/>
          <p:cNvSpPr>
            <a:spLocks noGrp="1"/>
          </p:cNvSpPr>
          <p:nvPr>
            <p:ph idx="1"/>
          </p:nvPr>
        </p:nvSpPr>
        <p:spPr>
          <a:xfrm>
            <a:off x="179512" y="836712"/>
            <a:ext cx="7992888" cy="5760640"/>
          </a:xfrm>
        </p:spPr>
        <p:txBody>
          <a:bodyPr>
            <a:normAutofit/>
          </a:bodyPr>
          <a:lstStyle/>
          <a:p>
            <a:pPr>
              <a:spcBef>
                <a:spcPts val="0"/>
              </a:spcBef>
              <a:spcAft>
                <a:spcPts val="600"/>
              </a:spcAft>
              <a:buNone/>
            </a:pPr>
            <a:endParaRPr lang="en-US" sz="2400" dirty="0" smtClean="0"/>
          </a:p>
          <a:p>
            <a:pPr>
              <a:spcBef>
                <a:spcPts val="0"/>
              </a:spcBef>
              <a:spcAft>
                <a:spcPts val="600"/>
              </a:spcAft>
              <a:buNone/>
            </a:pPr>
            <a:endParaRPr lang="en-US" sz="2400" dirty="0" smtClean="0"/>
          </a:p>
          <a:p>
            <a:pPr>
              <a:spcBef>
                <a:spcPts val="0"/>
              </a:spcBef>
              <a:spcAft>
                <a:spcPts val="600"/>
              </a:spcAft>
              <a:buNone/>
            </a:pPr>
            <a:r>
              <a:rPr lang="en-US" sz="2400" dirty="0" smtClean="0"/>
              <a:t>Semi-formal security systems which take the form of aid kits</a:t>
            </a:r>
          </a:p>
          <a:p>
            <a:pPr>
              <a:spcBef>
                <a:spcPts val="0"/>
              </a:spcBef>
              <a:spcAft>
                <a:spcPts val="600"/>
              </a:spcAft>
              <a:buNone/>
            </a:pPr>
            <a:r>
              <a:rPr lang="en-US" sz="2400" dirty="0"/>
              <a:t>i</a:t>
            </a:r>
            <a:r>
              <a:rPr lang="en-US" sz="2400" dirty="0" smtClean="0"/>
              <a:t>nclude:-</a:t>
            </a:r>
          </a:p>
          <a:p>
            <a:pPr>
              <a:spcBef>
                <a:spcPts val="0"/>
              </a:spcBef>
              <a:spcAft>
                <a:spcPts val="600"/>
              </a:spcAft>
              <a:buNone/>
            </a:pPr>
            <a:endParaRPr lang="en-US" sz="2400" dirty="0" smtClean="0"/>
          </a:p>
          <a:p>
            <a:pPr>
              <a:spcBef>
                <a:spcPts val="0"/>
              </a:spcBef>
              <a:spcAft>
                <a:spcPts val="600"/>
              </a:spcAft>
              <a:buFont typeface="Wingdings" pitchFamily="2" charset="2"/>
              <a:buChar char="q"/>
            </a:pPr>
            <a:r>
              <a:rPr lang="en-US" sz="2400" dirty="0" smtClean="0"/>
              <a:t> Burial societies</a:t>
            </a:r>
            <a:r>
              <a:rPr lang="en-US" sz="2400" dirty="0"/>
              <a:t>;</a:t>
            </a:r>
            <a:endParaRPr lang="en-US" sz="2400" dirty="0" smtClean="0"/>
          </a:p>
          <a:p>
            <a:pPr>
              <a:spcBef>
                <a:spcPts val="0"/>
              </a:spcBef>
              <a:spcAft>
                <a:spcPts val="600"/>
              </a:spcAft>
              <a:buFont typeface="Wingdings" pitchFamily="2" charset="2"/>
              <a:buChar char="q"/>
            </a:pPr>
            <a:r>
              <a:rPr lang="en-US" sz="2400" dirty="0" smtClean="0"/>
              <a:t> Saving clubs; and,</a:t>
            </a:r>
          </a:p>
          <a:p>
            <a:pPr>
              <a:spcBef>
                <a:spcPts val="0"/>
              </a:spcBef>
              <a:spcAft>
                <a:spcPts val="600"/>
              </a:spcAft>
              <a:buFont typeface="Wingdings" pitchFamily="2" charset="2"/>
              <a:buChar char="q"/>
            </a:pPr>
            <a:r>
              <a:rPr lang="en-US" sz="2400" dirty="0" smtClean="0"/>
              <a:t> Credit schemes.</a:t>
            </a:r>
            <a:endParaRPr lang="en-US" sz="2400" dirty="0"/>
          </a:p>
        </p:txBody>
      </p:sp>
      <p:sp>
        <p:nvSpPr>
          <p:cNvPr id="4" name="Slide Number Placeholder 3"/>
          <p:cNvSpPr>
            <a:spLocks noGrp="1"/>
          </p:cNvSpPr>
          <p:nvPr>
            <p:ph type="sldNum" sz="quarter" idx="12"/>
          </p:nvPr>
        </p:nvSpPr>
        <p:spPr/>
        <p:txBody>
          <a:bodyPr/>
          <a:lstStyle/>
          <a:p>
            <a:fld id="{0DCD6D5C-AAB1-4462-9DF4-7594A9C82D3C}" type="slidenum">
              <a:rPr lang="en-GB" smtClean="0"/>
              <a:pPr/>
              <a:t>21</a:t>
            </a:fld>
            <a:endParaRPr lang="en-GB"/>
          </a:p>
        </p:txBody>
      </p:sp>
    </p:spTree>
    <p:extLst>
      <p:ext uri="{BB962C8B-B14F-4D97-AF65-F5344CB8AC3E}">
        <p14:creationId xmlns:p14="http://schemas.microsoft.com/office/powerpoint/2010/main" val="1429224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Institutional Framework for Social Security in Uganda</a:t>
            </a:r>
            <a:endParaRPr lang="en-US" dirty="0"/>
          </a:p>
        </p:txBody>
      </p:sp>
      <p:sp>
        <p:nvSpPr>
          <p:cNvPr id="3" name="Content Placeholder 2"/>
          <p:cNvSpPr>
            <a:spLocks noGrp="1"/>
          </p:cNvSpPr>
          <p:nvPr>
            <p:ph idx="1"/>
          </p:nvPr>
        </p:nvSpPr>
        <p:spPr/>
        <p:txBody>
          <a:bodyPr>
            <a:noAutofit/>
          </a:bodyPr>
          <a:lstStyle/>
          <a:p>
            <a:pPr>
              <a:buNone/>
            </a:pPr>
            <a:r>
              <a:rPr lang="en-US" sz="2400" dirty="0" smtClean="0"/>
              <a:t>There are a number of institutions in Uganda that are responsible </a:t>
            </a:r>
          </a:p>
          <a:p>
            <a:pPr>
              <a:buNone/>
            </a:pPr>
            <a:r>
              <a:rPr lang="en-US" sz="2400" dirty="0" smtClean="0"/>
              <a:t>for social security management and provision. These include:-</a:t>
            </a:r>
          </a:p>
          <a:p>
            <a:pPr>
              <a:buNone/>
            </a:pPr>
            <a:endParaRPr lang="en-US" sz="2400" dirty="0" smtClean="0"/>
          </a:p>
          <a:p>
            <a:pPr>
              <a:buFont typeface="Wingdings" pitchFamily="2" charset="2"/>
              <a:buChar char="q"/>
            </a:pPr>
            <a:r>
              <a:rPr lang="en-US" sz="2400" dirty="0" smtClean="0"/>
              <a:t>The Ministry of Gender, Labour and Social Development (MGLSD), through the Directorate of Social Protection, is the leading institution in Uganda responsible for policy development and implementation oversight of social protection programmes and interventions. </a:t>
            </a:r>
          </a:p>
          <a:p>
            <a:pPr>
              <a:buFont typeface="Wingdings" pitchFamily="2" charset="2"/>
              <a:buChar char="q"/>
            </a:pPr>
            <a:endParaRPr lang="en-US" sz="2400" dirty="0" smtClean="0"/>
          </a:p>
          <a:p>
            <a:pPr>
              <a:buFont typeface="Wingdings" pitchFamily="2" charset="2"/>
              <a:buChar char="q"/>
            </a:pPr>
            <a:r>
              <a:rPr lang="en-US" sz="2400" dirty="0" smtClean="0"/>
              <a:t>The Ministry of Public Service is responsible for the administration and management of the Public Service Pension Scheme through the Department of Compensation.  </a:t>
            </a:r>
          </a:p>
        </p:txBody>
      </p:sp>
      <p:sp>
        <p:nvSpPr>
          <p:cNvPr id="4" name="Slide Number Placeholder 3"/>
          <p:cNvSpPr>
            <a:spLocks noGrp="1"/>
          </p:cNvSpPr>
          <p:nvPr>
            <p:ph type="sldNum" sz="quarter" idx="12"/>
          </p:nvPr>
        </p:nvSpPr>
        <p:spPr/>
        <p:txBody>
          <a:bodyPr/>
          <a:lstStyle/>
          <a:p>
            <a:fld id="{0DCD6D5C-AAB1-4462-9DF4-7594A9C82D3C}" type="slidenum">
              <a:rPr lang="en-GB" smtClean="0"/>
              <a:pPr/>
              <a:t>22</a:t>
            </a:fld>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Institutional Framework  cont’d</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sz="2400" dirty="0" smtClean="0"/>
              <a:t>The Ministry of Finance, Planning and Economic Development (MFPED) mobilizes, allocates and releases funds in the national budget to finance social security in the social development and other sectors. It also plays a lead role in the governance of public and private pension schemes, including the fiscal arrangements for both and appoints the board and management of the NSSF (Office of the President, 2013; Office of the Auditor General, 2010)</a:t>
            </a:r>
          </a:p>
          <a:p>
            <a:endParaRPr lang="en-US" dirty="0"/>
          </a:p>
        </p:txBody>
      </p:sp>
      <p:sp>
        <p:nvSpPr>
          <p:cNvPr id="4" name="Slide Number Placeholder 3"/>
          <p:cNvSpPr>
            <a:spLocks noGrp="1"/>
          </p:cNvSpPr>
          <p:nvPr>
            <p:ph type="sldNum" sz="quarter" idx="12"/>
          </p:nvPr>
        </p:nvSpPr>
        <p:spPr/>
        <p:txBody>
          <a:bodyPr/>
          <a:lstStyle/>
          <a:p>
            <a:fld id="{0DCD6D5C-AAB1-4462-9DF4-7594A9C82D3C}" type="slidenum">
              <a:rPr lang="en-GB" smtClean="0"/>
              <a:pPr/>
              <a:t>23</a:t>
            </a:fld>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Institutional Framework  cont’d</a:t>
            </a:r>
            <a:endParaRPr lang="en-US" dirty="0"/>
          </a:p>
        </p:txBody>
      </p:sp>
      <p:sp>
        <p:nvSpPr>
          <p:cNvPr id="3" name="Content Placeholder 2"/>
          <p:cNvSpPr>
            <a:spLocks noGrp="1"/>
          </p:cNvSpPr>
          <p:nvPr>
            <p:ph idx="1"/>
          </p:nvPr>
        </p:nvSpPr>
        <p:spPr/>
        <p:txBody>
          <a:bodyPr>
            <a:noAutofit/>
          </a:bodyPr>
          <a:lstStyle/>
          <a:p>
            <a:pPr>
              <a:buFont typeface="Wingdings" pitchFamily="2" charset="2"/>
              <a:buChar char="q"/>
            </a:pPr>
            <a:r>
              <a:rPr lang="en-US" sz="2400" dirty="0" smtClean="0"/>
              <a:t>The Ministry of Health is the overall agency responsible for health provision in Uganda and is spearheading the introduction of the National Health Insurance Scheme (NHIS) through drafting the National Health Insurance Bill that proposes to extend contributory health insurance to formal workers. </a:t>
            </a:r>
          </a:p>
          <a:p>
            <a:pPr>
              <a:buFont typeface="Wingdings" pitchFamily="2" charset="2"/>
              <a:buChar char="q"/>
            </a:pPr>
            <a:endParaRPr lang="en-US" sz="2400" dirty="0" smtClean="0"/>
          </a:p>
          <a:p>
            <a:pPr>
              <a:buFont typeface="Wingdings" pitchFamily="2" charset="2"/>
              <a:buChar char="q"/>
            </a:pPr>
            <a:r>
              <a:rPr lang="en-US" sz="2400" dirty="0" smtClean="0"/>
              <a:t>The Uganda Retirement Benefits Regulatory Authority (URBRA) is an independent authority whose mandate is to regulate the establishment, management and operation of retirement benefit schemes in both the private and public sectors and was created by the </a:t>
            </a:r>
            <a:r>
              <a:rPr lang="en-US" sz="2400" dirty="0"/>
              <a:t>Uganda Retirement Benefits Regulatory Authority </a:t>
            </a:r>
            <a:r>
              <a:rPr lang="en-US" sz="2400" dirty="0" smtClean="0"/>
              <a:t>Act, 2011.</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0DCD6D5C-AAB1-4462-9DF4-7594A9C82D3C}" type="slidenum">
              <a:rPr lang="en-GB" smtClean="0"/>
              <a:pPr/>
              <a:t>24</a:t>
            </a:fld>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Legal and Policy Framework of Social Security</a:t>
            </a:r>
            <a:endParaRPr lang="en-US" dirty="0"/>
          </a:p>
        </p:txBody>
      </p:sp>
      <p:sp>
        <p:nvSpPr>
          <p:cNvPr id="3" name="Content Placeholder 2"/>
          <p:cNvSpPr>
            <a:spLocks noGrp="1"/>
          </p:cNvSpPr>
          <p:nvPr>
            <p:ph idx="1"/>
          </p:nvPr>
        </p:nvSpPr>
        <p:spPr>
          <a:xfrm>
            <a:off x="457200" y="1905000"/>
            <a:ext cx="8229600" cy="4221163"/>
          </a:xfrm>
        </p:spPr>
        <p:txBody>
          <a:bodyPr>
            <a:normAutofit/>
          </a:bodyPr>
          <a:lstStyle/>
          <a:p>
            <a:pPr>
              <a:buNone/>
            </a:pPr>
            <a:r>
              <a:rPr lang="en-US" sz="2400" dirty="0" smtClean="0"/>
              <a:t>Uganda has ratified various conventions with social security</a:t>
            </a:r>
          </a:p>
          <a:p>
            <a:pPr>
              <a:buNone/>
            </a:pPr>
            <a:r>
              <a:rPr lang="en-US" sz="2400" dirty="0" smtClean="0"/>
              <a:t>provisions at both international and regional levels that include:-</a:t>
            </a:r>
          </a:p>
          <a:p>
            <a:pPr>
              <a:buNone/>
            </a:pPr>
            <a:endParaRPr lang="en-US" sz="2400" dirty="0" smtClean="0"/>
          </a:p>
          <a:p>
            <a:pPr>
              <a:buFont typeface="Wingdings" pitchFamily="2" charset="2"/>
              <a:buChar char="q"/>
            </a:pPr>
            <a:r>
              <a:rPr lang="en-US" sz="2400" dirty="0" smtClean="0"/>
              <a:t>Uganda is a signatory to the Universal Declaration of Human Rights (1948), which recognizes social security provisions. </a:t>
            </a:r>
          </a:p>
          <a:p>
            <a:pPr marL="0" indent="0">
              <a:buNone/>
            </a:pPr>
            <a:endParaRPr lang="en-US" sz="2400" dirty="0" smtClean="0"/>
          </a:p>
          <a:p>
            <a:pPr>
              <a:buFont typeface="Wingdings" pitchFamily="2" charset="2"/>
              <a:buChar char="q"/>
            </a:pPr>
            <a:r>
              <a:rPr lang="en-US" sz="2400" dirty="0" smtClean="0"/>
              <a:t>On 21 January 1987, Uganda ratified the International Covenant on Economic, Social and Cultural Rights (1966). Article 9 recognizes the right of everyone to social security, including social insurance. </a:t>
            </a:r>
          </a:p>
          <a:p>
            <a:endParaRPr lang="en-US" dirty="0"/>
          </a:p>
        </p:txBody>
      </p:sp>
      <p:sp>
        <p:nvSpPr>
          <p:cNvPr id="4" name="Slide Number Placeholder 3"/>
          <p:cNvSpPr>
            <a:spLocks noGrp="1"/>
          </p:cNvSpPr>
          <p:nvPr>
            <p:ph type="sldNum" sz="quarter" idx="12"/>
          </p:nvPr>
        </p:nvSpPr>
        <p:spPr/>
        <p:txBody>
          <a:bodyPr/>
          <a:lstStyle/>
          <a:p>
            <a:fld id="{0DCD6D5C-AAB1-4462-9DF4-7594A9C82D3C}" type="slidenum">
              <a:rPr lang="en-GB" smtClean="0"/>
              <a:pPr/>
              <a:t>25</a:t>
            </a:fld>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Legal and Policy Framework of Social Security</a:t>
            </a:r>
            <a:endParaRPr lang="en-US" dirty="0"/>
          </a:p>
        </p:txBody>
      </p:sp>
      <p:sp>
        <p:nvSpPr>
          <p:cNvPr id="3" name="Content Placeholder 2"/>
          <p:cNvSpPr>
            <a:spLocks noGrp="1"/>
          </p:cNvSpPr>
          <p:nvPr>
            <p:ph idx="1"/>
          </p:nvPr>
        </p:nvSpPr>
        <p:spPr>
          <a:xfrm>
            <a:off x="457200" y="2057400"/>
            <a:ext cx="8229600" cy="4068763"/>
          </a:xfrm>
        </p:spPr>
        <p:txBody>
          <a:bodyPr>
            <a:normAutofit/>
          </a:bodyPr>
          <a:lstStyle/>
          <a:p>
            <a:pPr>
              <a:buFont typeface="Wingdings" pitchFamily="2" charset="2"/>
              <a:buChar char="q"/>
            </a:pPr>
            <a:r>
              <a:rPr lang="en-US" sz="2400" dirty="0" smtClean="0"/>
              <a:t>Uganda has not yet ratified the ILO Covenant 102 on Minimum Standards of Social Security (1952), which covers a wider scope of social security. Benefits covered include injury benefit; family benefit; unemployment benefit; maternity benefit; invalidity benefit; and survivors’ benefit (ILO, 1952). </a:t>
            </a:r>
          </a:p>
          <a:p>
            <a:pPr>
              <a:buFont typeface="Wingdings" pitchFamily="2" charset="2"/>
              <a:buChar char="q"/>
            </a:pPr>
            <a:endParaRPr lang="en-US" sz="2400" dirty="0"/>
          </a:p>
          <a:p>
            <a:pPr>
              <a:buFont typeface="Wingdings" pitchFamily="2" charset="2"/>
              <a:buChar char="q"/>
            </a:pPr>
            <a:r>
              <a:rPr lang="en-US" sz="2400" dirty="0" smtClean="0"/>
              <a:t>Despite the fact that Uganda has not yet ratified this covenant, some of the above benefits have been domesticated into the legislative framework that recognizes social security provisions.</a:t>
            </a:r>
          </a:p>
          <a:p>
            <a:endParaRPr lang="en-US" sz="700" dirty="0"/>
          </a:p>
        </p:txBody>
      </p:sp>
      <p:sp>
        <p:nvSpPr>
          <p:cNvPr id="4" name="Slide Number Placeholder 3"/>
          <p:cNvSpPr>
            <a:spLocks noGrp="1"/>
          </p:cNvSpPr>
          <p:nvPr>
            <p:ph type="sldNum" sz="quarter" idx="12"/>
          </p:nvPr>
        </p:nvSpPr>
        <p:spPr/>
        <p:txBody>
          <a:bodyPr/>
          <a:lstStyle/>
          <a:p>
            <a:fld id="{0DCD6D5C-AAB1-4462-9DF4-7594A9C82D3C}" type="slidenum">
              <a:rPr lang="en-GB" smtClean="0"/>
              <a:pPr/>
              <a:t>26</a:t>
            </a:fld>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Legal and Policy Framework of Social Security cont’d</a:t>
            </a:r>
            <a:endParaRPr lang="en-US" dirty="0"/>
          </a:p>
        </p:txBody>
      </p:sp>
      <p:sp>
        <p:nvSpPr>
          <p:cNvPr id="3" name="Content Placeholder 2"/>
          <p:cNvSpPr>
            <a:spLocks noGrp="1"/>
          </p:cNvSpPr>
          <p:nvPr>
            <p:ph idx="1"/>
          </p:nvPr>
        </p:nvSpPr>
        <p:spPr>
          <a:xfrm>
            <a:off x="457200" y="1905000"/>
            <a:ext cx="8229600" cy="4221163"/>
          </a:xfrm>
        </p:spPr>
        <p:txBody>
          <a:bodyPr>
            <a:normAutofit/>
          </a:bodyPr>
          <a:lstStyle/>
          <a:p>
            <a:pPr>
              <a:buFont typeface="Wingdings" pitchFamily="2" charset="2"/>
              <a:buChar char="q"/>
            </a:pPr>
            <a:r>
              <a:rPr lang="en-US" sz="2400" dirty="0" smtClean="0"/>
              <a:t>In 2002, Uganda adopted the Madrid Plan of Action on Ageing (MIPAA, 2002), which calls on the signatory nations to ensure that social protection systems respond to the needs of older persons. </a:t>
            </a:r>
          </a:p>
          <a:p>
            <a:pPr>
              <a:buFont typeface="Wingdings" pitchFamily="2" charset="2"/>
              <a:buChar char="q"/>
            </a:pPr>
            <a:endParaRPr lang="en-US" sz="2400" dirty="0" smtClean="0"/>
          </a:p>
          <a:p>
            <a:pPr>
              <a:buFont typeface="Wingdings" pitchFamily="2" charset="2"/>
              <a:buChar char="q"/>
            </a:pPr>
            <a:r>
              <a:rPr lang="en-US" sz="2400" dirty="0" smtClean="0"/>
              <a:t>Uganda adopted the Livingstone Call for Action in 2006, which sets out commitments to social protection and calls on countries in Africa to put in place costed plans for the implementation of direct income support programmes (The Livingstone Call for Action, 2006).</a:t>
            </a:r>
          </a:p>
          <a:p>
            <a:pPr>
              <a:buFont typeface="Wingdings" pitchFamily="2" charset="2"/>
              <a:buChar char="q"/>
            </a:pPr>
            <a:endParaRPr lang="en-US" dirty="0" smtClean="0"/>
          </a:p>
        </p:txBody>
      </p:sp>
      <p:sp>
        <p:nvSpPr>
          <p:cNvPr id="4" name="Slide Number Placeholder 3"/>
          <p:cNvSpPr>
            <a:spLocks noGrp="1"/>
          </p:cNvSpPr>
          <p:nvPr>
            <p:ph type="sldNum" sz="quarter" idx="12"/>
          </p:nvPr>
        </p:nvSpPr>
        <p:spPr/>
        <p:txBody>
          <a:bodyPr/>
          <a:lstStyle/>
          <a:p>
            <a:fld id="{0DCD6D5C-AAB1-4462-9DF4-7594A9C82D3C}" type="slidenum">
              <a:rPr lang="en-GB" smtClean="0"/>
              <a:pPr/>
              <a:t>27</a:t>
            </a:fld>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Legal and Policy Framework of Social Security cont’d</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p>
            <a:pPr>
              <a:buFont typeface="Wingdings" pitchFamily="2" charset="2"/>
              <a:buChar char="q"/>
            </a:pPr>
            <a:r>
              <a:rPr lang="en-US" sz="2400" dirty="0" smtClean="0"/>
              <a:t>The Pensions Act (Cap. 281, Laws of Uganda) regulates pension </a:t>
            </a:r>
            <a:r>
              <a:rPr lang="en-US" sz="2400" dirty="0"/>
              <a:t>arrangements for </a:t>
            </a:r>
            <a:r>
              <a:rPr lang="en-US" sz="2400" dirty="0" smtClean="0"/>
              <a:t>traditional civil servants, primary and secondary school teachers, police officers, prison officers, doctors and public employees in the judiciary. The Act also covers civil servants in local authorities.</a:t>
            </a:r>
          </a:p>
          <a:p>
            <a:pPr>
              <a:buFont typeface="Wingdings" pitchFamily="2" charset="2"/>
              <a:buChar char="q"/>
            </a:pPr>
            <a:endParaRPr lang="en-US" sz="2400" dirty="0" smtClean="0"/>
          </a:p>
          <a:p>
            <a:pPr>
              <a:buFont typeface="Wingdings" pitchFamily="2" charset="2"/>
              <a:buChar char="q"/>
            </a:pPr>
            <a:r>
              <a:rPr lang="en-US" sz="2400" dirty="0" smtClean="0"/>
              <a:t>Furthermore, Uganda adopted the African Union Social Policy Framework (2008) that calls on African member states to recognize the need for social protection programmes. </a:t>
            </a:r>
          </a:p>
          <a:p>
            <a:pPr>
              <a:buNone/>
            </a:pPr>
            <a:endParaRPr lang="en-US" sz="2800" dirty="0"/>
          </a:p>
        </p:txBody>
      </p:sp>
      <p:sp>
        <p:nvSpPr>
          <p:cNvPr id="4" name="Slide Number Placeholder 3"/>
          <p:cNvSpPr>
            <a:spLocks noGrp="1"/>
          </p:cNvSpPr>
          <p:nvPr>
            <p:ph type="sldNum" sz="quarter" idx="12"/>
          </p:nvPr>
        </p:nvSpPr>
        <p:spPr/>
        <p:txBody>
          <a:bodyPr/>
          <a:lstStyle/>
          <a:p>
            <a:fld id="{0DCD6D5C-AAB1-4462-9DF4-7594A9C82D3C}" type="slidenum">
              <a:rPr lang="en-GB" smtClean="0"/>
              <a:pPr/>
              <a:t>28</a:t>
            </a:fld>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Legal and Policy Framework of Social </a:t>
            </a:r>
            <a:r>
              <a:rPr lang="en-US" b="1" dirty="0"/>
              <a:t>S</a:t>
            </a:r>
            <a:r>
              <a:rPr lang="en-US" b="1" dirty="0" smtClean="0"/>
              <a:t>ecurity cont’d</a:t>
            </a:r>
            <a:endParaRPr lang="en-US" dirty="0"/>
          </a:p>
        </p:txBody>
      </p:sp>
      <p:sp>
        <p:nvSpPr>
          <p:cNvPr id="3" name="Content Placeholder 2"/>
          <p:cNvSpPr>
            <a:spLocks noGrp="1"/>
          </p:cNvSpPr>
          <p:nvPr>
            <p:ph idx="1"/>
          </p:nvPr>
        </p:nvSpPr>
        <p:spPr>
          <a:xfrm>
            <a:off x="457200" y="1905000"/>
            <a:ext cx="8229600" cy="4221163"/>
          </a:xfrm>
        </p:spPr>
        <p:txBody>
          <a:bodyPr>
            <a:normAutofit fontScale="92500" lnSpcReduction="10000"/>
          </a:bodyPr>
          <a:lstStyle/>
          <a:p>
            <a:pPr>
              <a:buFont typeface="Wingdings" pitchFamily="2" charset="2"/>
              <a:buChar char="q"/>
            </a:pPr>
            <a:r>
              <a:rPr lang="en-US" sz="2600" dirty="0" smtClean="0"/>
              <a:t>The Armed Forces Pension Act </a:t>
            </a:r>
            <a:r>
              <a:rPr lang="en-US" sz="2600" dirty="0"/>
              <a:t>(Cap. 295) established </a:t>
            </a:r>
            <a:r>
              <a:rPr lang="en-US" sz="2600" dirty="0" smtClean="0"/>
              <a:t>on 3 September, 1939 acknowledges the need for social security through providing for the payment of pensions, gratuities and other allowances in respect of the death, disablement or sickness of </a:t>
            </a:r>
            <a:r>
              <a:rPr lang="en-US" sz="2600" dirty="0"/>
              <a:t>serving members </a:t>
            </a:r>
            <a:r>
              <a:rPr lang="en-US" sz="2600" dirty="0" smtClean="0"/>
              <a:t>of the armed forces.</a:t>
            </a:r>
            <a:endParaRPr lang="en-US" sz="2600" dirty="0"/>
          </a:p>
          <a:p>
            <a:pPr>
              <a:buFont typeface="Wingdings" pitchFamily="2" charset="2"/>
              <a:buChar char="q"/>
            </a:pPr>
            <a:endParaRPr lang="en-US" sz="2600" dirty="0" smtClean="0">
              <a:solidFill>
                <a:prstClr val="black"/>
              </a:solidFill>
            </a:endParaRPr>
          </a:p>
          <a:p>
            <a:pPr>
              <a:buFont typeface="Wingdings" pitchFamily="2" charset="2"/>
              <a:buChar char="q"/>
            </a:pPr>
            <a:r>
              <a:rPr lang="en-US" sz="2600" dirty="0" smtClean="0">
                <a:solidFill>
                  <a:prstClr val="black"/>
                </a:solidFill>
              </a:rPr>
              <a:t>The </a:t>
            </a:r>
            <a:r>
              <a:rPr lang="en-US" sz="2600" dirty="0">
                <a:solidFill>
                  <a:prstClr val="black"/>
                </a:solidFill>
              </a:rPr>
              <a:t>National Social Security Fund </a:t>
            </a:r>
            <a:r>
              <a:rPr lang="en-US" sz="2600" dirty="0" smtClean="0">
                <a:solidFill>
                  <a:prstClr val="black"/>
                </a:solidFill>
              </a:rPr>
              <a:t>Act, </a:t>
            </a:r>
            <a:r>
              <a:rPr lang="en-US" sz="2600" dirty="0">
                <a:solidFill>
                  <a:prstClr val="black"/>
                </a:solidFill>
              </a:rPr>
              <a:t>1985 (Cap. 222) </a:t>
            </a:r>
            <a:r>
              <a:rPr lang="en-US" sz="2600" dirty="0" smtClean="0">
                <a:solidFill>
                  <a:prstClr val="black"/>
                </a:solidFill>
              </a:rPr>
              <a:t>recognizes </a:t>
            </a:r>
            <a:r>
              <a:rPr lang="en-US" sz="2600" dirty="0">
                <a:solidFill>
                  <a:prstClr val="black"/>
                </a:solidFill>
              </a:rPr>
              <a:t>the establishment of a National Social Security Fund (NSSF) and the need to provide for its membership, the payment of contributions to, and the payment of benefits out of, the fund and for other purposes.</a:t>
            </a:r>
            <a:endParaRPr lang="en-US" sz="2600" dirty="0" smtClean="0"/>
          </a:p>
          <a:p>
            <a:endParaRPr lang="en-US" dirty="0"/>
          </a:p>
        </p:txBody>
      </p:sp>
      <p:sp>
        <p:nvSpPr>
          <p:cNvPr id="4" name="Slide Number Placeholder 3"/>
          <p:cNvSpPr>
            <a:spLocks noGrp="1"/>
          </p:cNvSpPr>
          <p:nvPr>
            <p:ph type="sldNum" sz="quarter" idx="12"/>
          </p:nvPr>
        </p:nvSpPr>
        <p:spPr/>
        <p:txBody>
          <a:bodyPr/>
          <a:lstStyle/>
          <a:p>
            <a:fld id="{0DCD6D5C-AAB1-4462-9DF4-7594A9C82D3C}" type="slidenum">
              <a:rPr lang="en-GB" smtClean="0"/>
              <a:pPr/>
              <a:t>29</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7620000" cy="792088"/>
          </a:xfrm>
        </p:spPr>
        <p:txBody>
          <a:bodyPr>
            <a:normAutofit/>
          </a:bodyPr>
          <a:lstStyle/>
          <a:p>
            <a:r>
              <a:rPr lang="en-GB" sz="4400" b="1" dirty="0" smtClean="0"/>
              <a:t>Uganda Facts &amp; Figures</a:t>
            </a:r>
            <a:endParaRPr lang="en-GB" sz="44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6347938"/>
              </p:ext>
            </p:extLst>
          </p:nvPr>
        </p:nvGraphicFramePr>
        <p:xfrm>
          <a:off x="457200" y="620688"/>
          <a:ext cx="8147248" cy="6192520"/>
        </p:xfrm>
        <a:graphic>
          <a:graphicData uri="http://schemas.openxmlformats.org/drawingml/2006/table">
            <a:tbl>
              <a:tblPr firstRow="1" bandRow="1">
                <a:tableStyleId>{69CF1AB2-1976-4502-BF36-3FF5EA218861}</a:tableStyleId>
              </a:tblPr>
              <a:tblGrid>
                <a:gridCol w="3898776"/>
                <a:gridCol w="4248472"/>
              </a:tblGrid>
              <a:tr h="370840">
                <a:tc>
                  <a:txBody>
                    <a:bodyPr/>
                    <a:lstStyle/>
                    <a:p>
                      <a:pPr marL="0" marR="0" algn="l">
                        <a:lnSpc>
                          <a:spcPct val="100000"/>
                        </a:lnSpc>
                        <a:spcBef>
                          <a:spcPts val="0"/>
                        </a:spcBef>
                        <a:spcAft>
                          <a:spcPts val="0"/>
                        </a:spcAft>
                      </a:pPr>
                      <a:r>
                        <a:rPr lang="en-GB" sz="1800" dirty="0">
                          <a:effectLst/>
                        </a:rPr>
                        <a:t>Capital City</a:t>
                      </a:r>
                      <a:endParaRPr lang="en-GB" sz="1800" dirty="0">
                        <a:effectLst/>
                        <a:latin typeface="+mn-lt"/>
                        <a:ea typeface="Calibri"/>
                        <a:cs typeface="Times New Roman"/>
                      </a:endParaRPr>
                    </a:p>
                  </a:txBody>
                  <a:tcPr marT="60960" marB="30480"/>
                </a:tc>
                <a:tc>
                  <a:txBody>
                    <a:bodyPr/>
                    <a:lstStyle/>
                    <a:p>
                      <a:pPr marL="0" marR="0" algn="l">
                        <a:lnSpc>
                          <a:spcPct val="100000"/>
                        </a:lnSpc>
                        <a:spcBef>
                          <a:spcPts val="0"/>
                        </a:spcBef>
                        <a:spcAft>
                          <a:spcPts val="0"/>
                        </a:spcAft>
                      </a:pPr>
                      <a:r>
                        <a:rPr lang="en-GB" sz="1800">
                          <a:effectLst/>
                        </a:rPr>
                        <a:t>Kampala</a:t>
                      </a:r>
                      <a:endParaRPr lang="en-GB" sz="1800">
                        <a:effectLst/>
                        <a:latin typeface="+mn-lt"/>
                        <a:ea typeface="Calibri"/>
                        <a:cs typeface="Times New Roman"/>
                      </a:endParaRPr>
                    </a:p>
                  </a:txBody>
                  <a:tcPr marT="60960" marB="30480"/>
                </a:tc>
              </a:tr>
              <a:tr h="0">
                <a:tc>
                  <a:txBody>
                    <a:bodyPr/>
                    <a:lstStyle/>
                    <a:p>
                      <a:pPr marL="0" marR="0" algn="l">
                        <a:lnSpc>
                          <a:spcPct val="100000"/>
                        </a:lnSpc>
                        <a:spcBef>
                          <a:spcPts val="0"/>
                        </a:spcBef>
                        <a:spcAft>
                          <a:spcPts val="0"/>
                        </a:spcAft>
                      </a:pPr>
                      <a:r>
                        <a:rPr lang="en-GB" sz="1800" dirty="0">
                          <a:effectLst/>
                        </a:rPr>
                        <a:t>Official languages</a:t>
                      </a:r>
                      <a:endParaRPr lang="en-GB" sz="1800" dirty="0">
                        <a:effectLst/>
                        <a:latin typeface="+mn-lt"/>
                        <a:ea typeface="Calibri"/>
                        <a:cs typeface="Times New Roman"/>
                      </a:endParaRPr>
                    </a:p>
                  </a:txBody>
                  <a:tcPr marT="60960" marB="60960"/>
                </a:tc>
                <a:tc>
                  <a:txBody>
                    <a:bodyPr/>
                    <a:lstStyle/>
                    <a:p>
                      <a:pPr marL="0" marR="0" algn="l">
                        <a:lnSpc>
                          <a:spcPct val="100000"/>
                        </a:lnSpc>
                        <a:spcBef>
                          <a:spcPts val="0"/>
                        </a:spcBef>
                        <a:spcAft>
                          <a:spcPts val="0"/>
                        </a:spcAft>
                      </a:pPr>
                      <a:r>
                        <a:rPr lang="en-GB" sz="1800">
                          <a:effectLst/>
                        </a:rPr>
                        <a:t>English, Swahili</a:t>
                      </a:r>
                      <a:endParaRPr lang="en-GB" sz="1800">
                        <a:effectLst/>
                        <a:latin typeface="+mn-lt"/>
                        <a:ea typeface="Calibri"/>
                        <a:cs typeface="Times New Roman"/>
                      </a:endParaRPr>
                    </a:p>
                  </a:txBody>
                  <a:tcPr marT="60960" marB="60960"/>
                </a:tc>
              </a:tr>
              <a:tr h="370840">
                <a:tc>
                  <a:txBody>
                    <a:bodyPr/>
                    <a:lstStyle/>
                    <a:p>
                      <a:pPr marL="0" marR="0" algn="l">
                        <a:lnSpc>
                          <a:spcPct val="100000"/>
                        </a:lnSpc>
                        <a:spcBef>
                          <a:spcPts val="0"/>
                        </a:spcBef>
                        <a:spcAft>
                          <a:spcPts val="0"/>
                        </a:spcAft>
                      </a:pPr>
                      <a:r>
                        <a:rPr lang="en-GB" sz="1800" dirty="0" err="1">
                          <a:effectLst/>
                        </a:rPr>
                        <a:t>Demonym</a:t>
                      </a:r>
                      <a:endParaRPr lang="en-GB" sz="1800" dirty="0">
                        <a:effectLst/>
                        <a:latin typeface="+mn-lt"/>
                        <a:ea typeface="Calibri"/>
                        <a:cs typeface="Times New Roman"/>
                      </a:endParaRPr>
                    </a:p>
                  </a:txBody>
                  <a:tcPr marT="60960" marB="60960"/>
                </a:tc>
                <a:tc>
                  <a:txBody>
                    <a:bodyPr/>
                    <a:lstStyle/>
                    <a:p>
                      <a:pPr marL="0" marR="0" algn="l">
                        <a:lnSpc>
                          <a:spcPct val="100000"/>
                        </a:lnSpc>
                        <a:spcBef>
                          <a:spcPts val="0"/>
                        </a:spcBef>
                        <a:spcAft>
                          <a:spcPts val="0"/>
                        </a:spcAft>
                      </a:pPr>
                      <a:r>
                        <a:rPr lang="en-GB" sz="1800">
                          <a:effectLst/>
                        </a:rPr>
                        <a:t>Ugandan</a:t>
                      </a:r>
                      <a:endParaRPr lang="en-GB" sz="1800">
                        <a:effectLst/>
                        <a:latin typeface="+mn-lt"/>
                        <a:ea typeface="Calibri"/>
                        <a:cs typeface="Times New Roman"/>
                      </a:endParaRPr>
                    </a:p>
                  </a:txBody>
                  <a:tcPr marT="60960" marB="60960"/>
                </a:tc>
              </a:tr>
              <a:tr h="370840">
                <a:tc>
                  <a:txBody>
                    <a:bodyPr/>
                    <a:lstStyle/>
                    <a:p>
                      <a:pPr marL="0" marR="0" algn="l">
                        <a:lnSpc>
                          <a:spcPct val="100000"/>
                        </a:lnSpc>
                        <a:spcBef>
                          <a:spcPts val="0"/>
                        </a:spcBef>
                        <a:spcAft>
                          <a:spcPts val="0"/>
                        </a:spcAft>
                      </a:pPr>
                      <a:r>
                        <a:rPr lang="en-GB" sz="1800" dirty="0">
                          <a:effectLst/>
                        </a:rPr>
                        <a:t>President</a:t>
                      </a:r>
                      <a:endParaRPr lang="en-GB" sz="1800" dirty="0">
                        <a:effectLst/>
                        <a:latin typeface="+mn-lt"/>
                        <a:ea typeface="Calibri"/>
                        <a:cs typeface="Times New Roman"/>
                      </a:endParaRPr>
                    </a:p>
                  </a:txBody>
                  <a:tcPr marT="60960" marB="60960"/>
                </a:tc>
                <a:tc>
                  <a:txBody>
                    <a:bodyPr/>
                    <a:lstStyle/>
                    <a:p>
                      <a:pPr marL="0" marR="0" algn="l">
                        <a:lnSpc>
                          <a:spcPct val="100000"/>
                        </a:lnSpc>
                        <a:spcBef>
                          <a:spcPts val="0"/>
                        </a:spcBef>
                        <a:spcAft>
                          <a:spcPts val="0"/>
                        </a:spcAft>
                      </a:pPr>
                      <a:r>
                        <a:rPr lang="en-GB" sz="1800" dirty="0">
                          <a:effectLst/>
                        </a:rPr>
                        <a:t>H.E. </a:t>
                      </a:r>
                      <a:r>
                        <a:rPr lang="en-GB" sz="1800" dirty="0" err="1">
                          <a:effectLst/>
                        </a:rPr>
                        <a:t>Yoweri</a:t>
                      </a:r>
                      <a:r>
                        <a:rPr lang="en-GB" sz="1800" dirty="0">
                          <a:effectLst/>
                        </a:rPr>
                        <a:t> </a:t>
                      </a:r>
                      <a:r>
                        <a:rPr lang="en-GB" sz="1800" dirty="0" err="1">
                          <a:effectLst/>
                        </a:rPr>
                        <a:t>Kaguta</a:t>
                      </a:r>
                      <a:r>
                        <a:rPr lang="en-GB" sz="1800" dirty="0">
                          <a:effectLst/>
                        </a:rPr>
                        <a:t> Museveni</a:t>
                      </a:r>
                      <a:endParaRPr lang="en-GB" sz="1800" dirty="0">
                        <a:effectLst/>
                        <a:latin typeface="+mn-lt"/>
                        <a:ea typeface="Calibri"/>
                        <a:cs typeface="Times New Roman"/>
                      </a:endParaRPr>
                    </a:p>
                  </a:txBody>
                  <a:tcPr marT="60960" marB="60960"/>
                </a:tc>
              </a:tr>
              <a:tr h="370840">
                <a:tc>
                  <a:txBody>
                    <a:bodyPr/>
                    <a:lstStyle/>
                    <a:p>
                      <a:pPr marL="0" marR="0" algn="l">
                        <a:lnSpc>
                          <a:spcPct val="100000"/>
                        </a:lnSpc>
                        <a:spcBef>
                          <a:spcPts val="0"/>
                        </a:spcBef>
                        <a:spcAft>
                          <a:spcPts val="0"/>
                        </a:spcAft>
                      </a:pPr>
                      <a:r>
                        <a:rPr lang="en-GB" sz="1800" dirty="0">
                          <a:effectLst/>
                        </a:rPr>
                        <a:t>Independence from the United Kingdom</a:t>
                      </a:r>
                      <a:endParaRPr lang="en-GB" sz="1800" dirty="0">
                        <a:effectLst/>
                        <a:latin typeface="+mn-lt"/>
                        <a:ea typeface="Calibri"/>
                        <a:cs typeface="Times New Roman"/>
                      </a:endParaRPr>
                    </a:p>
                  </a:txBody>
                  <a:tcPr marT="60960" marB="60960"/>
                </a:tc>
                <a:tc>
                  <a:txBody>
                    <a:bodyPr/>
                    <a:lstStyle/>
                    <a:p>
                      <a:pPr marL="0" marR="0" algn="l">
                        <a:lnSpc>
                          <a:spcPct val="100000"/>
                        </a:lnSpc>
                        <a:spcBef>
                          <a:spcPts val="0"/>
                        </a:spcBef>
                        <a:spcAft>
                          <a:spcPts val="0"/>
                        </a:spcAft>
                      </a:pPr>
                      <a:r>
                        <a:rPr lang="en-GB" sz="1800" dirty="0">
                          <a:effectLst/>
                        </a:rPr>
                        <a:t>9 October 1962 </a:t>
                      </a:r>
                      <a:endParaRPr lang="en-GB" sz="1800" dirty="0">
                        <a:effectLst/>
                        <a:latin typeface="+mn-lt"/>
                        <a:ea typeface="Calibri"/>
                        <a:cs typeface="Times New Roman"/>
                      </a:endParaRPr>
                    </a:p>
                  </a:txBody>
                  <a:tcPr marT="60960" marB="60960"/>
                </a:tc>
              </a:tr>
              <a:tr h="370840">
                <a:tc>
                  <a:txBody>
                    <a:bodyPr/>
                    <a:lstStyle/>
                    <a:p>
                      <a:pPr marL="0" marR="0" algn="l">
                        <a:lnSpc>
                          <a:spcPct val="100000"/>
                        </a:lnSpc>
                        <a:spcBef>
                          <a:spcPts val="0"/>
                        </a:spcBef>
                        <a:spcAft>
                          <a:spcPts val="0"/>
                        </a:spcAft>
                      </a:pPr>
                      <a:r>
                        <a:rPr lang="en-GB" sz="1800">
                          <a:effectLst/>
                        </a:rPr>
                        <a:t>Currency</a:t>
                      </a:r>
                      <a:endParaRPr lang="en-GB" sz="1800">
                        <a:effectLst/>
                        <a:latin typeface="+mn-lt"/>
                        <a:ea typeface="Calibri"/>
                        <a:cs typeface="Times New Roman"/>
                      </a:endParaRPr>
                    </a:p>
                  </a:txBody>
                  <a:tcPr marT="60960" marB="60960" anchor="ctr"/>
                </a:tc>
                <a:tc>
                  <a:txBody>
                    <a:bodyPr/>
                    <a:lstStyle/>
                    <a:p>
                      <a:pPr marL="0" marR="0" algn="l">
                        <a:lnSpc>
                          <a:spcPct val="100000"/>
                        </a:lnSpc>
                        <a:spcBef>
                          <a:spcPts val="0"/>
                        </a:spcBef>
                        <a:spcAft>
                          <a:spcPts val="0"/>
                        </a:spcAft>
                      </a:pPr>
                      <a:r>
                        <a:rPr lang="en-GB" sz="1800" dirty="0">
                          <a:effectLst/>
                        </a:rPr>
                        <a:t>Ugandan shilling (UGX)</a:t>
                      </a:r>
                      <a:endParaRPr lang="en-GB" sz="1800" dirty="0">
                        <a:effectLst/>
                        <a:latin typeface="+mn-lt"/>
                        <a:ea typeface="Calibri"/>
                        <a:cs typeface="Times New Roman"/>
                      </a:endParaRPr>
                    </a:p>
                  </a:txBody>
                  <a:tcPr marT="60960" marB="60960"/>
                </a:tc>
              </a:tr>
              <a:tr h="370840">
                <a:tc>
                  <a:txBody>
                    <a:bodyPr/>
                    <a:lstStyle/>
                    <a:p>
                      <a:pPr marL="0" marR="0" algn="l">
                        <a:lnSpc>
                          <a:spcPct val="100000"/>
                        </a:lnSpc>
                        <a:spcBef>
                          <a:spcPts val="0"/>
                        </a:spcBef>
                        <a:spcAft>
                          <a:spcPts val="0"/>
                        </a:spcAft>
                      </a:pPr>
                      <a:r>
                        <a:rPr lang="en-GB" sz="1800">
                          <a:effectLst/>
                        </a:rPr>
                        <a:t>Time Zone</a:t>
                      </a:r>
                      <a:endParaRPr lang="en-GB" sz="1800">
                        <a:effectLst/>
                        <a:latin typeface="+mn-lt"/>
                        <a:ea typeface="Calibri"/>
                        <a:cs typeface="Times New Roman"/>
                      </a:endParaRPr>
                    </a:p>
                  </a:txBody>
                  <a:tcPr marT="60960" marB="60960"/>
                </a:tc>
                <a:tc>
                  <a:txBody>
                    <a:bodyPr/>
                    <a:lstStyle/>
                    <a:p>
                      <a:pPr marL="0" marR="0" algn="l">
                        <a:lnSpc>
                          <a:spcPct val="100000"/>
                        </a:lnSpc>
                        <a:spcBef>
                          <a:spcPts val="0"/>
                        </a:spcBef>
                        <a:spcAft>
                          <a:spcPts val="0"/>
                        </a:spcAft>
                      </a:pPr>
                      <a:r>
                        <a:rPr lang="en-GB" sz="1800" dirty="0">
                          <a:effectLst/>
                        </a:rPr>
                        <a:t>EAT (East Africa Time) - GMT +3</a:t>
                      </a:r>
                      <a:endParaRPr lang="en-GB" sz="1800" dirty="0">
                        <a:effectLst/>
                        <a:latin typeface="+mn-lt"/>
                        <a:ea typeface="Calibri"/>
                        <a:cs typeface="Times New Roman"/>
                      </a:endParaRPr>
                    </a:p>
                  </a:txBody>
                  <a:tcPr marT="60960" marB="6096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effectLst/>
                        </a:rPr>
                        <a:t>Calling </a:t>
                      </a:r>
                      <a:r>
                        <a:rPr lang="en-GB" sz="1800" dirty="0" smtClean="0">
                          <a:effectLst/>
                        </a:rPr>
                        <a:t>code: “</a:t>
                      </a:r>
                      <a:r>
                        <a:rPr lang="en-GB" sz="1800" u="none" strike="noStrike" dirty="0" smtClean="0">
                          <a:effectLst/>
                        </a:rPr>
                        <a:t>+256”</a:t>
                      </a:r>
                      <a:endParaRPr lang="en-GB" sz="1800" dirty="0" smtClean="0">
                        <a:effectLst/>
                        <a:latin typeface="+mn-lt"/>
                        <a:ea typeface="Calibri"/>
                        <a:cs typeface="Times New Roman"/>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effectLst/>
                        </a:rPr>
                        <a:t>Internet TLD: “.</a:t>
                      </a:r>
                      <a:r>
                        <a:rPr lang="en-GB" sz="1800" dirty="0" err="1" smtClean="0">
                          <a:effectLst/>
                        </a:rPr>
                        <a:t>ug</a:t>
                      </a:r>
                      <a:r>
                        <a:rPr lang="en-GB" sz="1800" dirty="0" smtClean="0">
                          <a:effectLst/>
                        </a:rPr>
                        <a:t>”</a:t>
                      </a:r>
                      <a:endParaRPr lang="en-GB" sz="1800" dirty="0" smtClean="0">
                        <a:effectLst/>
                        <a:latin typeface="+mn-lt"/>
                        <a:ea typeface="Calibri"/>
                        <a:cs typeface="Times New Roman"/>
                      </a:endParaRPr>
                    </a:p>
                  </a:txBody>
                  <a:tcPr marT="60960" marB="60960"/>
                </a:tc>
              </a:tr>
              <a:tr h="370840">
                <a:tc>
                  <a:txBody>
                    <a:bodyPr/>
                    <a:lstStyle/>
                    <a:p>
                      <a:pPr marL="0" marR="0" algn="l">
                        <a:lnSpc>
                          <a:spcPct val="100000"/>
                        </a:lnSpc>
                        <a:spcBef>
                          <a:spcPts val="0"/>
                        </a:spcBef>
                        <a:spcAft>
                          <a:spcPts val="0"/>
                        </a:spcAft>
                      </a:pPr>
                      <a:r>
                        <a:rPr lang="en-GB" sz="1800" dirty="0">
                          <a:effectLst/>
                        </a:rPr>
                        <a:t>Total Area</a:t>
                      </a:r>
                      <a:endParaRPr lang="en-GB" sz="1800" dirty="0">
                        <a:effectLst/>
                        <a:latin typeface="+mn-lt"/>
                        <a:ea typeface="Calibri"/>
                        <a:cs typeface="Times New Roman"/>
                      </a:endParaRPr>
                    </a:p>
                  </a:txBody>
                  <a:tcPr marT="60960" marB="60960"/>
                </a:tc>
                <a:tc>
                  <a:txBody>
                    <a:bodyPr/>
                    <a:lstStyle/>
                    <a:p>
                      <a:pPr marL="0" marR="0" algn="l">
                        <a:lnSpc>
                          <a:spcPct val="100000"/>
                        </a:lnSpc>
                        <a:spcBef>
                          <a:spcPts val="0"/>
                        </a:spcBef>
                        <a:spcAft>
                          <a:spcPts val="0"/>
                        </a:spcAft>
                      </a:pPr>
                      <a:r>
                        <a:rPr lang="en-GB" sz="1800" dirty="0">
                          <a:effectLst/>
                        </a:rPr>
                        <a:t>241,038 km</a:t>
                      </a:r>
                      <a:r>
                        <a:rPr lang="en-GB" sz="1800" baseline="30000" dirty="0">
                          <a:effectLst/>
                        </a:rPr>
                        <a:t>2</a:t>
                      </a:r>
                      <a:r>
                        <a:rPr lang="en-GB" sz="1800" dirty="0">
                          <a:effectLst/>
                        </a:rPr>
                        <a:t> (43,938 km</a:t>
                      </a:r>
                      <a:r>
                        <a:rPr lang="en-GB" sz="1800" baseline="30000" dirty="0">
                          <a:effectLst/>
                        </a:rPr>
                        <a:t>2</a:t>
                      </a:r>
                      <a:r>
                        <a:rPr lang="en-GB" sz="1800" dirty="0">
                          <a:effectLst/>
                        </a:rPr>
                        <a:t> is water surface)</a:t>
                      </a:r>
                      <a:endParaRPr lang="en-GB" sz="1800" dirty="0">
                        <a:effectLst/>
                        <a:latin typeface="+mn-lt"/>
                        <a:ea typeface="Calibri"/>
                        <a:cs typeface="Times New Roman"/>
                      </a:endParaRPr>
                    </a:p>
                  </a:txBody>
                  <a:tcPr marT="60960" marB="60960"/>
                </a:tc>
              </a:tr>
              <a:tr h="370840">
                <a:tc>
                  <a:txBody>
                    <a:bodyPr/>
                    <a:lstStyle/>
                    <a:p>
                      <a:pPr marL="0" marR="0" algn="l">
                        <a:lnSpc>
                          <a:spcPct val="100000"/>
                        </a:lnSpc>
                        <a:spcBef>
                          <a:spcPts val="0"/>
                        </a:spcBef>
                        <a:spcAft>
                          <a:spcPts val="0"/>
                        </a:spcAft>
                      </a:pPr>
                      <a:r>
                        <a:rPr lang="en-GB" sz="1800">
                          <a:effectLst/>
                        </a:rPr>
                        <a:t>Geographical Coordinates:</a:t>
                      </a:r>
                      <a:endParaRPr lang="en-GB" sz="1800">
                        <a:effectLst/>
                        <a:latin typeface="+mn-lt"/>
                        <a:ea typeface="Calibri"/>
                        <a:cs typeface="Times New Roman"/>
                      </a:endParaRPr>
                    </a:p>
                  </a:txBody>
                  <a:tcPr marT="60960" marB="60960"/>
                </a:tc>
                <a:tc>
                  <a:txBody>
                    <a:bodyPr/>
                    <a:lstStyle/>
                    <a:p>
                      <a:pPr marL="0" marR="0" algn="l">
                        <a:lnSpc>
                          <a:spcPct val="100000"/>
                        </a:lnSpc>
                        <a:spcBef>
                          <a:spcPts val="0"/>
                        </a:spcBef>
                        <a:spcAft>
                          <a:spcPts val="0"/>
                        </a:spcAft>
                      </a:pPr>
                      <a:r>
                        <a:rPr lang="en-GB" sz="1800">
                          <a:effectLst/>
                        </a:rPr>
                        <a:t>1.28</a:t>
                      </a:r>
                      <a:r>
                        <a:rPr lang="en-GB" sz="1800" baseline="30000">
                          <a:effectLst/>
                        </a:rPr>
                        <a:t>0</a:t>
                      </a:r>
                      <a:r>
                        <a:rPr lang="en-GB" sz="1800">
                          <a:effectLst/>
                        </a:rPr>
                        <a:t> N Latitude and 32.39</a:t>
                      </a:r>
                      <a:r>
                        <a:rPr lang="en-GB" sz="1800" baseline="30000">
                          <a:effectLst/>
                        </a:rPr>
                        <a:t>0</a:t>
                      </a:r>
                      <a:r>
                        <a:rPr lang="en-GB" sz="1800">
                          <a:effectLst/>
                        </a:rPr>
                        <a:t> E Longitude</a:t>
                      </a:r>
                      <a:endParaRPr lang="en-GB" sz="1800">
                        <a:effectLst/>
                        <a:latin typeface="+mn-lt"/>
                        <a:ea typeface="Calibri"/>
                        <a:cs typeface="Times New Roman"/>
                      </a:endParaRPr>
                    </a:p>
                  </a:txBody>
                  <a:tcPr marT="60960" marB="60960"/>
                </a:tc>
              </a:tr>
              <a:tr h="370840">
                <a:tc>
                  <a:txBody>
                    <a:bodyPr/>
                    <a:lstStyle/>
                    <a:p>
                      <a:pPr marL="0" marR="0" algn="l">
                        <a:lnSpc>
                          <a:spcPct val="100000"/>
                        </a:lnSpc>
                        <a:spcBef>
                          <a:spcPts val="0"/>
                        </a:spcBef>
                        <a:spcAft>
                          <a:spcPts val="0"/>
                        </a:spcAft>
                      </a:pPr>
                      <a:r>
                        <a:rPr lang="en-GB" sz="1800">
                          <a:effectLst/>
                        </a:rPr>
                        <a:t>Lowest elevation point:</a:t>
                      </a:r>
                      <a:endParaRPr lang="en-GB" sz="1800">
                        <a:effectLst/>
                        <a:latin typeface="+mn-lt"/>
                        <a:ea typeface="Calibri"/>
                        <a:cs typeface="Times New Roman"/>
                      </a:endParaRPr>
                    </a:p>
                  </a:txBody>
                  <a:tcPr marT="60960" marB="60960"/>
                </a:tc>
                <a:tc>
                  <a:txBody>
                    <a:bodyPr/>
                    <a:lstStyle/>
                    <a:p>
                      <a:pPr marL="0" marR="0" algn="l">
                        <a:lnSpc>
                          <a:spcPct val="100000"/>
                        </a:lnSpc>
                        <a:spcBef>
                          <a:spcPts val="0"/>
                        </a:spcBef>
                        <a:spcAft>
                          <a:spcPts val="0"/>
                        </a:spcAft>
                      </a:pPr>
                      <a:r>
                        <a:rPr lang="en-GB" sz="1800" dirty="0">
                          <a:effectLst/>
                        </a:rPr>
                        <a:t>Lake Albert at 621 metres deep</a:t>
                      </a:r>
                      <a:endParaRPr lang="en-GB" sz="1800" dirty="0">
                        <a:effectLst/>
                        <a:latin typeface="+mn-lt"/>
                        <a:ea typeface="Calibri"/>
                        <a:cs typeface="Times New Roman"/>
                      </a:endParaRPr>
                    </a:p>
                  </a:txBody>
                  <a:tcPr marT="60960" marB="60960"/>
                </a:tc>
              </a:tr>
              <a:tr h="370840">
                <a:tc>
                  <a:txBody>
                    <a:bodyPr/>
                    <a:lstStyle/>
                    <a:p>
                      <a:pPr marL="0" marR="0" algn="l">
                        <a:lnSpc>
                          <a:spcPct val="100000"/>
                        </a:lnSpc>
                        <a:spcBef>
                          <a:spcPts val="0"/>
                        </a:spcBef>
                        <a:spcAft>
                          <a:spcPts val="0"/>
                        </a:spcAft>
                      </a:pPr>
                      <a:r>
                        <a:rPr lang="en-GB" sz="1800">
                          <a:effectLst/>
                        </a:rPr>
                        <a:t>Highest elevation point:</a:t>
                      </a:r>
                      <a:endParaRPr lang="en-GB" sz="1800">
                        <a:effectLst/>
                        <a:latin typeface="+mn-lt"/>
                        <a:ea typeface="Calibri"/>
                        <a:cs typeface="Times New Roman"/>
                      </a:endParaRPr>
                    </a:p>
                  </a:txBody>
                  <a:tcPr marT="60960" marB="60960"/>
                </a:tc>
                <a:tc>
                  <a:txBody>
                    <a:bodyPr/>
                    <a:lstStyle/>
                    <a:p>
                      <a:pPr marL="0" marR="0" algn="l">
                        <a:lnSpc>
                          <a:spcPct val="100000"/>
                        </a:lnSpc>
                        <a:spcBef>
                          <a:spcPts val="0"/>
                        </a:spcBef>
                        <a:spcAft>
                          <a:spcPts val="0"/>
                        </a:spcAft>
                      </a:pPr>
                      <a:r>
                        <a:rPr lang="en-GB" sz="1800" dirty="0" err="1">
                          <a:effectLst/>
                        </a:rPr>
                        <a:t>Margherita</a:t>
                      </a:r>
                      <a:r>
                        <a:rPr lang="en-GB" sz="1800" dirty="0">
                          <a:effectLst/>
                        </a:rPr>
                        <a:t> Peak at 5,110 metres high </a:t>
                      </a:r>
                      <a:r>
                        <a:rPr lang="en-US" sz="1800" dirty="0" smtClean="0">
                          <a:effectLst/>
                        </a:rPr>
                        <a:t>on </a:t>
                      </a:r>
                      <a:r>
                        <a:rPr lang="en-US" sz="1800" dirty="0">
                          <a:effectLst/>
                        </a:rPr>
                        <a:t>the </a:t>
                      </a:r>
                      <a:r>
                        <a:rPr lang="en-US" sz="1800" dirty="0" err="1">
                          <a:effectLst/>
                        </a:rPr>
                        <a:t>Rwenzori</a:t>
                      </a:r>
                      <a:r>
                        <a:rPr lang="en-US" sz="1800" dirty="0">
                          <a:effectLst/>
                        </a:rPr>
                        <a:t> Mountains.</a:t>
                      </a:r>
                      <a:endParaRPr lang="en-GB" sz="1800" dirty="0">
                        <a:effectLst/>
                        <a:latin typeface="+mn-lt"/>
                        <a:ea typeface="Calibri"/>
                        <a:cs typeface="Times New Roman"/>
                      </a:endParaRPr>
                    </a:p>
                  </a:txBody>
                  <a:tcPr marT="60960" marB="60960"/>
                </a:tc>
              </a:tr>
              <a:tr h="370840">
                <a:tc>
                  <a:txBody>
                    <a:bodyPr/>
                    <a:lstStyle/>
                    <a:p>
                      <a:pPr marL="0" marR="0" algn="l">
                        <a:lnSpc>
                          <a:spcPct val="100000"/>
                        </a:lnSpc>
                        <a:spcBef>
                          <a:spcPts val="0"/>
                        </a:spcBef>
                        <a:spcAft>
                          <a:spcPts val="0"/>
                        </a:spcAft>
                      </a:pPr>
                      <a:r>
                        <a:rPr lang="en-GB" sz="1800" dirty="0">
                          <a:effectLst/>
                        </a:rPr>
                        <a:t>Population</a:t>
                      </a:r>
                      <a:endParaRPr lang="en-GB" sz="1800" dirty="0">
                        <a:effectLst/>
                        <a:latin typeface="+mn-lt"/>
                        <a:ea typeface="Calibri"/>
                        <a:cs typeface="Times New Roman"/>
                      </a:endParaRPr>
                    </a:p>
                  </a:txBody>
                  <a:tcPr marT="60960" marB="60960"/>
                </a:tc>
                <a:tc>
                  <a:txBody>
                    <a:bodyPr/>
                    <a:lstStyle/>
                    <a:p>
                      <a:pPr marL="0" marR="0" algn="l">
                        <a:lnSpc>
                          <a:spcPct val="100000"/>
                        </a:lnSpc>
                        <a:spcBef>
                          <a:spcPts val="0"/>
                        </a:spcBef>
                        <a:spcAft>
                          <a:spcPts val="0"/>
                        </a:spcAft>
                      </a:pPr>
                      <a:r>
                        <a:rPr lang="en-GB" sz="1800" dirty="0">
                          <a:effectLst/>
                        </a:rPr>
                        <a:t>34,856,813 (2014 </a:t>
                      </a:r>
                      <a:r>
                        <a:rPr lang="en-GB" sz="1800" dirty="0" smtClean="0">
                          <a:effectLst/>
                        </a:rPr>
                        <a:t>Census</a:t>
                      </a:r>
                      <a:r>
                        <a:rPr lang="en-GB" sz="1800" baseline="0" dirty="0" smtClean="0">
                          <a:effectLst/>
                        </a:rPr>
                        <a:t> </a:t>
                      </a:r>
                      <a:r>
                        <a:rPr lang="en-GB" sz="1800" dirty="0" smtClean="0">
                          <a:effectLst/>
                        </a:rPr>
                        <a:t>)</a:t>
                      </a:r>
                      <a:endParaRPr lang="en-GB" sz="1800" dirty="0">
                        <a:effectLst/>
                        <a:latin typeface="+mn-lt"/>
                        <a:ea typeface="Calibri"/>
                        <a:cs typeface="Times New Roman"/>
                      </a:endParaRPr>
                    </a:p>
                  </a:txBody>
                  <a:tcPr marT="60960" marB="60960"/>
                </a:tc>
              </a:tr>
              <a:tr h="370840">
                <a:tc>
                  <a:txBody>
                    <a:bodyPr/>
                    <a:lstStyle/>
                    <a:p>
                      <a:pPr marL="0" marR="0" algn="l">
                        <a:lnSpc>
                          <a:spcPct val="100000"/>
                        </a:lnSpc>
                        <a:spcBef>
                          <a:spcPts val="0"/>
                        </a:spcBef>
                        <a:spcAft>
                          <a:spcPts val="0"/>
                        </a:spcAft>
                      </a:pPr>
                      <a:r>
                        <a:rPr lang="en-US" sz="1800">
                          <a:effectLst/>
                        </a:rPr>
                        <a:t>Population Growth Rate (%)</a:t>
                      </a:r>
                      <a:endParaRPr lang="en-GB" sz="1800">
                        <a:effectLst/>
                        <a:latin typeface="+mn-lt"/>
                        <a:ea typeface="Calibri"/>
                        <a:cs typeface="Times New Roman"/>
                      </a:endParaRPr>
                    </a:p>
                  </a:txBody>
                  <a:tcPr marT="60960" marB="60960"/>
                </a:tc>
                <a:tc>
                  <a:txBody>
                    <a:bodyPr/>
                    <a:lstStyle/>
                    <a:p>
                      <a:pPr marL="0" marR="0" algn="l">
                        <a:lnSpc>
                          <a:spcPct val="100000"/>
                        </a:lnSpc>
                        <a:spcBef>
                          <a:spcPts val="0"/>
                        </a:spcBef>
                        <a:spcAft>
                          <a:spcPts val="0"/>
                        </a:spcAft>
                      </a:pPr>
                      <a:r>
                        <a:rPr lang="en-GB" sz="1800" dirty="0">
                          <a:effectLst/>
                        </a:rPr>
                        <a:t>3.03</a:t>
                      </a:r>
                      <a:endParaRPr lang="en-GB" sz="1800" dirty="0">
                        <a:effectLst/>
                        <a:latin typeface="+mn-lt"/>
                        <a:ea typeface="Calibri"/>
                        <a:cs typeface="Times New Roman"/>
                      </a:endParaRPr>
                    </a:p>
                  </a:txBody>
                  <a:tcPr marT="60960" marB="60960"/>
                </a:tc>
              </a:tr>
              <a:tr h="370840">
                <a:tc>
                  <a:txBody>
                    <a:bodyPr/>
                    <a:lstStyle/>
                    <a:p>
                      <a:pPr marL="0" marR="0" algn="l">
                        <a:lnSpc>
                          <a:spcPct val="100000"/>
                        </a:lnSpc>
                        <a:spcBef>
                          <a:spcPts val="0"/>
                        </a:spcBef>
                        <a:spcAft>
                          <a:spcPts val="0"/>
                        </a:spcAft>
                      </a:pPr>
                      <a:r>
                        <a:rPr lang="en-GB" sz="1800" dirty="0">
                          <a:effectLst/>
                        </a:rPr>
                        <a:t>Population Density (persons per </a:t>
                      </a:r>
                      <a:r>
                        <a:rPr lang="en-GB" sz="1800" dirty="0" smtClean="0">
                          <a:effectLst/>
                        </a:rPr>
                        <a:t>km</a:t>
                      </a:r>
                      <a:r>
                        <a:rPr lang="en-GB" sz="1800" baseline="30000" dirty="0" smtClean="0">
                          <a:effectLst/>
                        </a:rPr>
                        <a:t>2</a:t>
                      </a:r>
                      <a:endParaRPr lang="en-GB" sz="1800" dirty="0">
                        <a:effectLst/>
                        <a:latin typeface="+mn-lt"/>
                        <a:ea typeface="Calibri"/>
                        <a:cs typeface="Times New Roman"/>
                      </a:endParaRPr>
                    </a:p>
                  </a:txBody>
                  <a:tcPr marT="60960" marB="60960"/>
                </a:tc>
                <a:tc>
                  <a:txBody>
                    <a:bodyPr/>
                    <a:lstStyle/>
                    <a:p>
                      <a:pPr marL="0" marR="0" algn="l">
                        <a:lnSpc>
                          <a:spcPct val="100000"/>
                        </a:lnSpc>
                        <a:spcBef>
                          <a:spcPts val="0"/>
                        </a:spcBef>
                        <a:spcAft>
                          <a:spcPts val="0"/>
                        </a:spcAft>
                      </a:pPr>
                      <a:r>
                        <a:rPr lang="en-GB" sz="1800" dirty="0">
                          <a:effectLst/>
                        </a:rPr>
                        <a:t>174</a:t>
                      </a:r>
                      <a:endParaRPr lang="en-GB" sz="1800" dirty="0">
                        <a:effectLst/>
                        <a:latin typeface="+mn-lt"/>
                        <a:ea typeface="Calibri"/>
                        <a:cs typeface="Times New Roman"/>
                      </a:endParaRPr>
                    </a:p>
                  </a:txBody>
                  <a:tcPr marT="60960" marB="60960"/>
                </a:tc>
              </a:tr>
            </a:tbl>
          </a:graphicData>
        </a:graphic>
      </p:graphicFrame>
      <p:sp>
        <p:nvSpPr>
          <p:cNvPr id="4" name="Slide Number Placeholder 3"/>
          <p:cNvSpPr>
            <a:spLocks noGrp="1"/>
          </p:cNvSpPr>
          <p:nvPr>
            <p:ph type="sldNum" sz="quarter" idx="12"/>
          </p:nvPr>
        </p:nvSpPr>
        <p:spPr/>
        <p:txBody>
          <a:bodyPr/>
          <a:lstStyle/>
          <a:p>
            <a:fld id="{0DCD6D5C-AAB1-4462-9DF4-7594A9C82D3C}" type="slidenum">
              <a:rPr lang="en-GB" smtClean="0"/>
              <a:pPr/>
              <a:t>3</a:t>
            </a:fld>
            <a:endParaRPr lang="en-GB"/>
          </a:p>
        </p:txBody>
      </p:sp>
    </p:spTree>
    <p:extLst>
      <p:ext uri="{BB962C8B-B14F-4D97-AF65-F5344CB8AC3E}">
        <p14:creationId xmlns:p14="http://schemas.microsoft.com/office/powerpoint/2010/main" val="1359921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Legal and Policy Framework of Social Security cont’d</a:t>
            </a:r>
            <a:endParaRPr lang="en-US" dirty="0"/>
          </a:p>
        </p:txBody>
      </p:sp>
      <p:sp>
        <p:nvSpPr>
          <p:cNvPr id="3" name="Content Placeholder 2"/>
          <p:cNvSpPr>
            <a:spLocks noGrp="1"/>
          </p:cNvSpPr>
          <p:nvPr>
            <p:ph idx="1"/>
          </p:nvPr>
        </p:nvSpPr>
        <p:spPr>
          <a:xfrm>
            <a:off x="457200" y="1828800"/>
            <a:ext cx="8229600" cy="4297363"/>
          </a:xfrm>
        </p:spPr>
        <p:txBody>
          <a:bodyPr>
            <a:normAutofit lnSpcReduction="10000"/>
          </a:bodyPr>
          <a:lstStyle/>
          <a:p>
            <a:pPr>
              <a:buFont typeface="Wingdings" pitchFamily="2" charset="2"/>
              <a:buChar char="q"/>
            </a:pPr>
            <a:r>
              <a:rPr lang="en-US" sz="2400" dirty="0" smtClean="0"/>
              <a:t>NSSF is a provident fund (pays out contributions in lump sum). The scheme was instituted with a core objective to protect employees against the uncertainties of social and economic life. </a:t>
            </a:r>
          </a:p>
          <a:p>
            <a:pPr>
              <a:buFont typeface="Wingdings" pitchFamily="2" charset="2"/>
              <a:buChar char="q"/>
            </a:pPr>
            <a:endParaRPr lang="en-US" sz="2400" dirty="0"/>
          </a:p>
          <a:p>
            <a:pPr>
              <a:buFont typeface="Wingdings" pitchFamily="2" charset="2"/>
              <a:buChar char="q"/>
            </a:pPr>
            <a:r>
              <a:rPr lang="en-US" sz="2400" dirty="0" smtClean="0"/>
              <a:t>The scheme is mandatory for employers that have five or more employees. The contribution rate of NSSF is 15% shared at 5% and 10% by the employee and employer respectively. </a:t>
            </a:r>
          </a:p>
          <a:p>
            <a:pPr>
              <a:buFont typeface="Wingdings" pitchFamily="2" charset="2"/>
              <a:buChar char="q"/>
            </a:pPr>
            <a:endParaRPr lang="en-US" sz="2400" dirty="0" smtClean="0"/>
          </a:p>
          <a:p>
            <a:pPr>
              <a:buFont typeface="Wingdings" pitchFamily="2" charset="2"/>
              <a:buChar char="q"/>
            </a:pPr>
            <a:r>
              <a:rPr lang="en-US" sz="2400" dirty="0"/>
              <a:t>The Local Government </a:t>
            </a:r>
            <a:r>
              <a:rPr lang="en-US" sz="2400" dirty="0" smtClean="0"/>
              <a:t>Act, </a:t>
            </a:r>
            <a:r>
              <a:rPr lang="en-US" sz="2400" dirty="0"/>
              <a:t>1997 (Cap. 243) </a:t>
            </a:r>
            <a:r>
              <a:rPr lang="en-US" sz="2400" dirty="0" smtClean="0"/>
              <a:t>recognizes </a:t>
            </a:r>
            <a:r>
              <a:rPr lang="en-US" sz="2400" dirty="0"/>
              <a:t>pensions as one of the benefits for </a:t>
            </a:r>
            <a:r>
              <a:rPr lang="en-US" sz="2400" dirty="0" smtClean="0"/>
              <a:t>local </a:t>
            </a:r>
            <a:r>
              <a:rPr lang="en-US" sz="2400" dirty="0"/>
              <a:t>government staff under the terms and conditions of service of local government staff.</a:t>
            </a:r>
          </a:p>
          <a:p>
            <a:pPr>
              <a:buFont typeface="Wingdings" pitchFamily="2" charset="2"/>
              <a:buChar char="q"/>
            </a:pPr>
            <a:endParaRPr lang="en-US" sz="2400" dirty="0" smtClean="0"/>
          </a:p>
          <a:p>
            <a:endParaRPr lang="en-US" dirty="0"/>
          </a:p>
        </p:txBody>
      </p:sp>
      <p:sp>
        <p:nvSpPr>
          <p:cNvPr id="4" name="Slide Number Placeholder 3"/>
          <p:cNvSpPr>
            <a:spLocks noGrp="1"/>
          </p:cNvSpPr>
          <p:nvPr>
            <p:ph type="sldNum" sz="quarter" idx="12"/>
          </p:nvPr>
        </p:nvSpPr>
        <p:spPr/>
        <p:txBody>
          <a:bodyPr/>
          <a:lstStyle/>
          <a:p>
            <a:fld id="{0DCD6D5C-AAB1-4462-9DF4-7594A9C82D3C}" type="slidenum">
              <a:rPr lang="en-GB" smtClean="0"/>
              <a:pPr/>
              <a:t>30</a:t>
            </a:fld>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Legal and Policy Framework of Social Security cont’d</a:t>
            </a:r>
            <a:endParaRPr lang="en-US" dirty="0"/>
          </a:p>
        </p:txBody>
      </p:sp>
      <p:sp>
        <p:nvSpPr>
          <p:cNvPr id="3" name="Content Placeholder 2"/>
          <p:cNvSpPr>
            <a:spLocks noGrp="1"/>
          </p:cNvSpPr>
          <p:nvPr>
            <p:ph idx="1"/>
          </p:nvPr>
        </p:nvSpPr>
        <p:spPr>
          <a:xfrm>
            <a:off x="457200" y="1981200"/>
            <a:ext cx="8229600" cy="4144963"/>
          </a:xfrm>
        </p:spPr>
        <p:txBody>
          <a:bodyPr>
            <a:normAutofit/>
          </a:bodyPr>
          <a:lstStyle/>
          <a:p>
            <a:pPr>
              <a:buFont typeface="Wingdings" pitchFamily="2" charset="2"/>
              <a:buChar char="q"/>
            </a:pPr>
            <a:r>
              <a:rPr lang="en-US" sz="2400" dirty="0" smtClean="0"/>
              <a:t>The Employment Act, 2006 entitles women to maternity leave and men to paternity leave in employment. Section 36 (1) of the Act states as follows:</a:t>
            </a:r>
          </a:p>
          <a:p>
            <a:pPr marL="0" indent="0">
              <a:buNone/>
            </a:pPr>
            <a:endParaRPr lang="en-US" sz="2400" dirty="0" smtClean="0"/>
          </a:p>
          <a:p>
            <a:pPr>
              <a:buNone/>
            </a:pPr>
            <a:r>
              <a:rPr lang="en-US" sz="2400" dirty="0" smtClean="0"/>
              <a:t>     ‘[a] female employee shall, as a consequence of pregnancy, have the right to a period of sixty working days’ leave from work on full wages hereafter referred to as maternity leave of which four weeks shall follow the childbirth or miscarriage.</a:t>
            </a:r>
          </a:p>
          <a:p>
            <a:pPr>
              <a:buNone/>
            </a:pPr>
            <a:endParaRPr lang="en-US" sz="1600" dirty="0"/>
          </a:p>
        </p:txBody>
      </p:sp>
      <p:sp>
        <p:nvSpPr>
          <p:cNvPr id="4" name="Slide Number Placeholder 3"/>
          <p:cNvSpPr>
            <a:spLocks noGrp="1"/>
          </p:cNvSpPr>
          <p:nvPr>
            <p:ph type="sldNum" sz="quarter" idx="12"/>
          </p:nvPr>
        </p:nvSpPr>
        <p:spPr/>
        <p:txBody>
          <a:bodyPr/>
          <a:lstStyle/>
          <a:p>
            <a:fld id="{0DCD6D5C-AAB1-4462-9DF4-7594A9C82D3C}" type="slidenum">
              <a:rPr lang="en-GB" smtClean="0"/>
              <a:pPr/>
              <a:t>31</a:t>
            </a:fld>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Legal and Policy Framework of Social Security cont’d</a:t>
            </a:r>
            <a:endParaRPr lang="en-US" dirty="0"/>
          </a:p>
        </p:txBody>
      </p:sp>
      <p:sp>
        <p:nvSpPr>
          <p:cNvPr id="3" name="Content Placeholder 2"/>
          <p:cNvSpPr>
            <a:spLocks noGrp="1"/>
          </p:cNvSpPr>
          <p:nvPr>
            <p:ph idx="1"/>
          </p:nvPr>
        </p:nvSpPr>
        <p:spPr>
          <a:xfrm>
            <a:off x="457200" y="2057400"/>
            <a:ext cx="8305800" cy="4068763"/>
          </a:xfrm>
        </p:spPr>
        <p:txBody>
          <a:bodyPr>
            <a:normAutofit/>
          </a:bodyPr>
          <a:lstStyle/>
          <a:p>
            <a:pPr>
              <a:buFont typeface="Wingdings" pitchFamily="2" charset="2"/>
              <a:buChar char="q"/>
            </a:pPr>
            <a:r>
              <a:rPr lang="en-US" sz="2400" dirty="0" smtClean="0"/>
              <a:t>The Parliamentary Pensions Act, 2007 makes provision for a contributory pension scheme for Members of Parliament (MPs) and members of staff of Parliament. </a:t>
            </a:r>
          </a:p>
          <a:p>
            <a:pPr>
              <a:buFont typeface="Wingdings" pitchFamily="2" charset="2"/>
              <a:buChar char="q"/>
            </a:pPr>
            <a:endParaRPr lang="en-US" sz="2400" dirty="0"/>
          </a:p>
          <a:p>
            <a:pPr>
              <a:buFont typeface="Wingdings" pitchFamily="2" charset="2"/>
              <a:buChar char="q"/>
            </a:pPr>
            <a:r>
              <a:rPr lang="en-US" sz="2400" dirty="0" smtClean="0"/>
              <a:t>It also establishes a Parliamentary Pensions Fund for payment or granting of pensions or retirement benefits to MPs and members of staff of Parliament</a:t>
            </a:r>
            <a:r>
              <a:rPr lang="en-US" dirty="0" smtClean="0"/>
              <a:t>. </a:t>
            </a:r>
          </a:p>
          <a:p>
            <a:endParaRPr lang="en-US" dirty="0"/>
          </a:p>
        </p:txBody>
      </p:sp>
      <p:sp>
        <p:nvSpPr>
          <p:cNvPr id="4" name="Slide Number Placeholder 3"/>
          <p:cNvSpPr>
            <a:spLocks noGrp="1"/>
          </p:cNvSpPr>
          <p:nvPr>
            <p:ph type="sldNum" sz="quarter" idx="12"/>
          </p:nvPr>
        </p:nvSpPr>
        <p:spPr/>
        <p:txBody>
          <a:bodyPr/>
          <a:lstStyle/>
          <a:p>
            <a:fld id="{0DCD6D5C-AAB1-4462-9DF4-7594A9C82D3C}" type="slidenum">
              <a:rPr lang="en-GB" smtClean="0"/>
              <a:pPr/>
              <a:t>32</a:t>
            </a:fld>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Legal and Policy Framework of Social Security cont’d</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p>
            <a:pPr>
              <a:buFont typeface="Wingdings" pitchFamily="2" charset="2"/>
              <a:buChar char="q"/>
            </a:pPr>
            <a:r>
              <a:rPr lang="en-US" sz="2400" dirty="0" smtClean="0"/>
              <a:t>Uganda Vision 2040 identifies, </a:t>
            </a:r>
            <a:r>
              <a:rPr lang="en-US" sz="2400" dirty="0"/>
              <a:t>under </a:t>
            </a:r>
            <a:r>
              <a:rPr lang="en-US" sz="2400" dirty="0" smtClean="0"/>
              <a:t>section 5.4, </a:t>
            </a:r>
            <a:r>
              <a:rPr lang="en-US" sz="2400" dirty="0"/>
              <a:t>the </a:t>
            </a:r>
            <a:r>
              <a:rPr lang="en-US" sz="2400" dirty="0" smtClean="0"/>
              <a:t>need for the development and implementation of social protection systems to respond to the needs of vulnerable groups such as the elderly, orphaned children, and the disabled, among others. </a:t>
            </a:r>
          </a:p>
          <a:p>
            <a:pPr>
              <a:buFont typeface="Wingdings" pitchFamily="2" charset="2"/>
              <a:buChar char="q"/>
            </a:pPr>
            <a:endParaRPr lang="en-US" sz="2400" dirty="0"/>
          </a:p>
          <a:p>
            <a:pPr>
              <a:buFont typeface="Wingdings" pitchFamily="2" charset="2"/>
              <a:buChar char="q"/>
            </a:pPr>
            <a:r>
              <a:rPr lang="en-US" sz="2400" dirty="0" smtClean="0"/>
              <a:t>The vision further recognizes the need for the development of a universal health insurance system through public-private partnerships.</a:t>
            </a:r>
          </a:p>
          <a:p>
            <a:endParaRPr lang="en-US" dirty="0"/>
          </a:p>
        </p:txBody>
      </p:sp>
      <p:sp>
        <p:nvSpPr>
          <p:cNvPr id="4" name="Slide Number Placeholder 3"/>
          <p:cNvSpPr>
            <a:spLocks noGrp="1"/>
          </p:cNvSpPr>
          <p:nvPr>
            <p:ph type="sldNum" sz="quarter" idx="12"/>
          </p:nvPr>
        </p:nvSpPr>
        <p:spPr/>
        <p:txBody>
          <a:bodyPr/>
          <a:lstStyle/>
          <a:p>
            <a:fld id="{0DCD6D5C-AAB1-4462-9DF4-7594A9C82D3C}" type="slidenum">
              <a:rPr lang="en-GB" smtClean="0"/>
              <a:pPr/>
              <a:t>33</a:t>
            </a:fld>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Legal and Policy Framework of Social Security cont’d</a:t>
            </a:r>
            <a:endParaRPr lang="en-US" dirty="0"/>
          </a:p>
        </p:txBody>
      </p:sp>
      <p:sp>
        <p:nvSpPr>
          <p:cNvPr id="3" name="Content Placeholder 2"/>
          <p:cNvSpPr>
            <a:spLocks noGrp="1"/>
          </p:cNvSpPr>
          <p:nvPr>
            <p:ph idx="1"/>
          </p:nvPr>
        </p:nvSpPr>
        <p:spPr>
          <a:xfrm>
            <a:off x="685800" y="1676400"/>
            <a:ext cx="8229600" cy="4525963"/>
          </a:xfrm>
        </p:spPr>
        <p:txBody>
          <a:bodyPr>
            <a:noAutofit/>
          </a:bodyPr>
          <a:lstStyle/>
          <a:p>
            <a:pPr>
              <a:buFont typeface="Wingdings" pitchFamily="2" charset="2"/>
              <a:buChar char="q"/>
            </a:pPr>
            <a:r>
              <a:rPr lang="en-US" sz="2800" dirty="0" smtClean="0"/>
              <a:t> The </a:t>
            </a:r>
            <a:r>
              <a:rPr lang="en-US" sz="2400" dirty="0" smtClean="0"/>
              <a:t>Workers’ Compensation Act, 2000 (Cap. 225) entitles employees to automatic compensation for any personal injury from an accident arising out of and in the course of his employment, even if the injury results from the employee’s negligence.</a:t>
            </a:r>
          </a:p>
          <a:p>
            <a:pPr marL="0" indent="0">
              <a:buNone/>
            </a:pPr>
            <a:endParaRPr lang="en-US" sz="2400" dirty="0" smtClean="0"/>
          </a:p>
          <a:p>
            <a:pPr>
              <a:buFont typeface="Wingdings" pitchFamily="2" charset="2"/>
              <a:buChar char="q"/>
            </a:pPr>
            <a:r>
              <a:rPr lang="en-US" sz="2400" dirty="0" smtClean="0"/>
              <a:t> The Retirement Benefits Regulatory Authority Act, 2011 established a Retirement Benefits Regulatory Authority whose objective is to regulate the establishment, management and operation of retirement benefits schemes in Uganda in both the private and public sectors.</a:t>
            </a:r>
          </a:p>
          <a:p>
            <a:pPr>
              <a:buFont typeface="Wingdings" pitchFamily="2" charset="2"/>
              <a:buChar char="q"/>
            </a:pPr>
            <a:endParaRPr lang="en-US" sz="2800" dirty="0"/>
          </a:p>
        </p:txBody>
      </p:sp>
      <p:sp>
        <p:nvSpPr>
          <p:cNvPr id="4" name="Slide Number Placeholder 3"/>
          <p:cNvSpPr>
            <a:spLocks noGrp="1"/>
          </p:cNvSpPr>
          <p:nvPr>
            <p:ph type="sldNum" sz="quarter" idx="12"/>
          </p:nvPr>
        </p:nvSpPr>
        <p:spPr/>
        <p:txBody>
          <a:bodyPr/>
          <a:lstStyle/>
          <a:p>
            <a:fld id="{0DCD6D5C-AAB1-4462-9DF4-7594A9C82D3C}" type="slidenum">
              <a:rPr lang="en-GB" smtClean="0"/>
              <a:pPr/>
              <a:t>34</a:t>
            </a:fld>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Legal and Policy Framework of Social Security</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sz="2400" dirty="0" smtClean="0"/>
              <a:t>The 1995 Constitution of the Republic of Uganda provides an overarching and firm basis for social security interventions. Article 14 states as follows:</a:t>
            </a:r>
          </a:p>
          <a:p>
            <a:pPr marL="400050" lvl="1" indent="0">
              <a:buNone/>
            </a:pPr>
            <a:endParaRPr lang="en-US" sz="2000" dirty="0"/>
          </a:p>
          <a:p>
            <a:pPr marL="400050" lvl="1" indent="0">
              <a:buNone/>
            </a:pPr>
            <a:r>
              <a:rPr lang="en-US" sz="2400" dirty="0" smtClean="0"/>
              <a:t>‘all Ugandans enjoy rights and opportunities and access to education, health services ... decent shelter, adequate clothing, food security and pension and retirement benefits and</a:t>
            </a:r>
            <a:r>
              <a:rPr lang="en-US" sz="2400" dirty="0"/>
              <a:t> </a:t>
            </a:r>
            <a:r>
              <a:rPr lang="en-US" sz="2400" dirty="0" smtClean="0"/>
              <a:t>the National Objectives and Directive Principles of State Policy specifically oblige the State to make ‘reasonable provision for the welfare and maintenance of the aged’. </a:t>
            </a:r>
            <a:endParaRPr lang="en-US" sz="2400" dirty="0"/>
          </a:p>
        </p:txBody>
      </p:sp>
      <p:sp>
        <p:nvSpPr>
          <p:cNvPr id="4" name="Slide Number Placeholder 3"/>
          <p:cNvSpPr>
            <a:spLocks noGrp="1"/>
          </p:cNvSpPr>
          <p:nvPr>
            <p:ph type="sldNum" sz="quarter" idx="12"/>
          </p:nvPr>
        </p:nvSpPr>
        <p:spPr/>
        <p:txBody>
          <a:bodyPr/>
          <a:lstStyle/>
          <a:p>
            <a:fld id="{0DCD6D5C-AAB1-4462-9DF4-7594A9C82D3C}" type="slidenum">
              <a:rPr lang="en-GB" smtClean="0"/>
              <a:pPr/>
              <a:t>35</a:t>
            </a:fld>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Social Security Schemes coverage</a:t>
            </a:r>
            <a:endParaRPr lang="en-US" b="1" dirty="0"/>
          </a:p>
        </p:txBody>
      </p:sp>
      <p:sp>
        <p:nvSpPr>
          <p:cNvPr id="3" name="Content Placeholder 2"/>
          <p:cNvSpPr>
            <a:spLocks noGrp="1"/>
          </p:cNvSpPr>
          <p:nvPr>
            <p:ph idx="1"/>
          </p:nvPr>
        </p:nvSpPr>
        <p:spPr>
          <a:xfrm>
            <a:off x="457200" y="1676400"/>
            <a:ext cx="8229600" cy="4449763"/>
          </a:xfrm>
        </p:spPr>
        <p:txBody>
          <a:bodyPr>
            <a:normAutofit/>
          </a:bodyPr>
          <a:lstStyle/>
          <a:p>
            <a:pPr>
              <a:buFont typeface="Wingdings" pitchFamily="2" charset="2"/>
              <a:buChar char="q"/>
            </a:pPr>
            <a:r>
              <a:rPr lang="en-US" dirty="0" smtClean="0"/>
              <a:t> </a:t>
            </a:r>
            <a:r>
              <a:rPr lang="en-US" sz="2400" dirty="0" smtClean="0"/>
              <a:t>1.9 million people are covered by formal social security schemes representing 14% of the labour force.</a:t>
            </a:r>
          </a:p>
          <a:p>
            <a:pPr>
              <a:buFont typeface="Wingdings" pitchFamily="2" charset="2"/>
              <a:buChar char="q"/>
            </a:pPr>
            <a:endParaRPr lang="en-US" sz="2400" dirty="0" smtClean="0"/>
          </a:p>
          <a:p>
            <a:pPr>
              <a:buFont typeface="Wingdings" pitchFamily="2" charset="2"/>
              <a:buChar char="q"/>
            </a:pPr>
            <a:r>
              <a:rPr lang="en-US" sz="2400" dirty="0" smtClean="0"/>
              <a:t>NSSF has a total membership of 1.5 million and a total asset base of Ugx.4.4 trillion (Around US$1.3 billion).</a:t>
            </a:r>
          </a:p>
          <a:p>
            <a:pPr>
              <a:buFont typeface="Wingdings" pitchFamily="2" charset="2"/>
              <a:buChar char="q"/>
            </a:pPr>
            <a:endParaRPr lang="en-US" sz="2400" dirty="0" smtClean="0"/>
          </a:p>
          <a:p>
            <a:pPr>
              <a:buFont typeface="Wingdings" pitchFamily="2" charset="2"/>
              <a:buChar char="q"/>
            </a:pPr>
            <a:r>
              <a:rPr lang="en-US" sz="2400" dirty="0" smtClean="0"/>
              <a:t>The other  45 registered schemes have a total of about 400,000 members and an asset base of Ugx.700 billion (Around US$ 207.67 million).</a:t>
            </a:r>
          </a:p>
        </p:txBody>
      </p:sp>
      <p:sp>
        <p:nvSpPr>
          <p:cNvPr id="4" name="Slide Number Placeholder 3"/>
          <p:cNvSpPr>
            <a:spLocks noGrp="1"/>
          </p:cNvSpPr>
          <p:nvPr>
            <p:ph type="sldNum" sz="quarter" idx="12"/>
          </p:nvPr>
        </p:nvSpPr>
        <p:spPr/>
        <p:txBody>
          <a:bodyPr/>
          <a:lstStyle/>
          <a:p>
            <a:fld id="{0DCD6D5C-AAB1-4462-9DF4-7594A9C82D3C}" type="slidenum">
              <a:rPr lang="en-GB" smtClean="0"/>
              <a:pPr/>
              <a:t>36</a:t>
            </a:fld>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ACKNOWLEDGEMENT</a:t>
            </a:r>
            <a:endParaRPr lang="en-GB"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q"/>
            </a:pPr>
            <a:r>
              <a:rPr lang="en-US" sz="2600" dirty="0"/>
              <a:t>The Government of </a:t>
            </a:r>
            <a:r>
              <a:rPr lang="en-US" sz="2600" dirty="0" smtClean="0"/>
              <a:t>the Republic of Turkey </a:t>
            </a:r>
            <a:r>
              <a:rPr lang="en-US" sz="2600" dirty="0"/>
              <a:t>and </a:t>
            </a:r>
            <a:r>
              <a:rPr lang="en-US" sz="2600" dirty="0" smtClean="0"/>
              <a:t>SESRIC for offering </a:t>
            </a:r>
            <a:r>
              <a:rPr lang="en-US" sz="2600" dirty="0"/>
              <a:t>my country, and myself in particular, an opportunity to participate in this </a:t>
            </a:r>
            <a:r>
              <a:rPr lang="en-US" sz="2600" dirty="0" smtClean="0"/>
              <a:t>workshop.</a:t>
            </a:r>
          </a:p>
          <a:p>
            <a:pPr>
              <a:buFont typeface="Wingdings" pitchFamily="2" charset="2"/>
              <a:buChar char="q"/>
            </a:pPr>
            <a:endParaRPr lang="en-US" sz="2600" dirty="0"/>
          </a:p>
          <a:p>
            <a:pPr>
              <a:buFont typeface="Wingdings" pitchFamily="2" charset="2"/>
              <a:buChar char="q"/>
            </a:pPr>
            <a:r>
              <a:rPr lang="en-US" sz="2600" dirty="0" smtClean="0"/>
              <a:t>The Embassy of Turkey in </a:t>
            </a:r>
            <a:r>
              <a:rPr lang="en-US" sz="2600" dirty="0"/>
              <a:t>Kampala, Uganda for efficient processing </a:t>
            </a:r>
            <a:r>
              <a:rPr lang="en-US" sz="2600" dirty="0" smtClean="0"/>
              <a:t>of my application and the visa grant.</a:t>
            </a:r>
          </a:p>
          <a:p>
            <a:pPr>
              <a:buFont typeface="Wingdings" pitchFamily="2" charset="2"/>
              <a:buChar char="q"/>
            </a:pPr>
            <a:endParaRPr lang="en-US" sz="2600" dirty="0"/>
          </a:p>
          <a:p>
            <a:pPr>
              <a:buFont typeface="Wingdings" pitchFamily="2" charset="2"/>
              <a:buChar char="q"/>
            </a:pPr>
            <a:r>
              <a:rPr lang="en-US" sz="2600" dirty="0" smtClean="0"/>
              <a:t>The </a:t>
            </a:r>
            <a:r>
              <a:rPr lang="en-US" sz="2600" dirty="0"/>
              <a:t>Ministry of Foreign </a:t>
            </a:r>
            <a:r>
              <a:rPr lang="en-US" sz="2600" dirty="0" smtClean="0"/>
              <a:t>Affairs, </a:t>
            </a:r>
            <a:r>
              <a:rPr lang="en-US" sz="2600" dirty="0"/>
              <a:t>Uganda for </a:t>
            </a:r>
            <a:r>
              <a:rPr lang="en-US" sz="2600" dirty="0" smtClean="0"/>
              <a:t>facilitating </a:t>
            </a:r>
            <a:r>
              <a:rPr lang="en-US" sz="2600" dirty="0"/>
              <a:t>the application </a:t>
            </a:r>
            <a:r>
              <a:rPr lang="en-US" sz="2600" dirty="0" smtClean="0"/>
              <a:t>process.</a:t>
            </a:r>
          </a:p>
          <a:p>
            <a:pPr>
              <a:buFont typeface="Wingdings" pitchFamily="2" charset="2"/>
              <a:buChar char="q"/>
            </a:pPr>
            <a:endParaRPr lang="en-US" sz="2600" dirty="0"/>
          </a:p>
          <a:p>
            <a:pPr>
              <a:buFont typeface="Wingdings" pitchFamily="2" charset="2"/>
              <a:buChar char="q"/>
            </a:pPr>
            <a:r>
              <a:rPr lang="en-US" sz="2600" dirty="0" smtClean="0"/>
              <a:t>The </a:t>
            </a:r>
            <a:r>
              <a:rPr lang="en-US" sz="2600" dirty="0"/>
              <a:t>Ministry </a:t>
            </a:r>
            <a:r>
              <a:rPr lang="en-US" sz="2600" dirty="0" smtClean="0"/>
              <a:t>of </a:t>
            </a:r>
            <a:r>
              <a:rPr lang="en-US" sz="2600" dirty="0"/>
              <a:t>Finance, Planning and Economic Development, my employer, for granting </a:t>
            </a:r>
            <a:r>
              <a:rPr lang="en-US" sz="2600" dirty="0" smtClean="0"/>
              <a:t>authorization to participate in the workshop</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0DCD6D5C-AAB1-4462-9DF4-7594A9C82D3C}" type="slidenum">
              <a:rPr lang="en-GB" smtClean="0"/>
              <a:pPr/>
              <a:t>37</a:t>
            </a:fld>
            <a:endParaRPr lang="en-GB"/>
          </a:p>
        </p:txBody>
      </p:sp>
    </p:spTree>
    <p:extLst>
      <p:ext uri="{BB962C8B-B14F-4D97-AF65-F5344CB8AC3E}">
        <p14:creationId xmlns:p14="http://schemas.microsoft.com/office/powerpoint/2010/main" val="30078957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6686"/>
            <a:ext cx="7620000" cy="3946450"/>
          </a:xfrm>
        </p:spPr>
        <p:txBody>
          <a:bodyPr/>
          <a:lstStyle/>
          <a:p>
            <a:pPr algn="ctr"/>
            <a:r>
              <a:rPr lang="en-GB" b="1" dirty="0" smtClean="0"/>
              <a:t>Thank you for Listening! </a:t>
            </a:r>
            <a:r>
              <a:rPr lang="en-GB" dirty="0" smtClean="0"/>
              <a:t/>
            </a:r>
            <a:br>
              <a:rPr lang="en-GB" dirty="0" smtClean="0"/>
            </a:br>
            <a:r>
              <a:rPr lang="en-GB" dirty="0" smtClean="0"/>
              <a:t/>
            </a:r>
            <a:br>
              <a:rPr lang="en-GB" dirty="0" smtClean="0"/>
            </a:br>
            <a:r>
              <a:rPr lang="en-GB" sz="4400" b="1" dirty="0" smtClean="0"/>
              <a:t>FOR GOD AND MY COUNTRY.</a:t>
            </a:r>
            <a:endParaRPr lang="en-GB" sz="3600" b="1" dirty="0"/>
          </a:p>
        </p:txBody>
      </p:sp>
      <p:pic>
        <p:nvPicPr>
          <p:cNvPr id="3" name="Picture 15" descr="Picture1.jpg"/>
          <p:cNvPicPr>
            <a:picLocks noChangeAspect="1" noChangeArrowheads="1"/>
          </p:cNvPicPr>
          <p:nvPr/>
        </p:nvPicPr>
        <p:blipFill>
          <a:blip r:embed="rId2">
            <a:extLst>
              <a:ext uri="{28A0092B-C50C-407E-A947-70E740481C1C}">
                <a14:useLocalDpi xmlns:a14="http://schemas.microsoft.com/office/drawing/2010/main" val="0"/>
              </a:ext>
            </a:extLst>
          </a:blip>
          <a:srcRect l="17616" b="3114"/>
          <a:stretch>
            <a:fillRect/>
          </a:stretch>
        </p:blipFill>
        <p:spPr bwMode="auto">
          <a:xfrm>
            <a:off x="0" y="4042532"/>
            <a:ext cx="4211960" cy="278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211960" y="6182006"/>
            <a:ext cx="3312368" cy="646331"/>
          </a:xfrm>
          <a:prstGeom prst="rect">
            <a:avLst/>
          </a:prstGeom>
          <a:solidFill>
            <a:schemeClr val="bg1">
              <a:lumMod val="75000"/>
            </a:schemeClr>
          </a:solidFill>
        </p:spPr>
        <p:txBody>
          <a:bodyPr wrap="square" rtlCol="0">
            <a:spAutoFit/>
          </a:bodyPr>
          <a:lstStyle/>
          <a:p>
            <a:r>
              <a:rPr lang="en-GB" b="1" dirty="0" smtClean="0"/>
              <a:t>Tree-Climbing Lion at </a:t>
            </a:r>
          </a:p>
          <a:p>
            <a:r>
              <a:rPr lang="en-GB" b="1" dirty="0" smtClean="0"/>
              <a:t>Queen Elizabeth National Park</a:t>
            </a:r>
            <a:endParaRPr lang="en-GB" b="1" dirty="0"/>
          </a:p>
        </p:txBody>
      </p:sp>
      <p:sp>
        <p:nvSpPr>
          <p:cNvPr id="5" name="Slide Number Placeholder 4"/>
          <p:cNvSpPr>
            <a:spLocks noGrp="1"/>
          </p:cNvSpPr>
          <p:nvPr>
            <p:ph type="sldNum" sz="quarter" idx="12"/>
          </p:nvPr>
        </p:nvSpPr>
        <p:spPr/>
        <p:txBody>
          <a:bodyPr/>
          <a:lstStyle/>
          <a:p>
            <a:fld id="{0DCD6D5C-AAB1-4462-9DF4-7594A9C82D3C}" type="slidenum">
              <a:rPr lang="en-GB" smtClean="0"/>
              <a:pPr/>
              <a:t>38</a:t>
            </a:fld>
            <a:endParaRPr lang="en-GB"/>
          </a:p>
        </p:txBody>
      </p:sp>
    </p:spTree>
    <p:extLst>
      <p:ext uri="{BB962C8B-B14F-4D97-AF65-F5344CB8AC3E}">
        <p14:creationId xmlns:p14="http://schemas.microsoft.com/office/powerpoint/2010/main" val="2874028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6" y="8531"/>
            <a:ext cx="6768752" cy="6789059"/>
          </a:xfrm>
        </p:spPr>
      </p:pic>
      <p:sp>
        <p:nvSpPr>
          <p:cNvPr id="3" name="Title 2"/>
          <p:cNvSpPr>
            <a:spLocks noGrp="1"/>
          </p:cNvSpPr>
          <p:nvPr>
            <p:ph type="title"/>
          </p:nvPr>
        </p:nvSpPr>
        <p:spPr>
          <a:xfrm>
            <a:off x="6876256" y="2420888"/>
            <a:ext cx="2232248" cy="1143000"/>
          </a:xfrm>
        </p:spPr>
        <p:txBody>
          <a:bodyPr>
            <a:normAutofit fontScale="90000"/>
          </a:bodyPr>
          <a:lstStyle/>
          <a:p>
            <a:r>
              <a:rPr lang="en-US" b="1" dirty="0" smtClean="0"/>
              <a:t>Map of Uganda</a:t>
            </a:r>
            <a:endParaRPr lang="en-US" b="1" dirty="0"/>
          </a:p>
        </p:txBody>
      </p:sp>
      <p:sp>
        <p:nvSpPr>
          <p:cNvPr id="5" name="Slide Number Placeholder 4"/>
          <p:cNvSpPr>
            <a:spLocks noGrp="1"/>
          </p:cNvSpPr>
          <p:nvPr>
            <p:ph type="sldNum" sz="quarter" idx="12"/>
          </p:nvPr>
        </p:nvSpPr>
        <p:spPr/>
        <p:txBody>
          <a:bodyPr/>
          <a:lstStyle/>
          <a:p>
            <a:fld id="{0DCD6D5C-AAB1-4462-9DF4-7594A9C82D3C}" type="slidenum">
              <a:rPr lang="en-GB" smtClean="0"/>
              <a:pPr/>
              <a:t>4</a:t>
            </a:fld>
            <a:endParaRPr lang="en-GB"/>
          </a:p>
        </p:txBody>
      </p:sp>
    </p:spTree>
    <p:extLst>
      <p:ext uri="{BB962C8B-B14F-4D97-AF65-F5344CB8AC3E}">
        <p14:creationId xmlns:p14="http://schemas.microsoft.com/office/powerpoint/2010/main" val="546024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92" y="44624"/>
            <a:ext cx="7620000" cy="864096"/>
          </a:xfrm>
        </p:spPr>
        <p:txBody>
          <a:bodyPr/>
          <a:lstStyle/>
          <a:p>
            <a:r>
              <a:rPr lang="en-GB" sz="4400" b="1" dirty="0" smtClean="0"/>
              <a:t>The Uganda National Flag</a:t>
            </a:r>
            <a:endParaRPr lang="en-GB" sz="44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0172" y="1072274"/>
            <a:ext cx="5800441" cy="3868894"/>
          </a:xfrm>
          <a:prstGeom prst="rect">
            <a:avLst/>
          </a:prstGeom>
        </p:spPr>
      </p:pic>
      <p:sp>
        <p:nvSpPr>
          <p:cNvPr id="9" name="TextBox 8"/>
          <p:cNvSpPr txBox="1"/>
          <p:nvPr/>
        </p:nvSpPr>
        <p:spPr>
          <a:xfrm>
            <a:off x="762000" y="5027692"/>
            <a:ext cx="7056784" cy="1767150"/>
          </a:xfrm>
          <a:prstGeom prst="rect">
            <a:avLst/>
          </a:prstGeom>
          <a:noFill/>
        </p:spPr>
        <p:txBody>
          <a:bodyPr wrap="square" rtlCol="0">
            <a:spAutoFit/>
          </a:bodyPr>
          <a:lstStyle/>
          <a:p>
            <a:pPr marL="571500" indent="-457200">
              <a:lnSpc>
                <a:spcPct val="90000"/>
              </a:lnSpc>
              <a:spcAft>
                <a:spcPts val="600"/>
              </a:spcAft>
              <a:buFont typeface="Arial" panose="020B0604020202020204" pitchFamily="34" charset="0"/>
              <a:buChar char="•"/>
            </a:pPr>
            <a:r>
              <a:rPr lang="en-GB" sz="2600" dirty="0" smtClean="0"/>
              <a:t>Black symbolises African People</a:t>
            </a:r>
          </a:p>
          <a:p>
            <a:pPr marL="571500" indent="-457200">
              <a:lnSpc>
                <a:spcPct val="90000"/>
              </a:lnSpc>
              <a:spcAft>
                <a:spcPts val="600"/>
              </a:spcAft>
              <a:buFont typeface="Arial" panose="020B0604020202020204" pitchFamily="34" charset="0"/>
              <a:buChar char="•"/>
            </a:pPr>
            <a:r>
              <a:rPr lang="en-GB" sz="2600" dirty="0" smtClean="0"/>
              <a:t>Yellow symbolises Sunshine and Vitality</a:t>
            </a:r>
          </a:p>
          <a:p>
            <a:pPr marL="571500" indent="-457200">
              <a:lnSpc>
                <a:spcPct val="90000"/>
              </a:lnSpc>
              <a:spcAft>
                <a:spcPts val="600"/>
              </a:spcAft>
              <a:buFont typeface="Arial" panose="020B0604020202020204" pitchFamily="34" charset="0"/>
              <a:buChar char="•"/>
            </a:pPr>
            <a:r>
              <a:rPr lang="en-GB" sz="2600" dirty="0" smtClean="0"/>
              <a:t>Red symbolises African Brotherhood</a:t>
            </a:r>
          </a:p>
          <a:p>
            <a:pPr marL="571500" indent="-457200">
              <a:lnSpc>
                <a:spcPct val="90000"/>
              </a:lnSpc>
              <a:spcAft>
                <a:spcPts val="600"/>
              </a:spcAft>
              <a:buFont typeface="Arial" panose="020B0604020202020204" pitchFamily="34" charset="0"/>
              <a:buChar char="•"/>
            </a:pPr>
            <a:r>
              <a:rPr lang="en-GB" sz="2600" dirty="0" smtClean="0"/>
              <a:t>The Crested Crane is the National Emblem</a:t>
            </a:r>
            <a:endParaRPr lang="en-GB" sz="2600" dirty="0"/>
          </a:p>
        </p:txBody>
      </p:sp>
      <p:sp>
        <p:nvSpPr>
          <p:cNvPr id="5" name="Slide Number Placeholder 4"/>
          <p:cNvSpPr>
            <a:spLocks noGrp="1"/>
          </p:cNvSpPr>
          <p:nvPr>
            <p:ph type="sldNum" sz="quarter" idx="12"/>
          </p:nvPr>
        </p:nvSpPr>
        <p:spPr/>
        <p:txBody>
          <a:bodyPr/>
          <a:lstStyle/>
          <a:p>
            <a:fld id="{0DCD6D5C-AAB1-4462-9DF4-7594A9C82D3C}" type="slidenum">
              <a:rPr lang="en-GB" smtClean="0"/>
              <a:pPr/>
              <a:t>5</a:t>
            </a:fld>
            <a:endParaRPr lang="en-GB"/>
          </a:p>
        </p:txBody>
      </p:sp>
    </p:spTree>
    <p:extLst>
      <p:ext uri="{BB962C8B-B14F-4D97-AF65-F5344CB8AC3E}">
        <p14:creationId xmlns:p14="http://schemas.microsoft.com/office/powerpoint/2010/main" val="2745586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936104"/>
          </a:xfrm>
        </p:spPr>
        <p:txBody>
          <a:bodyPr/>
          <a:lstStyle/>
          <a:p>
            <a:r>
              <a:rPr lang="en-GB" sz="4400" b="1" dirty="0"/>
              <a:t>The National </a:t>
            </a:r>
            <a:r>
              <a:rPr lang="en-GB" sz="4400" b="1" dirty="0" smtClean="0"/>
              <a:t>Coat </a:t>
            </a:r>
            <a:r>
              <a:rPr lang="en-GB" sz="4400" b="1" dirty="0"/>
              <a:t>of Arms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5" y="908721"/>
            <a:ext cx="2622169" cy="2808312"/>
          </a:xfrm>
          <a:prstGeom prst="rect">
            <a:avLst/>
          </a:prstGeom>
          <a:ln w="28575">
            <a:solidFill>
              <a:schemeClr val="accent1"/>
            </a:solidFill>
          </a:ln>
        </p:spPr>
      </p:pic>
      <p:sp>
        <p:nvSpPr>
          <p:cNvPr id="12" name="TextBox 11"/>
          <p:cNvSpPr txBox="1"/>
          <p:nvPr/>
        </p:nvSpPr>
        <p:spPr>
          <a:xfrm>
            <a:off x="2843808" y="908720"/>
            <a:ext cx="6300192" cy="5940088"/>
          </a:xfrm>
          <a:prstGeom prst="rect">
            <a:avLst/>
          </a:prstGeom>
          <a:noFill/>
        </p:spPr>
        <p:txBody>
          <a:bodyPr wrap="square" rtlCol="0">
            <a:spAutoFit/>
          </a:bodyPr>
          <a:lstStyle/>
          <a:p>
            <a:pPr marL="342900" indent="-342900">
              <a:buFont typeface="+mj-lt"/>
              <a:buAutoNum type="arabicPeriod"/>
            </a:pPr>
            <a:r>
              <a:rPr lang="en-GB" sz="2000" b="1" dirty="0" smtClean="0"/>
              <a:t>The Uganda </a:t>
            </a:r>
            <a:r>
              <a:rPr lang="en-GB" sz="2000" b="1" dirty="0" err="1" smtClean="0"/>
              <a:t>Kob</a:t>
            </a:r>
            <a:r>
              <a:rPr lang="en-GB" sz="2000" dirty="0" smtClean="0"/>
              <a:t>: Represents The Wildlife Of Uganda.</a:t>
            </a:r>
          </a:p>
          <a:p>
            <a:pPr marL="342900" indent="-342900">
              <a:buFont typeface="+mj-lt"/>
              <a:buAutoNum type="arabicPeriod"/>
            </a:pPr>
            <a:r>
              <a:rPr lang="en-GB" sz="2000" b="1" dirty="0" smtClean="0"/>
              <a:t>The Crested Crane</a:t>
            </a:r>
            <a:r>
              <a:rPr lang="en-GB" sz="2000" dirty="0" smtClean="0"/>
              <a:t>: Emblem of Uganda. Its grace and gentility stand for the nature of the people of Uganda.</a:t>
            </a:r>
          </a:p>
          <a:p>
            <a:pPr marL="342900" indent="-342900">
              <a:buFont typeface="+mj-lt"/>
              <a:buAutoNum type="arabicPeriod"/>
            </a:pPr>
            <a:r>
              <a:rPr lang="en-GB" sz="2000" b="1" dirty="0" smtClean="0"/>
              <a:t>The Drum</a:t>
            </a:r>
            <a:r>
              <a:rPr lang="en-GB" sz="2000" dirty="0" smtClean="0"/>
              <a:t>: A Symbol For Culture/Call For Worship</a:t>
            </a:r>
          </a:p>
          <a:p>
            <a:pPr marL="342900" indent="-342900">
              <a:buFont typeface="+mj-lt"/>
              <a:buAutoNum type="arabicPeriod"/>
            </a:pPr>
            <a:r>
              <a:rPr lang="en-GB" sz="2000" b="1" dirty="0" smtClean="0"/>
              <a:t>The Shield And Spears </a:t>
            </a:r>
            <a:r>
              <a:rPr lang="en-GB" sz="2000" dirty="0" smtClean="0"/>
              <a:t>Are symbols of the nation’s defence.</a:t>
            </a:r>
          </a:p>
          <a:p>
            <a:pPr marL="342900" indent="-342900">
              <a:buFont typeface="+mj-lt"/>
              <a:buAutoNum type="arabicPeriod"/>
            </a:pPr>
            <a:r>
              <a:rPr lang="en-GB" sz="2000" b="1" dirty="0" smtClean="0"/>
              <a:t>The Blue Stripes At The Top Of The Shield </a:t>
            </a:r>
            <a:r>
              <a:rPr lang="en-GB" sz="2000" dirty="0" smtClean="0"/>
              <a:t>Stand for the waters of all Uganda’s great lakes and rivers.</a:t>
            </a:r>
          </a:p>
          <a:p>
            <a:pPr marL="342900" indent="-342900">
              <a:buFont typeface="+mj-lt"/>
              <a:buAutoNum type="arabicPeriod"/>
            </a:pPr>
            <a:r>
              <a:rPr lang="en-GB" sz="2000" b="1" dirty="0" smtClean="0"/>
              <a:t>The Blue Stripes Flowing Out Of The Shield At The Bottom </a:t>
            </a:r>
            <a:r>
              <a:rPr lang="en-GB" sz="2000" dirty="0" smtClean="0"/>
              <a:t>Stand for source of the River Nile.</a:t>
            </a:r>
          </a:p>
          <a:p>
            <a:pPr marL="342900" indent="-342900">
              <a:buFont typeface="+mj-lt"/>
              <a:buAutoNum type="arabicPeriod"/>
            </a:pPr>
            <a:r>
              <a:rPr lang="en-GB" sz="2000" b="1" dirty="0" smtClean="0"/>
              <a:t>The Green Colour At The Bottom </a:t>
            </a:r>
            <a:r>
              <a:rPr lang="en-GB" sz="2000" dirty="0" smtClean="0"/>
              <a:t>stands for the abundant green vegetation of Uganda.</a:t>
            </a:r>
          </a:p>
          <a:p>
            <a:pPr marL="342900" indent="-342900">
              <a:buFont typeface="+mj-lt"/>
              <a:buAutoNum type="arabicPeriod"/>
            </a:pPr>
            <a:r>
              <a:rPr lang="en-GB" sz="2000" b="1" dirty="0" smtClean="0"/>
              <a:t>The Black Colour On The Shield </a:t>
            </a:r>
            <a:r>
              <a:rPr lang="en-GB" sz="2000" dirty="0" smtClean="0"/>
              <a:t>Stands for the African inheritance of the people of Uganda.</a:t>
            </a:r>
          </a:p>
          <a:p>
            <a:pPr marL="342900" indent="-342900">
              <a:buFont typeface="+mj-lt"/>
              <a:buAutoNum type="arabicPeriod"/>
            </a:pPr>
            <a:r>
              <a:rPr lang="en-GB" sz="2000" b="1" dirty="0" smtClean="0"/>
              <a:t>Coffee And Cotton</a:t>
            </a:r>
            <a:r>
              <a:rPr lang="en-GB" sz="2000" dirty="0" smtClean="0"/>
              <a:t>: Traditional cash </a:t>
            </a:r>
            <a:r>
              <a:rPr lang="en-GB" sz="2000" dirty="0"/>
              <a:t>crops </a:t>
            </a:r>
            <a:r>
              <a:rPr lang="en-GB" sz="2000" dirty="0" smtClean="0"/>
              <a:t>and show </a:t>
            </a:r>
            <a:r>
              <a:rPr lang="en-GB" sz="2000" dirty="0"/>
              <a:t>that </a:t>
            </a:r>
            <a:r>
              <a:rPr lang="en-GB" sz="2000" dirty="0" smtClean="0"/>
              <a:t>Uganda is </a:t>
            </a:r>
            <a:r>
              <a:rPr lang="en-GB" sz="2000" dirty="0"/>
              <a:t>an agricultural </a:t>
            </a:r>
            <a:r>
              <a:rPr lang="en-GB" sz="2000" dirty="0" smtClean="0"/>
              <a:t>country.</a:t>
            </a:r>
          </a:p>
          <a:p>
            <a:pPr marL="342900" indent="-342900">
              <a:buFont typeface="+mj-lt"/>
              <a:buAutoNum type="arabicPeriod"/>
            </a:pPr>
            <a:r>
              <a:rPr lang="en-GB" sz="2000" b="1" dirty="0" smtClean="0"/>
              <a:t>The Sun </a:t>
            </a:r>
            <a:r>
              <a:rPr lang="en-GB" sz="2000" dirty="0" smtClean="0"/>
              <a:t>Signifies tropical climate with plenty of sunshine.</a:t>
            </a:r>
          </a:p>
          <a:p>
            <a:pPr marL="342900" indent="-342900">
              <a:buFont typeface="+mj-lt"/>
              <a:buAutoNum type="arabicPeriod"/>
            </a:pPr>
            <a:r>
              <a:rPr lang="en-US" sz="2000" b="1" dirty="0" smtClean="0"/>
              <a:t>For God and My Country </a:t>
            </a:r>
            <a:r>
              <a:rPr lang="en-US" sz="2000" dirty="0" smtClean="0"/>
              <a:t>is the Motto of Uganda.</a:t>
            </a:r>
            <a:endParaRPr lang="en-GB" sz="2000" dirty="0" smtClean="0"/>
          </a:p>
        </p:txBody>
      </p:sp>
      <p:sp>
        <p:nvSpPr>
          <p:cNvPr id="5" name="Slide Number Placeholder 4"/>
          <p:cNvSpPr>
            <a:spLocks noGrp="1"/>
          </p:cNvSpPr>
          <p:nvPr>
            <p:ph type="sldNum" sz="quarter" idx="12"/>
          </p:nvPr>
        </p:nvSpPr>
        <p:spPr/>
        <p:txBody>
          <a:bodyPr/>
          <a:lstStyle/>
          <a:p>
            <a:fld id="{0DCD6D5C-AAB1-4462-9DF4-7594A9C82D3C}" type="slidenum">
              <a:rPr lang="en-GB" smtClean="0"/>
              <a:pPr/>
              <a:t>6</a:t>
            </a:fld>
            <a:endParaRPr lang="en-GB"/>
          </a:p>
        </p:txBody>
      </p:sp>
    </p:spTree>
    <p:extLst>
      <p:ext uri="{BB962C8B-B14F-4D97-AF65-F5344CB8AC3E}">
        <p14:creationId xmlns:p14="http://schemas.microsoft.com/office/powerpoint/2010/main" val="589040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6355" y="3140968"/>
            <a:ext cx="4786152" cy="3589614"/>
          </a:xfrm>
          <a:prstGeom prst="rect">
            <a:avLst/>
          </a:prstGeom>
        </p:spPr>
      </p:pic>
      <p:sp>
        <p:nvSpPr>
          <p:cNvPr id="5" name="TextBox 4"/>
          <p:cNvSpPr txBox="1"/>
          <p:nvPr/>
        </p:nvSpPr>
        <p:spPr>
          <a:xfrm>
            <a:off x="4346355" y="6268917"/>
            <a:ext cx="4922818" cy="461665"/>
          </a:xfrm>
          <a:prstGeom prst="rect">
            <a:avLst/>
          </a:prstGeom>
          <a:noFill/>
        </p:spPr>
        <p:txBody>
          <a:bodyPr wrap="square" rtlCol="0">
            <a:spAutoFit/>
          </a:bodyPr>
          <a:lstStyle/>
          <a:p>
            <a:r>
              <a:rPr lang="en-GB" sz="2400" b="1" dirty="0" smtClean="0"/>
              <a:t>The Murchison Falls on River Nile</a:t>
            </a:r>
            <a:endParaRPr lang="en-GB" sz="24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8482" y="-2"/>
            <a:ext cx="4091950" cy="30689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140968"/>
            <a:ext cx="3733801" cy="3717032"/>
          </a:xfrm>
          <a:prstGeom prst="rect">
            <a:avLst/>
          </a:prstGeom>
        </p:spPr>
      </p:pic>
      <p:sp>
        <p:nvSpPr>
          <p:cNvPr id="10" name="Slide Number Placeholder 9"/>
          <p:cNvSpPr>
            <a:spLocks noGrp="1"/>
          </p:cNvSpPr>
          <p:nvPr>
            <p:ph type="sldNum" sz="quarter" idx="12"/>
          </p:nvPr>
        </p:nvSpPr>
        <p:spPr/>
        <p:txBody>
          <a:bodyPr/>
          <a:lstStyle/>
          <a:p>
            <a:fld id="{0DCD6D5C-AAB1-4462-9DF4-7594A9C82D3C}" type="slidenum">
              <a:rPr lang="en-GB" smtClean="0"/>
              <a:pPr/>
              <a:t>7</a:t>
            </a:fld>
            <a:endParaRPr lang="en-GB"/>
          </a:p>
        </p:txBody>
      </p:sp>
      <p:pic>
        <p:nvPicPr>
          <p:cNvPr id="38914" name="Picture 2" descr="chimp-thumb"/>
          <p:cNvPicPr>
            <a:picLocks noChangeAspect="1" noChangeArrowheads="1"/>
          </p:cNvPicPr>
          <p:nvPr/>
        </p:nvPicPr>
        <p:blipFill>
          <a:blip r:embed="rId5"/>
          <a:srcRect/>
          <a:stretch>
            <a:fillRect/>
          </a:stretch>
        </p:blipFill>
        <p:spPr bwMode="auto">
          <a:xfrm>
            <a:off x="228600" y="159295"/>
            <a:ext cx="3657601" cy="2909665"/>
          </a:xfrm>
          <a:prstGeom prst="rect">
            <a:avLst/>
          </a:prstGeom>
          <a:noFill/>
        </p:spPr>
      </p:pic>
      <p:sp>
        <p:nvSpPr>
          <p:cNvPr id="11" name="Rectangle 10"/>
          <p:cNvSpPr/>
          <p:nvPr/>
        </p:nvSpPr>
        <p:spPr>
          <a:xfrm>
            <a:off x="152401" y="2971800"/>
            <a:ext cx="3429000" cy="646331"/>
          </a:xfrm>
          <a:prstGeom prst="rect">
            <a:avLst/>
          </a:prstGeom>
        </p:spPr>
        <p:txBody>
          <a:bodyPr wrap="square">
            <a:spAutoFit/>
          </a:bodyPr>
          <a:lstStyle/>
          <a:p>
            <a:r>
              <a:rPr lang="en-GB" b="1" dirty="0" smtClean="0"/>
              <a:t>Hippopotamus at Murchison Bay </a:t>
            </a:r>
            <a:r>
              <a:rPr lang="en-GB" b="1" dirty="0"/>
              <a:t>N</a:t>
            </a:r>
            <a:r>
              <a:rPr lang="en-GB" b="1" dirty="0" smtClean="0"/>
              <a:t>ational </a:t>
            </a:r>
            <a:r>
              <a:rPr lang="en-GB" b="1" dirty="0"/>
              <a:t>P</a:t>
            </a:r>
            <a:r>
              <a:rPr lang="en-GB" b="1" dirty="0" smtClean="0"/>
              <a:t>ark</a:t>
            </a:r>
            <a:endParaRPr lang="en-GB" b="1" dirty="0"/>
          </a:p>
        </p:txBody>
      </p:sp>
      <p:sp>
        <p:nvSpPr>
          <p:cNvPr id="13" name="Rectangle 12"/>
          <p:cNvSpPr/>
          <p:nvPr/>
        </p:nvSpPr>
        <p:spPr>
          <a:xfrm>
            <a:off x="4800600" y="152400"/>
            <a:ext cx="2514600" cy="369332"/>
          </a:xfrm>
          <a:prstGeom prst="rect">
            <a:avLst/>
          </a:prstGeom>
        </p:spPr>
        <p:txBody>
          <a:bodyPr wrap="square">
            <a:spAutoFit/>
          </a:bodyPr>
          <a:lstStyle/>
          <a:p>
            <a:r>
              <a:rPr lang="en-GB" b="1" dirty="0" err="1" smtClean="0"/>
              <a:t>Rwenzori</a:t>
            </a:r>
            <a:r>
              <a:rPr lang="en-GB" b="1" dirty="0" smtClean="0"/>
              <a:t> Mountains</a:t>
            </a:r>
            <a:endParaRPr lang="en-GB" b="1" dirty="0"/>
          </a:p>
        </p:txBody>
      </p:sp>
    </p:spTree>
    <p:extLst>
      <p:ext uri="{BB962C8B-B14F-4D97-AF65-F5344CB8AC3E}">
        <p14:creationId xmlns:p14="http://schemas.microsoft.com/office/powerpoint/2010/main" val="2054964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23" y="2862064"/>
            <a:ext cx="9113777" cy="1143000"/>
          </a:xfrm>
        </p:spPr>
        <p:txBody>
          <a:bodyPr>
            <a:normAutofit fontScale="90000"/>
          </a:bodyPr>
          <a:lstStyle/>
          <a:p>
            <a:r>
              <a:rPr lang="en-GB" b="1" dirty="0" smtClean="0"/>
              <a:t>SOCIO-ECONOMIC BACKGROUND</a:t>
            </a:r>
            <a:endParaRPr lang="en-GB" dirty="0"/>
          </a:p>
        </p:txBody>
      </p:sp>
      <p:pic>
        <p:nvPicPr>
          <p:cNvPr id="5" name="Picture 9" descr="http://ts4.mm.bing.net/th?id=H.4617082292602563&amp;pid=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3" y="3933057"/>
            <a:ext cx="3780239" cy="289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ttp://www.winstoncoffee.com/images/cof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6128" y="91780"/>
            <a:ext cx="3882566" cy="304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0769" y="3933057"/>
            <a:ext cx="4679664" cy="2789447"/>
          </a:xfrm>
          <a:prstGeom prst="rect">
            <a:avLst/>
          </a:prstGeom>
        </p:spPr>
      </p:pic>
      <p:sp>
        <p:nvSpPr>
          <p:cNvPr id="7" name="Slide Number Placeholder 6"/>
          <p:cNvSpPr>
            <a:spLocks noGrp="1"/>
          </p:cNvSpPr>
          <p:nvPr>
            <p:ph type="sldNum" sz="quarter" idx="12"/>
          </p:nvPr>
        </p:nvSpPr>
        <p:spPr/>
        <p:txBody>
          <a:bodyPr/>
          <a:lstStyle/>
          <a:p>
            <a:fld id="{0DCD6D5C-AAB1-4462-9DF4-7594A9C82D3C}" type="slidenum">
              <a:rPr lang="en-GB" smtClean="0"/>
              <a:pPr/>
              <a:t>8</a:t>
            </a:fld>
            <a:endParaRPr lang="en-GB"/>
          </a:p>
        </p:txBody>
      </p:sp>
    </p:spTree>
    <p:extLst>
      <p:ext uri="{BB962C8B-B14F-4D97-AF65-F5344CB8AC3E}">
        <p14:creationId xmlns:p14="http://schemas.microsoft.com/office/powerpoint/2010/main" val="2414365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smtClean="0"/>
              <a:t>People and Culture</a:t>
            </a:r>
            <a:endParaRPr lang="en-GB" sz="4400" b="1" dirty="0"/>
          </a:p>
        </p:txBody>
      </p:sp>
      <p:sp>
        <p:nvSpPr>
          <p:cNvPr id="3" name="Content Placeholder 2"/>
          <p:cNvSpPr>
            <a:spLocks noGrp="1"/>
          </p:cNvSpPr>
          <p:nvPr>
            <p:ph idx="1"/>
          </p:nvPr>
        </p:nvSpPr>
        <p:spPr/>
        <p:txBody>
          <a:bodyPr>
            <a:normAutofit fontScale="92500"/>
          </a:bodyPr>
          <a:lstStyle/>
          <a:p>
            <a:pPr>
              <a:spcBef>
                <a:spcPts val="0"/>
              </a:spcBef>
              <a:spcAft>
                <a:spcPts val="600"/>
              </a:spcAft>
              <a:buFont typeface="Wingdings" pitchFamily="2" charset="2"/>
              <a:buChar char="q"/>
            </a:pPr>
            <a:r>
              <a:rPr lang="en-US" sz="2400" dirty="0" smtClean="0"/>
              <a:t>Uganda is a multilingual </a:t>
            </a:r>
            <a:r>
              <a:rPr lang="en-US" sz="2400" dirty="0"/>
              <a:t>and multi-ethnic </a:t>
            </a:r>
            <a:r>
              <a:rPr lang="en-US" sz="2400" dirty="0" smtClean="0"/>
              <a:t>society</a:t>
            </a:r>
            <a:r>
              <a:rPr lang="en-US" sz="2400" dirty="0"/>
              <a:t>  </a:t>
            </a:r>
            <a:r>
              <a:rPr lang="en-US" sz="2400" dirty="0" smtClean="0"/>
              <a:t>with 56 </a:t>
            </a:r>
            <a:r>
              <a:rPr lang="en-US" sz="2400" dirty="0"/>
              <a:t>legally recognised ethnic </a:t>
            </a:r>
            <a:r>
              <a:rPr lang="en-US" sz="2400" dirty="0" smtClean="0"/>
              <a:t>groups and languages</a:t>
            </a:r>
            <a:r>
              <a:rPr lang="en-US" sz="2400" dirty="0"/>
              <a:t>.</a:t>
            </a:r>
            <a:endParaRPr lang="en-US" sz="2400" dirty="0" smtClean="0"/>
          </a:p>
          <a:p>
            <a:pPr>
              <a:spcBef>
                <a:spcPts val="0"/>
              </a:spcBef>
              <a:spcAft>
                <a:spcPts val="600"/>
              </a:spcAft>
              <a:buFont typeface="Wingdings" pitchFamily="2" charset="2"/>
              <a:buChar char="q"/>
            </a:pPr>
            <a:r>
              <a:rPr lang="en-US" sz="2400" dirty="0" smtClean="0"/>
              <a:t>English </a:t>
            </a:r>
            <a:r>
              <a:rPr lang="en-US" sz="2400" dirty="0"/>
              <a:t>is the first official national </a:t>
            </a:r>
            <a:r>
              <a:rPr lang="en-US" sz="2400" dirty="0" smtClean="0"/>
              <a:t>language; </a:t>
            </a:r>
            <a:r>
              <a:rPr lang="en-US" sz="2400" dirty="0"/>
              <a:t>mostly used in </a:t>
            </a:r>
            <a:r>
              <a:rPr lang="en-US" sz="2400" dirty="0" smtClean="0"/>
              <a:t>schools and courts </a:t>
            </a:r>
            <a:r>
              <a:rPr lang="en-US" sz="2400" dirty="0"/>
              <a:t>of law. </a:t>
            </a:r>
            <a:endParaRPr lang="en-US" sz="2400" dirty="0" smtClean="0"/>
          </a:p>
          <a:p>
            <a:pPr>
              <a:spcBef>
                <a:spcPts val="0"/>
              </a:spcBef>
              <a:spcAft>
                <a:spcPts val="600"/>
              </a:spcAft>
              <a:buFont typeface="Wingdings" pitchFamily="2" charset="2"/>
              <a:buChar char="q"/>
            </a:pPr>
            <a:r>
              <a:rPr lang="en-US" sz="2400" dirty="0"/>
              <a:t>Swahili </a:t>
            </a:r>
            <a:r>
              <a:rPr lang="en-US" sz="2400" dirty="0" smtClean="0"/>
              <a:t>is the </a:t>
            </a:r>
            <a:r>
              <a:rPr lang="en-US" sz="2400" dirty="0"/>
              <a:t>second official national </a:t>
            </a:r>
            <a:r>
              <a:rPr lang="en-US" sz="2400" dirty="0" smtClean="0"/>
              <a:t>language; mainly </a:t>
            </a:r>
            <a:r>
              <a:rPr lang="en-US" sz="2400" dirty="0"/>
              <a:t>used in the army and police </a:t>
            </a:r>
            <a:r>
              <a:rPr lang="en-US" sz="2400" dirty="0" smtClean="0"/>
              <a:t>forces. </a:t>
            </a:r>
          </a:p>
          <a:p>
            <a:pPr>
              <a:spcBef>
                <a:spcPts val="0"/>
              </a:spcBef>
              <a:spcAft>
                <a:spcPts val="600"/>
              </a:spcAft>
              <a:buFont typeface="Wingdings" pitchFamily="2" charset="2"/>
              <a:buChar char="q"/>
            </a:pPr>
            <a:r>
              <a:rPr lang="en-US" sz="2400" dirty="0" smtClean="0"/>
              <a:t>Luganda </a:t>
            </a:r>
            <a:r>
              <a:rPr lang="en-US" sz="2400" dirty="0"/>
              <a:t>and Swahili are the most widely used native </a:t>
            </a:r>
            <a:r>
              <a:rPr lang="en-US" sz="2400" dirty="0" smtClean="0"/>
              <a:t>languages</a:t>
            </a:r>
            <a:r>
              <a:rPr lang="en-GB" sz="2400" dirty="0" smtClean="0"/>
              <a:t>.</a:t>
            </a:r>
          </a:p>
          <a:p>
            <a:pPr>
              <a:spcBef>
                <a:spcPts val="0"/>
              </a:spcBef>
              <a:spcAft>
                <a:spcPts val="600"/>
              </a:spcAft>
              <a:buFont typeface="Wingdings" pitchFamily="2" charset="2"/>
              <a:buChar char="q"/>
            </a:pPr>
            <a:r>
              <a:rPr lang="en-US" sz="2400" dirty="0"/>
              <a:t>77% of </a:t>
            </a:r>
            <a:r>
              <a:rPr lang="en-US" sz="2400" dirty="0" smtClean="0"/>
              <a:t>Ugandans depend </a:t>
            </a:r>
            <a:r>
              <a:rPr lang="en-US" sz="2400" dirty="0"/>
              <a:t>on </a:t>
            </a:r>
            <a:r>
              <a:rPr lang="en-US" sz="2400" dirty="0" smtClean="0"/>
              <a:t>Agriculture, employing </a:t>
            </a:r>
            <a:r>
              <a:rPr lang="en-US" sz="2400" dirty="0"/>
              <a:t>over 4.5 </a:t>
            </a:r>
            <a:r>
              <a:rPr lang="en-US" sz="2400" dirty="0" smtClean="0"/>
              <a:t>million smallholder </a:t>
            </a:r>
            <a:r>
              <a:rPr lang="en-US" sz="2400" dirty="0"/>
              <a:t>farmers with another 2.5 million people in agricultural related activities such as transportation, processing and </a:t>
            </a:r>
            <a:r>
              <a:rPr lang="en-US" sz="2400" dirty="0" smtClean="0"/>
              <a:t>manufacturing. </a:t>
            </a:r>
            <a:endParaRPr lang="en-US" sz="2400" dirty="0"/>
          </a:p>
          <a:p>
            <a:pPr>
              <a:spcBef>
                <a:spcPts val="0"/>
              </a:spcBef>
              <a:spcAft>
                <a:spcPts val="600"/>
              </a:spcAft>
              <a:buFont typeface="Wingdings" pitchFamily="2" charset="2"/>
              <a:buChar char="q"/>
            </a:pPr>
            <a:r>
              <a:rPr lang="en-US" sz="2400" dirty="0" smtClean="0"/>
              <a:t>There is freedom of worship in Uganda, but the majority are Christians, Muslims, others.</a:t>
            </a:r>
          </a:p>
        </p:txBody>
      </p:sp>
      <p:sp>
        <p:nvSpPr>
          <p:cNvPr id="4" name="Slide Number Placeholder 3"/>
          <p:cNvSpPr>
            <a:spLocks noGrp="1"/>
          </p:cNvSpPr>
          <p:nvPr>
            <p:ph type="sldNum" sz="quarter" idx="12"/>
          </p:nvPr>
        </p:nvSpPr>
        <p:spPr/>
        <p:txBody>
          <a:bodyPr/>
          <a:lstStyle/>
          <a:p>
            <a:fld id="{0DCD6D5C-AAB1-4462-9DF4-7594A9C82D3C}" type="slidenum">
              <a:rPr lang="en-GB" smtClean="0"/>
              <a:pPr/>
              <a:t>9</a:t>
            </a:fld>
            <a:endParaRPr lang="en-GB"/>
          </a:p>
        </p:txBody>
      </p:sp>
    </p:spTree>
    <p:extLst>
      <p:ext uri="{BB962C8B-B14F-4D97-AF65-F5344CB8AC3E}">
        <p14:creationId xmlns:p14="http://schemas.microsoft.com/office/powerpoint/2010/main" val="2785225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2204</TotalTime>
  <Words>2991</Words>
  <Application>Microsoft Office PowerPoint</Application>
  <PresentationFormat>On-screen Show (4:3)</PresentationFormat>
  <Paragraphs>270</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SOCIAL SECURITY SYSTEMS IN UGANDA</vt:lpstr>
      <vt:lpstr>Presentation Outline</vt:lpstr>
      <vt:lpstr>Uganda Facts &amp; Figures</vt:lpstr>
      <vt:lpstr>Map of Uganda</vt:lpstr>
      <vt:lpstr>The Uganda National Flag</vt:lpstr>
      <vt:lpstr>The National Coat of Arms</vt:lpstr>
      <vt:lpstr>PowerPoint Presentation</vt:lpstr>
      <vt:lpstr>SOCIO-ECONOMIC BACKGROUND</vt:lpstr>
      <vt:lpstr>People and Culture</vt:lpstr>
      <vt:lpstr>Turkish Investments in Uganda</vt:lpstr>
      <vt:lpstr>Economic Overview</vt:lpstr>
      <vt:lpstr>Economic Overview cont’d</vt:lpstr>
      <vt:lpstr>Exports and Imports as at January 2016</vt:lpstr>
      <vt:lpstr>Social Security as a right</vt:lpstr>
      <vt:lpstr>Background to social security in Uganda</vt:lpstr>
      <vt:lpstr>Social security structure in Uganda</vt:lpstr>
      <vt:lpstr>History of Social protection in Uganda</vt:lpstr>
      <vt:lpstr>History cont’d</vt:lpstr>
      <vt:lpstr>History cont’d</vt:lpstr>
      <vt:lpstr>Current Social Security Schemes</vt:lpstr>
      <vt:lpstr>Current Social Security Schemes cont’d</vt:lpstr>
      <vt:lpstr>Institutional Framework for Social Security in Uganda</vt:lpstr>
      <vt:lpstr>Institutional Framework  cont’d</vt:lpstr>
      <vt:lpstr>Institutional Framework  cont’d</vt:lpstr>
      <vt:lpstr>Legal and Policy Framework of Social Security</vt:lpstr>
      <vt:lpstr>Legal and Policy Framework of Social Security</vt:lpstr>
      <vt:lpstr>Legal and Policy Framework of Social Security cont’d</vt:lpstr>
      <vt:lpstr>Legal and Policy Framework of Social Security cont’d</vt:lpstr>
      <vt:lpstr>Legal and Policy Framework of Social Security cont’d</vt:lpstr>
      <vt:lpstr>Legal and Policy Framework of Social Security cont’d</vt:lpstr>
      <vt:lpstr>Legal and Policy Framework of Social Security cont’d</vt:lpstr>
      <vt:lpstr>Legal and Policy Framework of Social Security cont’d</vt:lpstr>
      <vt:lpstr>Legal and Policy Framework of Social Security cont’d</vt:lpstr>
      <vt:lpstr>Legal and Policy Framework of Social Security cont’d</vt:lpstr>
      <vt:lpstr>Legal and Policy Framework of Social Security</vt:lpstr>
      <vt:lpstr>Social Security Schemes coverage</vt:lpstr>
      <vt:lpstr>ACKNOWLEDGEMENT</vt:lpstr>
      <vt:lpstr>Thank you for Listening!   FOR GOD AND MY COUNTRY.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 Rwakijuma</dc:creator>
  <cp:lastModifiedBy>Mansur Boydas</cp:lastModifiedBy>
  <cp:revision>308</cp:revision>
  <dcterms:created xsi:type="dcterms:W3CDTF">2015-09-23T04:05:10Z</dcterms:created>
  <dcterms:modified xsi:type="dcterms:W3CDTF">2016-03-31T12:59:27Z</dcterms:modified>
</cp:coreProperties>
</file>