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14"/>
  </p:notesMasterIdLst>
  <p:sldIdLst>
    <p:sldId id="256" r:id="rId2"/>
    <p:sldId id="257" r:id="rId3"/>
    <p:sldId id="258" r:id="rId4"/>
    <p:sldId id="280" r:id="rId5"/>
    <p:sldId id="259" r:id="rId6"/>
    <p:sldId id="274" r:id="rId7"/>
    <p:sldId id="273" r:id="rId8"/>
    <p:sldId id="260" r:id="rId9"/>
    <p:sldId id="279" r:id="rId10"/>
    <p:sldId id="275" r:id="rId11"/>
    <p:sldId id="276" r:id="rId12"/>
    <p:sldId id="271" r:id="rId13"/>
  </p:sldIdLst>
  <p:sldSz cx="9144000" cy="6858000" type="screen4x3"/>
  <p:notesSz cx="6797675" cy="9926638"/>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528"/>
    <a:srgbClr val="81D728"/>
    <a:srgbClr val="8EC139"/>
    <a:srgbClr val="FF66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114" d="100"/>
          <a:sy n="114" d="100"/>
        </p:scale>
        <p:origin x="-1458"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ar-BH"/>
              <a:t>عدد</a:t>
            </a:r>
            <a:r>
              <a:rPr lang="ar-BH" baseline="0"/>
              <a:t> المسجلين بالمركز 2016</a:t>
            </a:r>
            <a:endParaRPr lang="en-US"/>
          </a:p>
        </c:rich>
      </c:tx>
      <c:layout/>
      <c:overlay val="0"/>
      <c:spPr>
        <a:noFill/>
        <a:ln>
          <a:noFill/>
        </a:ln>
        <a:effectLst/>
      </c:spPr>
    </c:title>
    <c:autoTitleDeleted val="0"/>
    <c:plotArea>
      <c:layout/>
      <c:barChart>
        <c:barDir val="col"/>
        <c:grouping val="clustered"/>
        <c:varyColors val="0"/>
        <c:ser>
          <c:idx val="0"/>
          <c:order val="0"/>
          <c:tx>
            <c:strRef>
              <c:f>Sheet1!$B$5</c:f>
              <c:strCache>
                <c:ptCount val="1"/>
                <c:pt idx="0">
                  <c:v>يعلمون</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Sheet1!$C$3:$L$4</c:f>
              <c:multiLvlStrCache>
                <c:ptCount val="10"/>
                <c:lvl>
                  <c:pt idx="0">
                    <c:v>ذكور</c:v>
                  </c:pt>
                  <c:pt idx="1">
                    <c:v>إناث</c:v>
                  </c:pt>
                  <c:pt idx="2">
                    <c:v>ذكور</c:v>
                  </c:pt>
                  <c:pt idx="3">
                    <c:v>إناث</c:v>
                  </c:pt>
                  <c:pt idx="4">
                    <c:v>ذكور</c:v>
                  </c:pt>
                  <c:pt idx="5">
                    <c:v>إناث</c:v>
                  </c:pt>
                  <c:pt idx="6">
                    <c:v>ذكور</c:v>
                  </c:pt>
                  <c:pt idx="7">
                    <c:v>إناث</c:v>
                  </c:pt>
                  <c:pt idx="8">
                    <c:v>ذكور</c:v>
                  </c:pt>
                  <c:pt idx="9">
                    <c:v>إناث</c:v>
                  </c:pt>
                </c:lvl>
                <c:lvl>
                  <c:pt idx="0">
                    <c:v>جسدية</c:v>
                  </c:pt>
                  <c:pt idx="2">
                    <c:v>سمعية</c:v>
                  </c:pt>
                  <c:pt idx="4">
                    <c:v>ذهنية</c:v>
                  </c:pt>
                  <c:pt idx="6">
                    <c:v>بصرية</c:v>
                  </c:pt>
                  <c:pt idx="8">
                    <c:v>متعددة</c:v>
                  </c:pt>
                </c:lvl>
              </c:multiLvlStrCache>
            </c:multiLvlStrRef>
          </c:cat>
          <c:val>
            <c:numRef>
              <c:f>Sheet1!$C$5:$L$5</c:f>
              <c:numCache>
                <c:formatCode>General</c:formatCode>
                <c:ptCount val="10"/>
                <c:pt idx="0">
                  <c:v>173</c:v>
                </c:pt>
                <c:pt idx="1">
                  <c:v>60</c:v>
                </c:pt>
                <c:pt idx="2">
                  <c:v>149</c:v>
                </c:pt>
                <c:pt idx="3">
                  <c:v>54</c:v>
                </c:pt>
                <c:pt idx="4">
                  <c:v>194</c:v>
                </c:pt>
                <c:pt idx="5">
                  <c:v>29</c:v>
                </c:pt>
                <c:pt idx="6">
                  <c:v>42</c:v>
                </c:pt>
                <c:pt idx="7">
                  <c:v>11</c:v>
                </c:pt>
                <c:pt idx="8">
                  <c:v>44</c:v>
                </c:pt>
                <c:pt idx="9">
                  <c:v>4</c:v>
                </c:pt>
              </c:numCache>
            </c:numRef>
          </c:val>
        </c:ser>
        <c:ser>
          <c:idx val="1"/>
          <c:order val="1"/>
          <c:tx>
            <c:strRef>
              <c:f>Sheet1!$B$6</c:f>
              <c:strCache>
                <c:ptCount val="1"/>
                <c:pt idx="0">
                  <c:v>باحثين</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Sheet1!$C$3:$L$4</c:f>
              <c:multiLvlStrCache>
                <c:ptCount val="10"/>
                <c:lvl>
                  <c:pt idx="0">
                    <c:v>ذكور</c:v>
                  </c:pt>
                  <c:pt idx="1">
                    <c:v>إناث</c:v>
                  </c:pt>
                  <c:pt idx="2">
                    <c:v>ذكور</c:v>
                  </c:pt>
                  <c:pt idx="3">
                    <c:v>إناث</c:v>
                  </c:pt>
                  <c:pt idx="4">
                    <c:v>ذكور</c:v>
                  </c:pt>
                  <c:pt idx="5">
                    <c:v>إناث</c:v>
                  </c:pt>
                  <c:pt idx="6">
                    <c:v>ذكور</c:v>
                  </c:pt>
                  <c:pt idx="7">
                    <c:v>إناث</c:v>
                  </c:pt>
                  <c:pt idx="8">
                    <c:v>ذكور</c:v>
                  </c:pt>
                  <c:pt idx="9">
                    <c:v>إناث</c:v>
                  </c:pt>
                </c:lvl>
                <c:lvl>
                  <c:pt idx="0">
                    <c:v>جسدية</c:v>
                  </c:pt>
                  <c:pt idx="2">
                    <c:v>سمعية</c:v>
                  </c:pt>
                  <c:pt idx="4">
                    <c:v>ذهنية</c:v>
                  </c:pt>
                  <c:pt idx="6">
                    <c:v>بصرية</c:v>
                  </c:pt>
                  <c:pt idx="8">
                    <c:v>متعددة</c:v>
                  </c:pt>
                </c:lvl>
              </c:multiLvlStrCache>
            </c:multiLvlStrRef>
          </c:cat>
          <c:val>
            <c:numRef>
              <c:f>Sheet1!$C$6:$L$6</c:f>
              <c:numCache>
                <c:formatCode>General</c:formatCode>
                <c:ptCount val="10"/>
                <c:pt idx="0">
                  <c:v>34</c:v>
                </c:pt>
                <c:pt idx="1">
                  <c:v>40</c:v>
                </c:pt>
                <c:pt idx="2">
                  <c:v>16</c:v>
                </c:pt>
                <c:pt idx="3">
                  <c:v>50</c:v>
                </c:pt>
                <c:pt idx="4">
                  <c:v>133</c:v>
                </c:pt>
                <c:pt idx="5">
                  <c:v>114</c:v>
                </c:pt>
                <c:pt idx="6">
                  <c:v>12</c:v>
                </c:pt>
                <c:pt idx="7">
                  <c:v>14</c:v>
                </c:pt>
                <c:pt idx="8">
                  <c:v>27</c:v>
                </c:pt>
                <c:pt idx="9">
                  <c:v>5</c:v>
                </c:pt>
              </c:numCache>
            </c:numRef>
          </c:val>
        </c:ser>
        <c:dLbls>
          <c:showLegendKey val="0"/>
          <c:showVal val="0"/>
          <c:showCatName val="0"/>
          <c:showSerName val="0"/>
          <c:showPercent val="0"/>
          <c:showBubbleSize val="0"/>
        </c:dLbls>
        <c:gapWidth val="100"/>
        <c:overlap val="-24"/>
        <c:axId val="40901632"/>
        <c:axId val="33267008"/>
      </c:barChart>
      <c:catAx>
        <c:axId val="40901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3267008"/>
        <c:crosses val="autoZero"/>
        <c:auto val="1"/>
        <c:lblAlgn val="ctr"/>
        <c:lblOffset val="100"/>
        <c:noMultiLvlLbl val="0"/>
      </c:catAx>
      <c:valAx>
        <c:axId val="3326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09016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BH"/>
          </a:p>
        </p:txBody>
      </p:sp>
      <p:sp>
        <p:nvSpPr>
          <p:cNvPr id="3" name="Date Placeholder 2"/>
          <p:cNvSpPr>
            <a:spLocks noGrp="1"/>
          </p:cNvSpPr>
          <p:nvPr>
            <p:ph type="dt" idx="1"/>
          </p:nvPr>
        </p:nvSpPr>
        <p:spPr>
          <a:xfrm>
            <a:off x="1574" y="0"/>
            <a:ext cx="2945659" cy="496332"/>
          </a:xfrm>
          <a:prstGeom prst="rect">
            <a:avLst/>
          </a:prstGeom>
        </p:spPr>
        <p:txBody>
          <a:bodyPr vert="horz" lIns="91440" tIns="45720" rIns="91440" bIns="45720" rtlCol="1"/>
          <a:lstStyle>
            <a:lvl1pPr algn="l">
              <a:defRPr sz="1200"/>
            </a:lvl1pPr>
          </a:lstStyle>
          <a:p>
            <a:fld id="{0EE1A1D4-3079-41C9-AAA6-E7A0F0834AAD}" type="datetimeFigureOut">
              <a:rPr lang="ar-BH" smtClean="0"/>
              <a:pPr/>
              <a:t>18/01/1438</a:t>
            </a:fld>
            <a:endParaRPr lang="ar-BH"/>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BH"/>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BH"/>
          </a:p>
        </p:txBody>
      </p:sp>
      <p:sp>
        <p:nvSpPr>
          <p:cNvPr id="6" name="Footer Placeholder 5"/>
          <p:cNvSpPr>
            <a:spLocks noGrp="1"/>
          </p:cNvSpPr>
          <p:nvPr>
            <p:ph type="ftr" sz="quarter" idx="4"/>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BH"/>
          </a:p>
        </p:txBody>
      </p:sp>
      <p:sp>
        <p:nvSpPr>
          <p:cNvPr id="7" name="Slide Number Placeholder 6"/>
          <p:cNvSpPr>
            <a:spLocks noGrp="1"/>
          </p:cNvSpPr>
          <p:nvPr>
            <p:ph type="sldNum" sz="quarter" idx="5"/>
          </p:nvPr>
        </p:nvSpPr>
        <p:spPr>
          <a:xfrm>
            <a:off x="1574" y="9428583"/>
            <a:ext cx="2945659" cy="496332"/>
          </a:xfrm>
          <a:prstGeom prst="rect">
            <a:avLst/>
          </a:prstGeom>
        </p:spPr>
        <p:txBody>
          <a:bodyPr vert="horz" lIns="91440" tIns="45720" rIns="91440" bIns="45720" rtlCol="1" anchor="b"/>
          <a:lstStyle>
            <a:lvl1pPr algn="l">
              <a:defRPr sz="1200"/>
            </a:lvl1pPr>
          </a:lstStyle>
          <a:p>
            <a:fld id="{757B60B1-0BA9-4476-8720-B20BA1FEDFBC}" type="slidenum">
              <a:rPr lang="ar-BH" smtClean="0"/>
              <a:pPr/>
              <a:t>‹#›</a:t>
            </a:fld>
            <a:endParaRPr lang="ar-BH"/>
          </a:p>
        </p:txBody>
      </p:sp>
    </p:spTree>
    <p:extLst>
      <p:ext uri="{BB962C8B-B14F-4D97-AF65-F5344CB8AC3E}">
        <p14:creationId xmlns:p14="http://schemas.microsoft.com/office/powerpoint/2010/main" val="5403365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dirty="0"/>
          </a:p>
        </p:txBody>
      </p:sp>
      <p:sp>
        <p:nvSpPr>
          <p:cNvPr id="4" name="Slide Number Placeholder 3"/>
          <p:cNvSpPr>
            <a:spLocks noGrp="1"/>
          </p:cNvSpPr>
          <p:nvPr>
            <p:ph type="sldNum" sz="quarter" idx="10"/>
          </p:nvPr>
        </p:nvSpPr>
        <p:spPr/>
        <p:txBody>
          <a:bodyPr/>
          <a:lstStyle/>
          <a:p>
            <a:fld id="{757B60B1-0BA9-4476-8720-B20BA1FEDFBC}" type="slidenum">
              <a:rPr lang="ar-BH" smtClean="0"/>
              <a:pPr/>
              <a:t>1</a:t>
            </a:fld>
            <a:endParaRPr lang="ar-BH"/>
          </a:p>
        </p:txBody>
      </p:sp>
    </p:spTree>
    <p:extLst>
      <p:ext uri="{BB962C8B-B14F-4D97-AF65-F5344CB8AC3E}">
        <p14:creationId xmlns:p14="http://schemas.microsoft.com/office/powerpoint/2010/main" val="27953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dirty="0"/>
          </a:p>
        </p:txBody>
      </p:sp>
      <p:sp>
        <p:nvSpPr>
          <p:cNvPr id="4" name="Slide Number Placeholder 3"/>
          <p:cNvSpPr>
            <a:spLocks noGrp="1"/>
          </p:cNvSpPr>
          <p:nvPr>
            <p:ph type="sldNum" sz="quarter" idx="10"/>
          </p:nvPr>
        </p:nvSpPr>
        <p:spPr/>
        <p:txBody>
          <a:bodyPr/>
          <a:lstStyle/>
          <a:p>
            <a:fld id="{757B60B1-0BA9-4476-8720-B20BA1FEDFBC}" type="slidenum">
              <a:rPr lang="ar-BH" smtClean="0"/>
              <a:pPr/>
              <a:t>10</a:t>
            </a:fld>
            <a:endParaRPr lang="ar-BH"/>
          </a:p>
        </p:txBody>
      </p:sp>
    </p:spTree>
    <p:extLst>
      <p:ext uri="{BB962C8B-B14F-4D97-AF65-F5344CB8AC3E}">
        <p14:creationId xmlns:p14="http://schemas.microsoft.com/office/powerpoint/2010/main" val="4122443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dirty="0"/>
          </a:p>
        </p:txBody>
      </p:sp>
      <p:sp>
        <p:nvSpPr>
          <p:cNvPr id="4" name="Slide Number Placeholder 3"/>
          <p:cNvSpPr>
            <a:spLocks noGrp="1"/>
          </p:cNvSpPr>
          <p:nvPr>
            <p:ph type="sldNum" sz="quarter" idx="10"/>
          </p:nvPr>
        </p:nvSpPr>
        <p:spPr/>
        <p:txBody>
          <a:bodyPr/>
          <a:lstStyle/>
          <a:p>
            <a:fld id="{757B60B1-0BA9-4476-8720-B20BA1FEDFBC}" type="slidenum">
              <a:rPr lang="ar-BH" smtClean="0"/>
              <a:pPr/>
              <a:t>11</a:t>
            </a:fld>
            <a:endParaRPr lang="ar-BH"/>
          </a:p>
        </p:txBody>
      </p:sp>
    </p:spTree>
    <p:extLst>
      <p:ext uri="{BB962C8B-B14F-4D97-AF65-F5344CB8AC3E}">
        <p14:creationId xmlns:p14="http://schemas.microsoft.com/office/powerpoint/2010/main" val="1608028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
        <p:nvSpPr>
          <p:cNvPr id="4" name="Slide Number Placeholder 3"/>
          <p:cNvSpPr>
            <a:spLocks noGrp="1"/>
          </p:cNvSpPr>
          <p:nvPr>
            <p:ph type="sldNum" sz="quarter" idx="10"/>
          </p:nvPr>
        </p:nvSpPr>
        <p:spPr/>
        <p:txBody>
          <a:bodyPr/>
          <a:lstStyle/>
          <a:p>
            <a:fld id="{757B60B1-0BA9-4476-8720-B20BA1FEDFBC}" type="slidenum">
              <a:rPr lang="ar-BH" smtClean="0"/>
              <a:pPr/>
              <a:t>12</a:t>
            </a:fld>
            <a:endParaRPr lang="ar-BH"/>
          </a:p>
        </p:txBody>
      </p:sp>
    </p:spTree>
    <p:extLst>
      <p:ext uri="{BB962C8B-B14F-4D97-AF65-F5344CB8AC3E}">
        <p14:creationId xmlns:p14="http://schemas.microsoft.com/office/powerpoint/2010/main" val="551937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
        <p:nvSpPr>
          <p:cNvPr id="4" name="Slide Number Placeholder 3"/>
          <p:cNvSpPr>
            <a:spLocks noGrp="1"/>
          </p:cNvSpPr>
          <p:nvPr>
            <p:ph type="sldNum" sz="quarter" idx="10"/>
          </p:nvPr>
        </p:nvSpPr>
        <p:spPr/>
        <p:txBody>
          <a:bodyPr/>
          <a:lstStyle/>
          <a:p>
            <a:fld id="{757B60B1-0BA9-4476-8720-B20BA1FEDFBC}" type="slidenum">
              <a:rPr lang="ar-BH" smtClean="0"/>
              <a:pPr/>
              <a:t>2</a:t>
            </a:fld>
            <a:endParaRPr lang="ar-BH"/>
          </a:p>
        </p:txBody>
      </p:sp>
    </p:spTree>
    <p:extLst>
      <p:ext uri="{BB962C8B-B14F-4D97-AF65-F5344CB8AC3E}">
        <p14:creationId xmlns:p14="http://schemas.microsoft.com/office/powerpoint/2010/main" val="167089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dirty="0"/>
          </a:p>
        </p:txBody>
      </p:sp>
      <p:sp>
        <p:nvSpPr>
          <p:cNvPr id="4" name="Slide Number Placeholder 3"/>
          <p:cNvSpPr>
            <a:spLocks noGrp="1"/>
          </p:cNvSpPr>
          <p:nvPr>
            <p:ph type="sldNum" sz="quarter" idx="10"/>
          </p:nvPr>
        </p:nvSpPr>
        <p:spPr/>
        <p:txBody>
          <a:bodyPr/>
          <a:lstStyle/>
          <a:p>
            <a:fld id="{757B60B1-0BA9-4476-8720-B20BA1FEDFBC}" type="slidenum">
              <a:rPr lang="ar-BH" smtClean="0"/>
              <a:pPr/>
              <a:t>3</a:t>
            </a:fld>
            <a:endParaRPr lang="ar-BH"/>
          </a:p>
        </p:txBody>
      </p:sp>
    </p:spTree>
    <p:extLst>
      <p:ext uri="{BB962C8B-B14F-4D97-AF65-F5344CB8AC3E}">
        <p14:creationId xmlns:p14="http://schemas.microsoft.com/office/powerpoint/2010/main" val="100702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dirty="0"/>
          </a:p>
        </p:txBody>
      </p:sp>
      <p:sp>
        <p:nvSpPr>
          <p:cNvPr id="4" name="Slide Number Placeholder 3"/>
          <p:cNvSpPr>
            <a:spLocks noGrp="1"/>
          </p:cNvSpPr>
          <p:nvPr>
            <p:ph type="sldNum" sz="quarter" idx="10"/>
          </p:nvPr>
        </p:nvSpPr>
        <p:spPr/>
        <p:txBody>
          <a:bodyPr/>
          <a:lstStyle/>
          <a:p>
            <a:fld id="{757B60B1-0BA9-4476-8720-B20BA1FEDFBC}" type="slidenum">
              <a:rPr lang="ar-BH" smtClean="0"/>
              <a:pPr/>
              <a:t>4</a:t>
            </a:fld>
            <a:endParaRPr lang="ar-BH"/>
          </a:p>
        </p:txBody>
      </p:sp>
    </p:spTree>
    <p:extLst>
      <p:ext uri="{BB962C8B-B14F-4D97-AF65-F5344CB8AC3E}">
        <p14:creationId xmlns:p14="http://schemas.microsoft.com/office/powerpoint/2010/main" val="224732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dirty="0"/>
          </a:p>
        </p:txBody>
      </p:sp>
      <p:sp>
        <p:nvSpPr>
          <p:cNvPr id="4" name="Slide Number Placeholder 3"/>
          <p:cNvSpPr>
            <a:spLocks noGrp="1"/>
          </p:cNvSpPr>
          <p:nvPr>
            <p:ph type="sldNum" sz="quarter" idx="10"/>
          </p:nvPr>
        </p:nvSpPr>
        <p:spPr/>
        <p:txBody>
          <a:bodyPr/>
          <a:lstStyle/>
          <a:p>
            <a:fld id="{757B60B1-0BA9-4476-8720-B20BA1FEDFBC}" type="slidenum">
              <a:rPr lang="ar-BH" smtClean="0"/>
              <a:pPr/>
              <a:t>5</a:t>
            </a:fld>
            <a:endParaRPr lang="ar-BH"/>
          </a:p>
        </p:txBody>
      </p:sp>
    </p:spTree>
    <p:extLst>
      <p:ext uri="{BB962C8B-B14F-4D97-AF65-F5344CB8AC3E}">
        <p14:creationId xmlns:p14="http://schemas.microsoft.com/office/powerpoint/2010/main" val="12733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dirty="0"/>
          </a:p>
        </p:txBody>
      </p:sp>
      <p:sp>
        <p:nvSpPr>
          <p:cNvPr id="4" name="Slide Number Placeholder 3"/>
          <p:cNvSpPr>
            <a:spLocks noGrp="1"/>
          </p:cNvSpPr>
          <p:nvPr>
            <p:ph type="sldNum" sz="quarter" idx="10"/>
          </p:nvPr>
        </p:nvSpPr>
        <p:spPr/>
        <p:txBody>
          <a:bodyPr/>
          <a:lstStyle/>
          <a:p>
            <a:fld id="{757B60B1-0BA9-4476-8720-B20BA1FEDFBC}" type="slidenum">
              <a:rPr lang="ar-BH" smtClean="0"/>
              <a:pPr/>
              <a:t>6</a:t>
            </a:fld>
            <a:endParaRPr lang="ar-BH"/>
          </a:p>
        </p:txBody>
      </p:sp>
    </p:spTree>
    <p:extLst>
      <p:ext uri="{BB962C8B-B14F-4D97-AF65-F5344CB8AC3E}">
        <p14:creationId xmlns:p14="http://schemas.microsoft.com/office/powerpoint/2010/main" val="2997022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dirty="0"/>
          </a:p>
        </p:txBody>
      </p:sp>
      <p:sp>
        <p:nvSpPr>
          <p:cNvPr id="4" name="Slide Number Placeholder 3"/>
          <p:cNvSpPr>
            <a:spLocks noGrp="1"/>
          </p:cNvSpPr>
          <p:nvPr>
            <p:ph type="sldNum" sz="quarter" idx="10"/>
          </p:nvPr>
        </p:nvSpPr>
        <p:spPr/>
        <p:txBody>
          <a:bodyPr/>
          <a:lstStyle/>
          <a:p>
            <a:fld id="{757B60B1-0BA9-4476-8720-B20BA1FEDFBC}" type="slidenum">
              <a:rPr lang="ar-BH" smtClean="0"/>
              <a:pPr/>
              <a:t>7</a:t>
            </a:fld>
            <a:endParaRPr lang="ar-BH"/>
          </a:p>
        </p:txBody>
      </p:sp>
    </p:spTree>
    <p:extLst>
      <p:ext uri="{BB962C8B-B14F-4D97-AF65-F5344CB8AC3E}">
        <p14:creationId xmlns:p14="http://schemas.microsoft.com/office/powerpoint/2010/main" val="73839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dirty="0"/>
          </a:p>
        </p:txBody>
      </p:sp>
      <p:sp>
        <p:nvSpPr>
          <p:cNvPr id="4" name="Slide Number Placeholder 3"/>
          <p:cNvSpPr>
            <a:spLocks noGrp="1"/>
          </p:cNvSpPr>
          <p:nvPr>
            <p:ph type="sldNum" sz="quarter" idx="10"/>
          </p:nvPr>
        </p:nvSpPr>
        <p:spPr/>
        <p:txBody>
          <a:bodyPr/>
          <a:lstStyle/>
          <a:p>
            <a:fld id="{757B60B1-0BA9-4476-8720-B20BA1FEDFBC}" type="slidenum">
              <a:rPr lang="ar-BH" smtClean="0"/>
              <a:pPr/>
              <a:t>8</a:t>
            </a:fld>
            <a:endParaRPr lang="ar-BH"/>
          </a:p>
        </p:txBody>
      </p:sp>
    </p:spTree>
    <p:extLst>
      <p:ext uri="{BB962C8B-B14F-4D97-AF65-F5344CB8AC3E}">
        <p14:creationId xmlns:p14="http://schemas.microsoft.com/office/powerpoint/2010/main" val="1559616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dirty="0"/>
          </a:p>
        </p:txBody>
      </p:sp>
      <p:sp>
        <p:nvSpPr>
          <p:cNvPr id="4" name="Slide Number Placeholder 3"/>
          <p:cNvSpPr>
            <a:spLocks noGrp="1"/>
          </p:cNvSpPr>
          <p:nvPr>
            <p:ph type="sldNum" sz="quarter" idx="10"/>
          </p:nvPr>
        </p:nvSpPr>
        <p:spPr/>
        <p:txBody>
          <a:bodyPr/>
          <a:lstStyle/>
          <a:p>
            <a:fld id="{757B60B1-0BA9-4476-8720-B20BA1FEDFBC}" type="slidenum">
              <a:rPr lang="ar-BH" smtClean="0"/>
              <a:pPr/>
              <a:t>9</a:t>
            </a:fld>
            <a:endParaRPr lang="ar-BH"/>
          </a:p>
        </p:txBody>
      </p:sp>
    </p:spTree>
    <p:extLst>
      <p:ext uri="{BB962C8B-B14F-4D97-AF65-F5344CB8AC3E}">
        <p14:creationId xmlns:p14="http://schemas.microsoft.com/office/powerpoint/2010/main" val="114305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20" name="Footer Placeholder 19"/>
          <p:cNvSpPr>
            <a:spLocks noGrp="1"/>
          </p:cNvSpPr>
          <p:nvPr>
            <p:ph type="ftr" sz="quarter" idx="11"/>
          </p:nvPr>
        </p:nvSpPr>
        <p:spPr/>
        <p:txBody>
          <a:bodyPr/>
          <a:lstStyle>
            <a:extLst/>
          </a:lstStyle>
          <a:p>
            <a:endParaRPr lang="ar-BH"/>
          </a:p>
        </p:txBody>
      </p:sp>
      <p:sp>
        <p:nvSpPr>
          <p:cNvPr id="10" name="Slide Number Placeholder 9"/>
          <p:cNvSpPr>
            <a:spLocks noGrp="1"/>
          </p:cNvSpPr>
          <p:nvPr>
            <p:ph type="sldNum" sz="quarter" idx="12"/>
          </p:nvPr>
        </p:nvSpPr>
        <p:spPr/>
        <p:txBody>
          <a:bodyPr/>
          <a:lstStyle>
            <a:extLst/>
          </a:lstStyle>
          <a:p>
            <a:fld id="{0F317BED-767D-4E45-BBF8-E416FA21C2E7}" type="slidenum">
              <a:rPr lang="ar-BH" smtClean="0"/>
              <a:pPr/>
              <a:t>‹#›</a:t>
            </a:fld>
            <a:endParaRPr lang="ar-BH"/>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5" name="Footer Placeholder 4"/>
          <p:cNvSpPr>
            <a:spLocks noGrp="1"/>
          </p:cNvSpPr>
          <p:nvPr>
            <p:ph type="ftr" sz="quarter" idx="11"/>
          </p:nvPr>
        </p:nvSpPr>
        <p:spPr/>
        <p:txBody>
          <a:bodyPr/>
          <a:lstStyle>
            <a:extLst/>
          </a:lstStyle>
          <a:p>
            <a:endParaRPr lang="ar-BH"/>
          </a:p>
        </p:txBody>
      </p:sp>
      <p:sp>
        <p:nvSpPr>
          <p:cNvPr id="6" name="Slide Number Placeholder 5"/>
          <p:cNvSpPr>
            <a:spLocks noGrp="1"/>
          </p:cNvSpPr>
          <p:nvPr>
            <p:ph type="sldNum" sz="quarter" idx="12"/>
          </p:nvPr>
        </p:nvSpPr>
        <p:spPr/>
        <p:txBody>
          <a:bodyPr/>
          <a:lstStyle>
            <a:extLst/>
          </a:lstStyle>
          <a:p>
            <a:fld id="{0F317BED-767D-4E45-BBF8-E416FA21C2E7}" type="slidenum">
              <a:rPr lang="ar-BH" smtClean="0"/>
              <a:pPr/>
              <a:t>‹#›</a:t>
            </a:fld>
            <a:endParaRPr lang="ar-B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5" name="Footer Placeholder 4"/>
          <p:cNvSpPr>
            <a:spLocks noGrp="1"/>
          </p:cNvSpPr>
          <p:nvPr>
            <p:ph type="ftr" sz="quarter" idx="11"/>
          </p:nvPr>
        </p:nvSpPr>
        <p:spPr/>
        <p:txBody>
          <a:bodyPr/>
          <a:lstStyle>
            <a:extLst/>
          </a:lstStyle>
          <a:p>
            <a:endParaRPr lang="ar-BH"/>
          </a:p>
        </p:txBody>
      </p:sp>
      <p:sp>
        <p:nvSpPr>
          <p:cNvPr id="6" name="Slide Number Placeholder 5"/>
          <p:cNvSpPr>
            <a:spLocks noGrp="1"/>
          </p:cNvSpPr>
          <p:nvPr>
            <p:ph type="sldNum" sz="quarter" idx="12"/>
          </p:nvPr>
        </p:nvSpPr>
        <p:spPr/>
        <p:txBody>
          <a:bodyPr/>
          <a:lstStyle>
            <a:extLst/>
          </a:lstStyle>
          <a:p>
            <a:fld id="{0F317BED-767D-4E45-BBF8-E416FA21C2E7}" type="slidenum">
              <a:rPr lang="ar-BH" smtClean="0"/>
              <a:pPr/>
              <a:t>‹#›</a:t>
            </a:fld>
            <a:endParaRPr lang="ar-B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5" name="Footer Placeholder 4"/>
          <p:cNvSpPr>
            <a:spLocks noGrp="1"/>
          </p:cNvSpPr>
          <p:nvPr>
            <p:ph type="ftr" sz="quarter" idx="11"/>
          </p:nvPr>
        </p:nvSpPr>
        <p:spPr/>
        <p:txBody>
          <a:bodyPr/>
          <a:lstStyle>
            <a:extLst/>
          </a:lstStyle>
          <a:p>
            <a:endParaRPr lang="ar-BH"/>
          </a:p>
        </p:txBody>
      </p:sp>
      <p:sp>
        <p:nvSpPr>
          <p:cNvPr id="6" name="Slide Number Placeholder 5"/>
          <p:cNvSpPr>
            <a:spLocks noGrp="1"/>
          </p:cNvSpPr>
          <p:nvPr>
            <p:ph type="sldNum" sz="quarter" idx="12"/>
          </p:nvPr>
        </p:nvSpPr>
        <p:spPr/>
        <p:txBody>
          <a:bodyPr/>
          <a:lstStyle>
            <a:extLst/>
          </a:lstStyle>
          <a:p>
            <a:fld id="{0F317BED-767D-4E45-BBF8-E416FA21C2E7}" type="slidenum">
              <a:rPr lang="ar-BH" smtClean="0"/>
              <a:pPr/>
              <a:t>‹#›</a:t>
            </a:fld>
            <a:endParaRPr lang="ar-B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5" name="Footer Placeholder 4"/>
          <p:cNvSpPr>
            <a:spLocks noGrp="1"/>
          </p:cNvSpPr>
          <p:nvPr>
            <p:ph type="ftr" sz="quarter" idx="11"/>
          </p:nvPr>
        </p:nvSpPr>
        <p:spPr/>
        <p:txBody>
          <a:bodyPr/>
          <a:lstStyle>
            <a:extLst/>
          </a:lstStyle>
          <a:p>
            <a:endParaRPr lang="ar-BH"/>
          </a:p>
        </p:txBody>
      </p:sp>
      <p:sp>
        <p:nvSpPr>
          <p:cNvPr id="6" name="Slide Number Placeholder 5"/>
          <p:cNvSpPr>
            <a:spLocks noGrp="1"/>
          </p:cNvSpPr>
          <p:nvPr>
            <p:ph type="sldNum" sz="quarter" idx="12"/>
          </p:nvPr>
        </p:nvSpPr>
        <p:spPr/>
        <p:txBody>
          <a:bodyPr/>
          <a:lstStyle>
            <a:extLst/>
          </a:lstStyle>
          <a:p>
            <a:fld id="{0F317BED-767D-4E45-BBF8-E416FA21C2E7}" type="slidenum">
              <a:rPr lang="ar-BH" smtClean="0"/>
              <a:pPr/>
              <a:t>‹#›</a:t>
            </a:fld>
            <a:endParaRPr lang="ar-BH"/>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6" name="Footer Placeholder 5"/>
          <p:cNvSpPr>
            <a:spLocks noGrp="1"/>
          </p:cNvSpPr>
          <p:nvPr>
            <p:ph type="ftr" sz="quarter" idx="11"/>
          </p:nvPr>
        </p:nvSpPr>
        <p:spPr/>
        <p:txBody>
          <a:bodyPr/>
          <a:lstStyle>
            <a:extLst/>
          </a:lstStyle>
          <a:p>
            <a:endParaRPr lang="ar-BH"/>
          </a:p>
        </p:txBody>
      </p:sp>
      <p:sp>
        <p:nvSpPr>
          <p:cNvPr id="7" name="Slide Number Placeholder 6"/>
          <p:cNvSpPr>
            <a:spLocks noGrp="1"/>
          </p:cNvSpPr>
          <p:nvPr>
            <p:ph type="sldNum" sz="quarter" idx="12"/>
          </p:nvPr>
        </p:nvSpPr>
        <p:spPr/>
        <p:txBody>
          <a:bodyPr/>
          <a:lstStyle>
            <a:extLst/>
          </a:lstStyle>
          <a:p>
            <a:fld id="{0F317BED-767D-4E45-BBF8-E416FA21C2E7}" type="slidenum">
              <a:rPr lang="ar-BH" smtClean="0"/>
              <a:pPr/>
              <a:t>‹#›</a:t>
            </a:fld>
            <a:endParaRPr lang="ar-B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8" name="Footer Placeholder 7"/>
          <p:cNvSpPr>
            <a:spLocks noGrp="1"/>
          </p:cNvSpPr>
          <p:nvPr>
            <p:ph type="ftr" sz="quarter" idx="11"/>
          </p:nvPr>
        </p:nvSpPr>
        <p:spPr/>
        <p:txBody>
          <a:bodyPr/>
          <a:lstStyle>
            <a:extLst/>
          </a:lstStyle>
          <a:p>
            <a:endParaRPr lang="ar-BH"/>
          </a:p>
        </p:txBody>
      </p:sp>
      <p:sp>
        <p:nvSpPr>
          <p:cNvPr id="9" name="Slide Number Placeholder 8"/>
          <p:cNvSpPr>
            <a:spLocks noGrp="1"/>
          </p:cNvSpPr>
          <p:nvPr>
            <p:ph type="sldNum" sz="quarter" idx="12"/>
          </p:nvPr>
        </p:nvSpPr>
        <p:spPr/>
        <p:txBody>
          <a:bodyPr/>
          <a:lstStyle>
            <a:extLst/>
          </a:lstStyle>
          <a:p>
            <a:fld id="{0F317BED-767D-4E45-BBF8-E416FA21C2E7}" type="slidenum">
              <a:rPr lang="ar-BH" smtClean="0"/>
              <a:pPr/>
              <a:t>‹#›</a:t>
            </a:fld>
            <a:endParaRPr lang="ar-B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4" name="Footer Placeholder 3"/>
          <p:cNvSpPr>
            <a:spLocks noGrp="1"/>
          </p:cNvSpPr>
          <p:nvPr>
            <p:ph type="ftr" sz="quarter" idx="11"/>
          </p:nvPr>
        </p:nvSpPr>
        <p:spPr/>
        <p:txBody>
          <a:bodyPr/>
          <a:lstStyle>
            <a:extLst/>
          </a:lstStyle>
          <a:p>
            <a:endParaRPr lang="ar-BH"/>
          </a:p>
        </p:txBody>
      </p:sp>
      <p:sp>
        <p:nvSpPr>
          <p:cNvPr id="5" name="Slide Number Placeholder 4"/>
          <p:cNvSpPr>
            <a:spLocks noGrp="1"/>
          </p:cNvSpPr>
          <p:nvPr>
            <p:ph type="sldNum" sz="quarter" idx="12"/>
          </p:nvPr>
        </p:nvSpPr>
        <p:spPr/>
        <p:txBody>
          <a:bodyPr/>
          <a:lstStyle>
            <a:extLst/>
          </a:lstStyle>
          <a:p>
            <a:fld id="{0F317BED-767D-4E45-BBF8-E416FA21C2E7}" type="slidenum">
              <a:rPr lang="ar-BH" smtClean="0"/>
              <a:pPr/>
              <a:t>‹#›</a:t>
            </a:fld>
            <a:endParaRPr lang="ar-B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3" name="Footer Placeholder 2"/>
          <p:cNvSpPr>
            <a:spLocks noGrp="1"/>
          </p:cNvSpPr>
          <p:nvPr>
            <p:ph type="ftr" sz="quarter" idx="11"/>
          </p:nvPr>
        </p:nvSpPr>
        <p:spPr/>
        <p:txBody>
          <a:bodyPr/>
          <a:lstStyle>
            <a:extLst/>
          </a:lstStyle>
          <a:p>
            <a:endParaRPr lang="ar-BH"/>
          </a:p>
        </p:txBody>
      </p:sp>
      <p:sp>
        <p:nvSpPr>
          <p:cNvPr id="4" name="Slide Number Placeholder 3"/>
          <p:cNvSpPr>
            <a:spLocks noGrp="1"/>
          </p:cNvSpPr>
          <p:nvPr>
            <p:ph type="sldNum" sz="quarter" idx="12"/>
          </p:nvPr>
        </p:nvSpPr>
        <p:spPr/>
        <p:txBody>
          <a:bodyPr/>
          <a:lstStyle>
            <a:extLst/>
          </a:lstStyle>
          <a:p>
            <a:fld id="{0F317BED-767D-4E45-BBF8-E416FA21C2E7}" type="slidenum">
              <a:rPr lang="ar-BH" smtClean="0"/>
              <a:pPr/>
              <a:t>‹#›</a:t>
            </a:fld>
            <a:endParaRPr lang="ar-BH"/>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6" name="Footer Placeholder 5"/>
          <p:cNvSpPr>
            <a:spLocks noGrp="1"/>
          </p:cNvSpPr>
          <p:nvPr>
            <p:ph type="ftr" sz="quarter" idx="11"/>
          </p:nvPr>
        </p:nvSpPr>
        <p:spPr/>
        <p:txBody>
          <a:bodyPr/>
          <a:lstStyle>
            <a:extLst/>
          </a:lstStyle>
          <a:p>
            <a:endParaRPr lang="ar-BH"/>
          </a:p>
        </p:txBody>
      </p:sp>
      <p:sp>
        <p:nvSpPr>
          <p:cNvPr id="7" name="Slide Number Placeholder 6"/>
          <p:cNvSpPr>
            <a:spLocks noGrp="1"/>
          </p:cNvSpPr>
          <p:nvPr>
            <p:ph type="sldNum" sz="quarter" idx="12"/>
          </p:nvPr>
        </p:nvSpPr>
        <p:spPr/>
        <p:txBody>
          <a:bodyPr/>
          <a:lstStyle>
            <a:extLst/>
          </a:lstStyle>
          <a:p>
            <a:fld id="{0F317BED-767D-4E45-BBF8-E416FA21C2E7}" type="slidenum">
              <a:rPr lang="ar-BH" smtClean="0"/>
              <a:pPr/>
              <a:t>‹#›</a:t>
            </a:fld>
            <a:endParaRPr lang="ar-B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BCD32D4-D20E-44B5-8725-B133D262391E}" type="datetimeFigureOut">
              <a:rPr lang="ar-BH" smtClean="0"/>
              <a:pPr/>
              <a:t>18/01/1438</a:t>
            </a:fld>
            <a:endParaRPr lang="ar-BH"/>
          </a:p>
        </p:txBody>
      </p:sp>
      <p:sp>
        <p:nvSpPr>
          <p:cNvPr id="6" name="Footer Placeholder 5"/>
          <p:cNvSpPr>
            <a:spLocks noGrp="1"/>
          </p:cNvSpPr>
          <p:nvPr>
            <p:ph type="ftr" sz="quarter" idx="11"/>
          </p:nvPr>
        </p:nvSpPr>
        <p:spPr/>
        <p:txBody>
          <a:bodyPr/>
          <a:lstStyle>
            <a:extLst/>
          </a:lstStyle>
          <a:p>
            <a:endParaRPr lang="ar-BH"/>
          </a:p>
        </p:txBody>
      </p:sp>
      <p:sp>
        <p:nvSpPr>
          <p:cNvPr id="7" name="Slide Number Placeholder 6"/>
          <p:cNvSpPr>
            <a:spLocks noGrp="1"/>
          </p:cNvSpPr>
          <p:nvPr>
            <p:ph type="sldNum" sz="quarter" idx="12"/>
          </p:nvPr>
        </p:nvSpPr>
        <p:spPr/>
        <p:txBody>
          <a:bodyPr/>
          <a:lstStyle>
            <a:extLst/>
          </a:lstStyle>
          <a:p>
            <a:fld id="{0F317BED-767D-4E45-BBF8-E416FA21C2E7}" type="slidenum">
              <a:rPr lang="ar-BH" smtClean="0"/>
              <a:pPr/>
              <a:t>‹#›</a:t>
            </a:fld>
            <a:endParaRPr lang="ar-BH"/>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CD32D4-D20E-44B5-8725-B133D262391E}" type="datetimeFigureOut">
              <a:rPr lang="ar-BH" smtClean="0"/>
              <a:pPr/>
              <a:t>18/01/1438</a:t>
            </a:fld>
            <a:endParaRPr lang="ar-BH"/>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BH"/>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F317BED-767D-4E45-BBF8-E416FA21C2E7}" type="slidenum">
              <a:rPr lang="ar-BH" smtClean="0"/>
              <a:pPr/>
              <a:t>‹#›</a:t>
            </a:fld>
            <a:endParaRPr lang="ar-BH"/>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1.jpeg"/><Relationship Id="rId11" Type="http://schemas.openxmlformats.org/officeDocument/2006/relationships/image" Target="../media/image4.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3.gif"/><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6.jpe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4.jpeg"/><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jpeg"/><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jpe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4.jpe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16.jpe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3933056"/>
            <a:ext cx="7406640" cy="1184152"/>
          </a:xfrm>
        </p:spPr>
        <p:txBody>
          <a:bodyPr>
            <a:normAutofit/>
          </a:bodyPr>
          <a:lstStyle/>
          <a:p>
            <a:pPr algn="ctr"/>
            <a:r>
              <a:rPr lang="ar-BH" sz="6000" b="1" dirty="0" smtClean="0">
                <a:ln w="12700">
                  <a:solidFill>
                    <a:schemeClr val="tx2">
                      <a:satMod val="155000"/>
                    </a:schemeClr>
                  </a:solidFill>
                  <a:prstDash val="solid"/>
                </a:ln>
                <a:solidFill>
                  <a:schemeClr val="bg2">
                    <a:tint val="85000"/>
                    <a:satMod val="155000"/>
                  </a:schemeClr>
                </a:solidFill>
                <a:effectLst>
                  <a:glow rad="63500">
                    <a:srgbClr val="002060">
                      <a:alpha val="40000"/>
                    </a:srgbClr>
                  </a:glow>
                  <a:outerShdw blurRad="41275" dist="20320" dir="1800000" algn="tl" rotWithShape="0">
                    <a:srgbClr val="000000">
                      <a:alpha val="40000"/>
                    </a:srgbClr>
                  </a:outerShdw>
                </a:effectLst>
                <a:latin typeface="Sakkal Majalla" panose="02000000000000000000" pitchFamily="2" charset="-78"/>
                <a:cs typeface="Sakkal Majalla" panose="02000000000000000000" pitchFamily="2" charset="-78"/>
              </a:rPr>
              <a:t>مركز خدمات ذوي الإعاقة</a:t>
            </a:r>
            <a:endParaRPr lang="ar-BH" sz="6000" b="1" dirty="0">
              <a:ln w="12700">
                <a:solidFill>
                  <a:schemeClr val="tx2">
                    <a:satMod val="155000"/>
                  </a:schemeClr>
                </a:solidFill>
                <a:prstDash val="solid"/>
              </a:ln>
              <a:solidFill>
                <a:schemeClr val="bg2">
                  <a:tint val="85000"/>
                  <a:satMod val="155000"/>
                </a:schemeClr>
              </a:solidFill>
              <a:effectLst>
                <a:glow rad="63500">
                  <a:srgbClr val="002060">
                    <a:alpha val="40000"/>
                  </a:srgbClr>
                </a:glow>
                <a:outerShdw blurRad="41275" dist="20320" dir="1800000" algn="tl" rotWithShape="0">
                  <a:srgbClr val="000000">
                    <a:alpha val="40000"/>
                  </a:srgbClr>
                </a:outerShdw>
              </a:effectLst>
              <a:latin typeface="Sakkal Majalla" panose="02000000000000000000" pitchFamily="2" charset="-78"/>
              <a:cs typeface="Sakkal Majalla" panose="02000000000000000000" pitchFamily="2" charset="-78"/>
            </a:endParaRPr>
          </a:p>
        </p:txBody>
      </p:sp>
      <p:sp>
        <p:nvSpPr>
          <p:cNvPr id="3" name="Subtitle 2"/>
          <p:cNvSpPr>
            <a:spLocks noGrp="1"/>
          </p:cNvSpPr>
          <p:nvPr>
            <p:ph type="subTitle" idx="1"/>
          </p:nvPr>
        </p:nvSpPr>
        <p:spPr>
          <a:xfrm>
            <a:off x="1182595" y="4935535"/>
            <a:ext cx="7406640" cy="600472"/>
          </a:xfrm>
        </p:spPr>
        <p:txBody>
          <a:bodyPr/>
          <a:lstStyle/>
          <a:p>
            <a:pPr algn="ctr"/>
            <a:r>
              <a:rPr lang="ar-BH" sz="3000" dirty="0" smtClean="0">
                <a:solidFill>
                  <a:srgbClr val="FF6600"/>
                </a:solidFill>
                <a:effectLst>
                  <a:glow rad="63500">
                    <a:schemeClr val="accent1">
                      <a:satMod val="175000"/>
                      <a:alpha val="40000"/>
                    </a:schemeClr>
                  </a:glow>
                </a:effectLst>
                <a:latin typeface="Sakkal Majalla" panose="02000000000000000000" pitchFamily="2" charset="-78"/>
                <a:cs typeface="Sakkal Majalla" panose="02000000000000000000" pitchFamily="2" charset="-78"/>
              </a:rPr>
              <a:t>«لست وحدك»</a:t>
            </a:r>
          </a:p>
        </p:txBody>
      </p:sp>
      <p:grpSp>
        <p:nvGrpSpPr>
          <p:cNvPr id="16"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bwMode="auto">
          <a:xfrm>
            <a:off x="2987824" y="1412776"/>
            <a:ext cx="3832672" cy="2555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sp>
        <p:nvSpPr>
          <p:cNvPr id="11" name="Flowchart: Alternate Process 10"/>
          <p:cNvSpPr/>
          <p:nvPr/>
        </p:nvSpPr>
        <p:spPr>
          <a:xfrm>
            <a:off x="5308610" y="1000108"/>
            <a:ext cx="3079814" cy="500066"/>
          </a:xfrm>
          <a:prstGeom prst="flowChartAlternateProcess">
            <a:avLst/>
          </a:prstGeom>
        </p:spPr>
        <p:style>
          <a:lnRef idx="1">
            <a:schemeClr val="accent2"/>
          </a:lnRef>
          <a:fillRef idx="1003">
            <a:schemeClr val="lt2"/>
          </a:fillRef>
          <a:effectRef idx="2">
            <a:schemeClr val="accent2"/>
          </a:effectRef>
          <a:fontRef idx="minor">
            <a:schemeClr val="lt1"/>
          </a:fontRef>
        </p:style>
        <p:txBody>
          <a:bodyPr rtlCol="1" anchor="ctr"/>
          <a:lstStyle/>
          <a:p>
            <a:pPr lvl="0" algn="ctr">
              <a:lnSpc>
                <a:spcPct val="200000"/>
              </a:lnSpc>
            </a:pPr>
            <a:r>
              <a:rPr lang="ar-BH" sz="2500" dirty="0" smtClean="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الإشراف على المشاريع</a:t>
            </a:r>
          </a:p>
          <a:p>
            <a:pPr algn="ctr"/>
            <a:endParaRPr lang="ar-BH" dirty="0">
              <a:latin typeface="Sakkal Majalla" panose="02000000000000000000" pitchFamily="2" charset="-78"/>
              <a:cs typeface="Sakkal Majalla" panose="02000000000000000000" pitchFamily="2" charset="-78"/>
            </a:endParaRPr>
          </a:p>
        </p:txBody>
      </p:sp>
      <p:sp>
        <p:nvSpPr>
          <p:cNvPr id="6" name="Rectangle 5"/>
          <p:cNvSpPr/>
          <p:nvPr/>
        </p:nvSpPr>
        <p:spPr>
          <a:xfrm>
            <a:off x="1187624" y="1648990"/>
            <a:ext cx="7200800" cy="646331"/>
          </a:xfrm>
          <a:prstGeom prst="rect">
            <a:avLst/>
          </a:prstGeom>
        </p:spPr>
        <p:txBody>
          <a:bodyPr wrap="square">
            <a:spAutoFit/>
          </a:bodyPr>
          <a:lstStyle/>
          <a:p>
            <a:r>
              <a:rPr lang="ar-BH" dirty="0">
                <a:solidFill>
                  <a:srgbClr val="3B3E2B"/>
                </a:solidFill>
                <a:ea typeface="Calibri" panose="020F0502020204030204" pitchFamily="34" charset="0"/>
                <a:cs typeface="Sakkal Majalla" panose="02000000000000000000" pitchFamily="2" charset="-78"/>
              </a:rPr>
              <a:t>إذ يعمل المركز على المساهمة في إعداد البرامج والمشاريع المختلفة والتي تهدف إلى تقديم خدمات للأشخاص ذوي الإعاقة ذات كفاءة </a:t>
            </a:r>
            <a:r>
              <a:rPr lang="ar-BH" dirty="0" smtClean="0">
                <a:solidFill>
                  <a:srgbClr val="3B3E2B"/>
                </a:solidFill>
                <a:ea typeface="Calibri" panose="020F0502020204030204" pitchFamily="34" charset="0"/>
                <a:cs typeface="Sakkal Majalla" panose="02000000000000000000" pitchFamily="2" charset="-78"/>
              </a:rPr>
              <a:t>لتمكينهم اقتصادياً واجتماعياً ونفسياً...</a:t>
            </a:r>
            <a:endParaRPr lang="ar-BH" dirty="0"/>
          </a:p>
        </p:txBody>
      </p:sp>
      <p:pic>
        <p:nvPicPr>
          <p:cNvPr id="19" name="Picture 18"/>
          <p:cNvPicPr/>
          <p:nvPr/>
        </p:nvPicPr>
        <p:blipFill>
          <a:blip r:embed="rId5" cstate="print">
            <a:extLst>
              <a:ext uri="{28A0092B-C50C-407E-A947-70E740481C1C}">
                <a14:useLocalDpi xmlns:a14="http://schemas.microsoft.com/office/drawing/2010/main" val="0"/>
              </a:ext>
            </a:extLst>
          </a:blip>
          <a:stretch>
            <a:fillRect/>
          </a:stretch>
        </p:blipFill>
        <p:spPr>
          <a:xfrm>
            <a:off x="6516216" y="2437996"/>
            <a:ext cx="1696720" cy="11309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p:cNvSpPr/>
          <p:nvPr/>
        </p:nvSpPr>
        <p:spPr>
          <a:xfrm>
            <a:off x="6444208" y="3573016"/>
            <a:ext cx="1872208" cy="276999"/>
          </a:xfrm>
          <a:prstGeom prst="rect">
            <a:avLst/>
          </a:prstGeom>
        </p:spPr>
        <p:txBody>
          <a:bodyPr wrap="square">
            <a:spAutoFit/>
          </a:bodyPr>
          <a:lstStyle/>
          <a:p>
            <a:pPr algn="ctr"/>
            <a:r>
              <a:rPr lang="ar-BH" sz="1200" b="1" dirty="0" smtClean="0">
                <a:solidFill>
                  <a:srgbClr val="3B3E2B"/>
                </a:solidFill>
                <a:ea typeface="Calibri" panose="020F0502020204030204" pitchFamily="34" charset="0"/>
                <a:cs typeface="Sakkal Majalla" panose="02000000000000000000" pitchFamily="2" charset="-78"/>
              </a:rPr>
              <a:t>مشروع دانات للأشخاص ذوي الإعاقة</a:t>
            </a:r>
            <a:endParaRPr lang="ar-BH" sz="1200" b="1" dirty="0"/>
          </a:p>
        </p:txBody>
      </p:sp>
      <p:pic>
        <p:nvPicPr>
          <p:cNvPr id="21" name="Picture 20"/>
          <p:cNvPicPr/>
          <p:nvPr/>
        </p:nvPicPr>
        <p:blipFill>
          <a:blip r:embed="rId6" cstate="print">
            <a:extLst>
              <a:ext uri="{28A0092B-C50C-407E-A947-70E740481C1C}">
                <a14:useLocalDpi xmlns:a14="http://schemas.microsoft.com/office/drawing/2010/main" val="0"/>
              </a:ext>
            </a:extLst>
          </a:blip>
          <a:stretch>
            <a:fillRect/>
          </a:stretch>
        </p:blipFill>
        <p:spPr>
          <a:xfrm>
            <a:off x="4020232" y="2449438"/>
            <a:ext cx="1739900" cy="1138531"/>
          </a:xfrm>
          <a:prstGeom prst="rect">
            <a:avLst/>
          </a:prstGeom>
        </p:spPr>
      </p:pic>
      <p:sp>
        <p:nvSpPr>
          <p:cNvPr id="22" name="Rectangle 21"/>
          <p:cNvSpPr/>
          <p:nvPr/>
        </p:nvSpPr>
        <p:spPr>
          <a:xfrm>
            <a:off x="3954078" y="3598979"/>
            <a:ext cx="1872208" cy="276999"/>
          </a:xfrm>
          <a:prstGeom prst="rect">
            <a:avLst/>
          </a:prstGeom>
        </p:spPr>
        <p:txBody>
          <a:bodyPr wrap="square">
            <a:spAutoFit/>
          </a:bodyPr>
          <a:lstStyle/>
          <a:p>
            <a:pPr algn="ctr"/>
            <a:r>
              <a:rPr lang="ar-BH" sz="1200" b="1" dirty="0" smtClean="0">
                <a:solidFill>
                  <a:srgbClr val="3B3E2B"/>
                </a:solidFill>
                <a:ea typeface="Calibri" panose="020F0502020204030204" pitchFamily="34" charset="0"/>
                <a:cs typeface="Sakkal Majalla" panose="02000000000000000000" pitchFamily="2" charset="-78"/>
              </a:rPr>
              <a:t>ورشة إدارة الأعمال المكتبية</a:t>
            </a:r>
            <a:endParaRPr lang="ar-BH" sz="1200" b="1" dirty="0"/>
          </a:p>
        </p:txBody>
      </p:sp>
      <p:pic>
        <p:nvPicPr>
          <p:cNvPr id="23" name="Picture 22"/>
          <p:cNvPicPr/>
          <p:nvPr/>
        </p:nvPicPr>
        <p:blipFill>
          <a:blip r:embed="rId7" cstate="print">
            <a:extLst>
              <a:ext uri="{28A0092B-C50C-407E-A947-70E740481C1C}">
                <a14:useLocalDpi xmlns:a14="http://schemas.microsoft.com/office/drawing/2010/main" val="0"/>
              </a:ext>
            </a:extLst>
          </a:blip>
          <a:stretch>
            <a:fillRect/>
          </a:stretch>
        </p:blipFill>
        <p:spPr>
          <a:xfrm>
            <a:off x="1749673" y="2446148"/>
            <a:ext cx="1514475" cy="1130935"/>
          </a:xfrm>
          <a:prstGeom prst="rect">
            <a:avLst/>
          </a:prstGeom>
        </p:spPr>
      </p:pic>
      <p:sp>
        <p:nvSpPr>
          <p:cNvPr id="24" name="Rectangle 23"/>
          <p:cNvSpPr/>
          <p:nvPr/>
        </p:nvSpPr>
        <p:spPr>
          <a:xfrm>
            <a:off x="1570806" y="3594356"/>
            <a:ext cx="1872208" cy="276999"/>
          </a:xfrm>
          <a:prstGeom prst="rect">
            <a:avLst/>
          </a:prstGeom>
        </p:spPr>
        <p:txBody>
          <a:bodyPr wrap="square">
            <a:spAutoFit/>
          </a:bodyPr>
          <a:lstStyle/>
          <a:p>
            <a:pPr algn="ctr"/>
            <a:r>
              <a:rPr lang="ar-BH" sz="1200" b="1" dirty="0" smtClean="0">
                <a:solidFill>
                  <a:srgbClr val="3B3E2B"/>
                </a:solidFill>
                <a:ea typeface="Calibri" panose="020F0502020204030204" pitchFamily="34" charset="0"/>
                <a:cs typeface="Sakkal Majalla" panose="02000000000000000000" pitchFamily="2" charset="-78"/>
              </a:rPr>
              <a:t>برنامج تهيئة خريجي المراكز التأهيلية</a:t>
            </a:r>
            <a:endParaRPr lang="ar-BH" sz="1200" b="1" dirty="0"/>
          </a:p>
        </p:txBody>
      </p:sp>
      <p:pic>
        <p:nvPicPr>
          <p:cNvPr id="25" name="Picture 24"/>
          <p:cNvPicPr/>
          <p:nvPr/>
        </p:nvPicPr>
        <p:blipFill>
          <a:blip r:embed="rId8" cstate="print">
            <a:extLst>
              <a:ext uri="{28A0092B-C50C-407E-A947-70E740481C1C}">
                <a14:useLocalDpi xmlns:a14="http://schemas.microsoft.com/office/drawing/2010/main" val="0"/>
              </a:ext>
            </a:extLst>
          </a:blip>
          <a:stretch>
            <a:fillRect/>
          </a:stretch>
        </p:blipFill>
        <p:spPr>
          <a:xfrm>
            <a:off x="4193143" y="4292064"/>
            <a:ext cx="1530985" cy="1148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 name="Picture 25"/>
          <p:cNvPicPr/>
          <p:nvPr/>
        </p:nvPicPr>
        <p:blipFill>
          <a:blip r:embed="rId9" cstate="print">
            <a:extLst>
              <a:ext uri="{28A0092B-C50C-407E-A947-70E740481C1C}">
                <a14:useLocalDpi xmlns:a14="http://schemas.microsoft.com/office/drawing/2010/main" val="0"/>
              </a:ext>
            </a:extLst>
          </a:blip>
          <a:stretch>
            <a:fillRect/>
          </a:stretch>
        </p:blipFill>
        <p:spPr>
          <a:xfrm>
            <a:off x="6444208" y="4288254"/>
            <a:ext cx="1724025" cy="1150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p:cNvPicPr/>
          <p:nvPr/>
        </p:nvPicPr>
        <p:blipFill>
          <a:blip r:embed="rId10" cstate="print">
            <a:extLst>
              <a:ext uri="{28A0092B-C50C-407E-A947-70E740481C1C}">
                <a14:useLocalDpi xmlns:a14="http://schemas.microsoft.com/office/drawing/2010/main" val="0"/>
              </a:ext>
            </a:extLst>
          </a:blip>
          <a:stretch>
            <a:fillRect/>
          </a:stretch>
        </p:blipFill>
        <p:spPr>
          <a:xfrm>
            <a:off x="1747535" y="4282539"/>
            <a:ext cx="1744345" cy="1162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8"/>
          <p:cNvSpPr>
            <a:spLocks noChangeArrowheads="1"/>
          </p:cNvSpPr>
          <p:nvPr/>
        </p:nvSpPr>
        <p:spPr bwMode="auto">
          <a:xfrm>
            <a:off x="1116632" y="10326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sp>
        <p:nvSpPr>
          <p:cNvPr id="30" name="Rectangle 29"/>
          <p:cNvSpPr/>
          <p:nvPr/>
        </p:nvSpPr>
        <p:spPr>
          <a:xfrm>
            <a:off x="2762391" y="5583843"/>
            <a:ext cx="4392488" cy="369332"/>
          </a:xfrm>
          <a:prstGeom prst="rect">
            <a:avLst/>
          </a:prstGeom>
        </p:spPr>
        <p:txBody>
          <a:bodyPr wrap="square">
            <a:spAutoFit/>
          </a:bodyPr>
          <a:lstStyle/>
          <a:p>
            <a:pPr algn="ctr"/>
            <a:r>
              <a:rPr lang="ar-BH" b="1" dirty="0" smtClean="0">
                <a:solidFill>
                  <a:srgbClr val="3B3E2B"/>
                </a:solidFill>
                <a:cs typeface="Sakkal Majalla" panose="02000000000000000000" pitchFamily="2" charset="-78"/>
              </a:rPr>
              <a:t>برنامج تكريم الشركات الداعمة للتمكين الوظيفي</a:t>
            </a:r>
            <a:endParaRPr lang="ar-BH" b="1" dirty="0"/>
          </a:p>
        </p:txBody>
      </p:sp>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spTree>
    <p:extLst>
      <p:ext uri="{BB962C8B-B14F-4D97-AF65-F5344CB8AC3E}">
        <p14:creationId xmlns:p14="http://schemas.microsoft.com/office/powerpoint/2010/main" val="1086448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sp>
        <p:nvSpPr>
          <p:cNvPr id="11" name="Flowchart: Alternate Process 10"/>
          <p:cNvSpPr/>
          <p:nvPr/>
        </p:nvSpPr>
        <p:spPr>
          <a:xfrm>
            <a:off x="6443700" y="1032609"/>
            <a:ext cx="2088232" cy="500066"/>
          </a:xfrm>
          <a:prstGeom prst="flowChartAlternateProcess">
            <a:avLst/>
          </a:prstGeom>
        </p:spPr>
        <p:style>
          <a:lnRef idx="1">
            <a:schemeClr val="accent2"/>
          </a:lnRef>
          <a:fillRef idx="1003">
            <a:schemeClr val="lt2"/>
          </a:fillRef>
          <a:effectRef idx="2">
            <a:schemeClr val="accent2"/>
          </a:effectRef>
          <a:fontRef idx="minor">
            <a:schemeClr val="lt1"/>
          </a:fontRef>
        </p:style>
        <p:txBody>
          <a:bodyPr rtlCol="1" anchor="ctr"/>
          <a:lstStyle/>
          <a:p>
            <a:pPr lvl="0" algn="ctr">
              <a:lnSpc>
                <a:spcPct val="200000"/>
              </a:lnSpc>
            </a:pPr>
            <a:r>
              <a:rPr lang="ar-BH" sz="2500" smtClean="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صعوبات </a:t>
            </a:r>
            <a:r>
              <a:rPr lang="ar-BH" sz="2500" dirty="0" smtClean="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التوظيف</a:t>
            </a:r>
          </a:p>
          <a:p>
            <a:pPr algn="ctr"/>
            <a:endParaRPr lang="ar-BH" dirty="0">
              <a:latin typeface="Sakkal Majalla" panose="02000000000000000000" pitchFamily="2" charset="-78"/>
              <a:cs typeface="Sakkal Majalla" panose="02000000000000000000" pitchFamily="2" charset="-78"/>
            </a:endParaRPr>
          </a:p>
        </p:txBody>
      </p:sp>
      <p:sp>
        <p:nvSpPr>
          <p:cNvPr id="8" name="Rectangle 8"/>
          <p:cNvSpPr>
            <a:spLocks noChangeArrowheads="1"/>
          </p:cNvSpPr>
          <p:nvPr/>
        </p:nvSpPr>
        <p:spPr bwMode="auto">
          <a:xfrm>
            <a:off x="1116632" y="103260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BH"/>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sp>
        <p:nvSpPr>
          <p:cNvPr id="28" name="Rectangle 7"/>
          <p:cNvSpPr txBox="1">
            <a:spLocks noChangeArrowheads="1"/>
          </p:cNvSpPr>
          <p:nvPr/>
        </p:nvSpPr>
        <p:spPr>
          <a:xfrm>
            <a:off x="611560" y="1844824"/>
            <a:ext cx="8064896" cy="3963582"/>
          </a:xfrm>
          <a:prstGeom prst="rect">
            <a:avLst/>
          </a:prstGeom>
        </p:spPr>
        <p:txBody>
          <a:bodyPr tIns="0">
            <a:noAutofit/>
          </a:bodyPr>
          <a:lstStyle>
            <a:lvl1pPr marL="27432" indent="0" algn="l" rtl="1"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1"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1"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1"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1"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1"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1"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1"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1"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marL="370332" indent="-342900" algn="r">
              <a:lnSpc>
                <a:spcPct val="80000"/>
              </a:lnSpc>
              <a:buFont typeface="Wingdings" panose="05000000000000000000" pitchFamily="2" charset="2"/>
              <a:buChar char="q"/>
              <a:defRPr/>
            </a:pPr>
            <a:r>
              <a:rPr lang="ar-BH" sz="2000" dirty="0" smtClean="0">
                <a:solidFill>
                  <a:srgbClr val="339933"/>
                </a:solidFill>
                <a:latin typeface="Sakkal Majalla" panose="02000000000000000000" pitchFamily="2" charset="-78"/>
                <a:cs typeface="Sakkal Majalla" panose="02000000000000000000" pitchFamily="2" charset="-78"/>
              </a:rPr>
              <a:t>صعوبات تتعلق ب</a:t>
            </a:r>
            <a:r>
              <a:rPr lang="ar-SA" sz="2000" dirty="0" smtClean="0">
                <a:solidFill>
                  <a:srgbClr val="339933"/>
                </a:solidFill>
                <a:latin typeface="Sakkal Majalla" panose="02000000000000000000" pitchFamily="2" charset="-78"/>
                <a:cs typeface="Sakkal Majalla" panose="02000000000000000000" pitchFamily="2" charset="-78"/>
              </a:rPr>
              <a:t>تو</a:t>
            </a:r>
            <a:r>
              <a:rPr lang="ar-BH" sz="2000" dirty="0" smtClean="0">
                <a:solidFill>
                  <a:srgbClr val="339933"/>
                </a:solidFill>
                <a:latin typeface="Sakkal Majalla" panose="02000000000000000000" pitchFamily="2" charset="-78"/>
                <a:cs typeface="Sakkal Majalla" panose="02000000000000000000" pitchFamily="2" charset="-78"/>
              </a:rPr>
              <a:t>ا</a:t>
            </a:r>
            <a:r>
              <a:rPr lang="ar-SA" sz="2000" dirty="0" smtClean="0">
                <a:solidFill>
                  <a:srgbClr val="339933"/>
                </a:solidFill>
                <a:latin typeface="Sakkal Majalla" panose="02000000000000000000" pitchFamily="2" charset="-78"/>
                <a:cs typeface="Sakkal Majalla" panose="02000000000000000000" pitchFamily="2" charset="-78"/>
              </a:rPr>
              <a:t>فر المواصلات</a:t>
            </a:r>
            <a:r>
              <a:rPr lang="ar-BH" sz="2000" dirty="0" smtClean="0">
                <a:solidFill>
                  <a:srgbClr val="339933"/>
                </a:solidFill>
                <a:latin typeface="Sakkal Majalla" panose="02000000000000000000" pitchFamily="2" charset="-78"/>
                <a:cs typeface="Sakkal Majalla" panose="02000000000000000000" pitchFamily="2" charset="-78"/>
              </a:rPr>
              <a:t> من وإلى العمل</a:t>
            </a:r>
            <a:r>
              <a:rPr lang="ar-SA" sz="2000" dirty="0" smtClean="0">
                <a:solidFill>
                  <a:srgbClr val="339933"/>
                </a:solidFill>
                <a:latin typeface="Sakkal Majalla" panose="02000000000000000000" pitchFamily="2" charset="-78"/>
                <a:cs typeface="Sakkal Majalla" panose="02000000000000000000" pitchFamily="2" charset="-78"/>
              </a:rPr>
              <a:t>.</a:t>
            </a:r>
            <a:endParaRPr lang="ar-BH" sz="2000" dirty="0">
              <a:solidFill>
                <a:srgbClr val="339933"/>
              </a:solidFill>
              <a:latin typeface="Sakkal Majalla" panose="02000000000000000000" pitchFamily="2" charset="-78"/>
              <a:cs typeface="Sakkal Majalla" panose="02000000000000000000" pitchFamily="2" charset="-78"/>
            </a:endParaRPr>
          </a:p>
          <a:p>
            <a:pPr algn="r">
              <a:lnSpc>
                <a:spcPct val="80000"/>
              </a:lnSpc>
              <a:defRPr/>
            </a:pPr>
            <a:r>
              <a:rPr lang="ar-BH" sz="2000" dirty="0">
                <a:solidFill>
                  <a:srgbClr val="339933"/>
                </a:solidFill>
                <a:latin typeface="Sakkal Majalla" panose="02000000000000000000" pitchFamily="2" charset="-78"/>
                <a:cs typeface="Sakkal Majalla" panose="02000000000000000000" pitchFamily="2" charset="-78"/>
              </a:rPr>
              <a:t> </a:t>
            </a:r>
            <a:r>
              <a:rPr lang="ar-BH" sz="2000" dirty="0" smtClean="0">
                <a:solidFill>
                  <a:srgbClr val="339933"/>
                </a:solidFill>
                <a:latin typeface="Sakkal Majalla" panose="02000000000000000000" pitchFamily="2" charset="-78"/>
                <a:cs typeface="Sakkal Majalla" panose="02000000000000000000" pitchFamily="2" charset="-78"/>
              </a:rPr>
              <a:t>       </a:t>
            </a:r>
            <a:r>
              <a:rPr lang="ar-BH" sz="2000" dirty="0" smtClean="0">
                <a:solidFill>
                  <a:schemeClr val="accent6">
                    <a:lumMod val="50000"/>
                  </a:schemeClr>
                </a:solidFill>
                <a:latin typeface="Sakkal Majalla" panose="02000000000000000000" pitchFamily="2" charset="-78"/>
                <a:cs typeface="Sakkal Majalla" panose="02000000000000000000" pitchFamily="2" charset="-78"/>
              </a:rPr>
              <a:t>دعم المراكز الخاصة العاملة في مجال الإعاقة/ مشروع المواصلات مع تمكين</a:t>
            </a:r>
          </a:p>
          <a:p>
            <a:pPr marL="370332" indent="-342900" algn="r">
              <a:lnSpc>
                <a:spcPct val="80000"/>
              </a:lnSpc>
              <a:buFont typeface="Wingdings" panose="05000000000000000000" pitchFamily="2" charset="2"/>
              <a:buChar char="q"/>
              <a:defRPr/>
            </a:pPr>
            <a:r>
              <a:rPr lang="ar-BH" sz="2000" dirty="0" smtClean="0">
                <a:solidFill>
                  <a:srgbClr val="339933"/>
                </a:solidFill>
                <a:latin typeface="Sakkal Majalla" panose="02000000000000000000" pitchFamily="2" charset="-78"/>
                <a:cs typeface="Sakkal Majalla" panose="02000000000000000000" pitchFamily="2" charset="-78"/>
              </a:rPr>
              <a:t>عدم جاهزية الشركات والمؤسسات لتوظيف ذوي الإعاقة.</a:t>
            </a:r>
          </a:p>
          <a:p>
            <a:pPr algn="r">
              <a:lnSpc>
                <a:spcPct val="80000"/>
              </a:lnSpc>
              <a:defRPr/>
            </a:pPr>
            <a:r>
              <a:rPr lang="ar-BH" sz="2000" dirty="0">
                <a:solidFill>
                  <a:srgbClr val="339933"/>
                </a:solidFill>
                <a:latin typeface="Sakkal Majalla" panose="02000000000000000000" pitchFamily="2" charset="-78"/>
                <a:cs typeface="Sakkal Majalla" panose="02000000000000000000" pitchFamily="2" charset="-78"/>
              </a:rPr>
              <a:t> </a:t>
            </a:r>
            <a:r>
              <a:rPr lang="ar-BH" sz="2000" dirty="0" smtClean="0">
                <a:solidFill>
                  <a:srgbClr val="339933"/>
                </a:solidFill>
                <a:latin typeface="Sakkal Majalla" panose="02000000000000000000" pitchFamily="2" charset="-78"/>
                <a:cs typeface="Sakkal Majalla" panose="02000000000000000000" pitchFamily="2" charset="-78"/>
              </a:rPr>
              <a:t>       </a:t>
            </a:r>
            <a:r>
              <a:rPr lang="ar-BH" sz="2000" dirty="0" smtClean="0">
                <a:solidFill>
                  <a:schemeClr val="accent6">
                    <a:lumMod val="50000"/>
                  </a:schemeClr>
                </a:solidFill>
                <a:latin typeface="Sakkal Majalla" panose="02000000000000000000" pitchFamily="2" charset="-78"/>
                <a:cs typeface="Sakkal Majalla" panose="02000000000000000000" pitchFamily="2" charset="-78"/>
              </a:rPr>
              <a:t>مشروع تهيئة المؤسسات بالتعاون مع تمكين</a:t>
            </a:r>
            <a:endParaRPr lang="ar-SA" sz="2000" dirty="0" smtClean="0">
              <a:solidFill>
                <a:schemeClr val="accent6">
                  <a:lumMod val="50000"/>
                </a:schemeClr>
              </a:solidFill>
              <a:latin typeface="Sakkal Majalla" panose="02000000000000000000" pitchFamily="2" charset="-78"/>
              <a:cs typeface="Sakkal Majalla" panose="02000000000000000000" pitchFamily="2" charset="-78"/>
            </a:endParaRPr>
          </a:p>
          <a:p>
            <a:pPr marL="370332" indent="-342900" algn="r">
              <a:lnSpc>
                <a:spcPct val="80000"/>
              </a:lnSpc>
              <a:buFont typeface="Wingdings" panose="05000000000000000000" pitchFamily="2" charset="2"/>
              <a:buChar char="q"/>
              <a:defRPr/>
            </a:pPr>
            <a:r>
              <a:rPr lang="ar-SA" sz="2000" dirty="0" smtClean="0">
                <a:solidFill>
                  <a:srgbClr val="339933"/>
                </a:solidFill>
                <a:latin typeface="Sakkal Majalla" panose="02000000000000000000" pitchFamily="2" charset="-78"/>
                <a:cs typeface="Sakkal Majalla" panose="02000000000000000000" pitchFamily="2" charset="-78"/>
              </a:rPr>
              <a:t>عدم ملائمة الشواغر لمؤهلات وقدرات </a:t>
            </a:r>
            <a:r>
              <a:rPr lang="ar-BH" sz="2000" dirty="0" smtClean="0">
                <a:solidFill>
                  <a:srgbClr val="339933"/>
                </a:solidFill>
                <a:latin typeface="Sakkal Majalla" panose="02000000000000000000" pitchFamily="2" charset="-78"/>
                <a:cs typeface="Sakkal Majalla" panose="02000000000000000000" pitchFamily="2" charset="-78"/>
              </a:rPr>
              <a:t>ذوي الإعاقة.</a:t>
            </a:r>
          </a:p>
          <a:p>
            <a:pPr algn="r">
              <a:lnSpc>
                <a:spcPct val="80000"/>
              </a:lnSpc>
              <a:defRPr/>
            </a:pPr>
            <a:r>
              <a:rPr lang="ar-BH" sz="2000" dirty="0" smtClean="0">
                <a:solidFill>
                  <a:srgbClr val="339933"/>
                </a:solidFill>
                <a:latin typeface="Sakkal Majalla" panose="02000000000000000000" pitchFamily="2" charset="-78"/>
                <a:cs typeface="Sakkal Majalla" panose="02000000000000000000" pitchFamily="2" charset="-78"/>
              </a:rPr>
              <a:t>        </a:t>
            </a:r>
            <a:r>
              <a:rPr lang="ar-BH" sz="2000" dirty="0" smtClean="0">
                <a:solidFill>
                  <a:schemeClr val="accent6">
                    <a:lumMod val="50000"/>
                  </a:schemeClr>
                </a:solidFill>
                <a:latin typeface="Sakkal Majalla" panose="02000000000000000000" pitchFamily="2" charset="-78"/>
                <a:cs typeface="Sakkal Majalla" panose="02000000000000000000" pitchFamily="2" charset="-78"/>
              </a:rPr>
              <a:t>دراسة مطابقة مخرجات المراكز التأهيلية مع سوق العمل</a:t>
            </a:r>
          </a:p>
          <a:p>
            <a:pPr marL="370332" indent="-342900" algn="r">
              <a:lnSpc>
                <a:spcPct val="80000"/>
              </a:lnSpc>
              <a:buFont typeface="Wingdings" panose="05000000000000000000" pitchFamily="2" charset="2"/>
              <a:buChar char="q"/>
              <a:defRPr/>
            </a:pPr>
            <a:r>
              <a:rPr lang="ar-BH" sz="2000" dirty="0" smtClean="0">
                <a:solidFill>
                  <a:srgbClr val="339933"/>
                </a:solidFill>
                <a:latin typeface="Sakkal Majalla" panose="02000000000000000000" pitchFamily="2" charset="-78"/>
                <a:cs typeface="Sakkal Majalla" panose="02000000000000000000" pitchFamily="2" charset="-78"/>
              </a:rPr>
              <a:t>التذمر من طبيعة الوظائف وأوقات الدوام وطول الفترة.</a:t>
            </a:r>
          </a:p>
          <a:p>
            <a:pPr algn="r">
              <a:lnSpc>
                <a:spcPct val="80000"/>
              </a:lnSpc>
              <a:defRPr/>
            </a:pPr>
            <a:r>
              <a:rPr lang="ar-BH" sz="2000" dirty="0" smtClean="0">
                <a:solidFill>
                  <a:srgbClr val="339933"/>
                </a:solidFill>
                <a:latin typeface="Sakkal Majalla" panose="02000000000000000000" pitchFamily="2" charset="-78"/>
                <a:cs typeface="Sakkal Majalla" panose="02000000000000000000" pitchFamily="2" charset="-78"/>
              </a:rPr>
              <a:t>        </a:t>
            </a:r>
            <a:r>
              <a:rPr lang="ar-BH" sz="2000" dirty="0" smtClean="0">
                <a:solidFill>
                  <a:schemeClr val="accent6">
                    <a:lumMod val="50000"/>
                  </a:schemeClr>
                </a:solidFill>
                <a:latin typeface="Sakkal Majalla" panose="02000000000000000000" pitchFamily="2" charset="-78"/>
                <a:cs typeface="Sakkal Majalla" panose="02000000000000000000" pitchFamily="2" charset="-78"/>
              </a:rPr>
              <a:t>قانون تخفيض ساعات العمل للأشخاص ذوي الإعاقة</a:t>
            </a:r>
            <a:endParaRPr lang="ar-BH" sz="2000" dirty="0" smtClean="0">
              <a:solidFill>
                <a:srgbClr val="339933"/>
              </a:solidFill>
              <a:latin typeface="Sakkal Majalla" panose="02000000000000000000" pitchFamily="2" charset="-78"/>
              <a:cs typeface="Sakkal Majalla" panose="02000000000000000000" pitchFamily="2" charset="-78"/>
            </a:endParaRPr>
          </a:p>
          <a:p>
            <a:pPr marL="370332" indent="-342900" algn="r">
              <a:lnSpc>
                <a:spcPct val="80000"/>
              </a:lnSpc>
              <a:buFont typeface="Wingdings" panose="05000000000000000000" pitchFamily="2" charset="2"/>
              <a:buChar char="q"/>
              <a:defRPr/>
            </a:pPr>
            <a:r>
              <a:rPr lang="ar-BH" sz="2000" dirty="0" smtClean="0">
                <a:solidFill>
                  <a:srgbClr val="339933"/>
                </a:solidFill>
                <a:latin typeface="Sakkal Majalla" panose="02000000000000000000" pitchFamily="2" charset="-78"/>
                <a:cs typeface="Sakkal Majalla" panose="02000000000000000000" pitchFamily="2" charset="-78"/>
              </a:rPr>
              <a:t>عدم قناعة أرباب الأعمال بقدرات ذوي الإعاقة على العمل.</a:t>
            </a:r>
          </a:p>
          <a:p>
            <a:pPr algn="r">
              <a:lnSpc>
                <a:spcPct val="80000"/>
              </a:lnSpc>
              <a:defRPr/>
            </a:pPr>
            <a:r>
              <a:rPr lang="ar-BH" sz="2000" dirty="0">
                <a:solidFill>
                  <a:srgbClr val="339933"/>
                </a:solidFill>
                <a:latin typeface="Sakkal Majalla" panose="02000000000000000000" pitchFamily="2" charset="-78"/>
                <a:cs typeface="Sakkal Majalla" panose="02000000000000000000" pitchFamily="2" charset="-78"/>
              </a:rPr>
              <a:t> </a:t>
            </a:r>
            <a:r>
              <a:rPr lang="ar-BH" sz="2000" dirty="0" smtClean="0">
                <a:solidFill>
                  <a:srgbClr val="339933"/>
                </a:solidFill>
                <a:latin typeface="Sakkal Majalla" panose="02000000000000000000" pitchFamily="2" charset="-78"/>
                <a:cs typeface="Sakkal Majalla" panose="02000000000000000000" pitchFamily="2" charset="-78"/>
              </a:rPr>
              <a:t>      </a:t>
            </a:r>
            <a:r>
              <a:rPr lang="ar-BH" sz="2000" dirty="0" smtClean="0">
                <a:solidFill>
                  <a:schemeClr val="accent6">
                    <a:lumMod val="50000"/>
                  </a:schemeClr>
                </a:solidFill>
                <a:latin typeface="Sakkal Majalla" panose="02000000000000000000" pitchFamily="2" charset="-78"/>
                <a:cs typeface="Sakkal Majalla" panose="02000000000000000000" pitchFamily="2" charset="-78"/>
              </a:rPr>
              <a:t>إقامة البرامج التوعوية والتثقيفية لأرباب الإعمال/ المشاركة بمعارض التوظيف</a:t>
            </a:r>
            <a:endParaRPr lang="ar-SA" sz="2000" dirty="0" smtClean="0">
              <a:solidFill>
                <a:schemeClr val="accent6">
                  <a:lumMod val="50000"/>
                </a:schemeClr>
              </a:solidFill>
              <a:latin typeface="Sakkal Majalla" panose="02000000000000000000" pitchFamily="2" charset="-78"/>
              <a:cs typeface="Sakkal Majalla" panose="02000000000000000000" pitchFamily="2" charset="-78"/>
            </a:endParaRPr>
          </a:p>
          <a:p>
            <a:pPr marL="370332" indent="-342900" algn="r">
              <a:lnSpc>
                <a:spcPct val="80000"/>
              </a:lnSpc>
              <a:buFont typeface="Wingdings" panose="05000000000000000000" pitchFamily="2" charset="2"/>
              <a:buChar char="q"/>
              <a:defRPr/>
            </a:pPr>
            <a:r>
              <a:rPr lang="ar-BH" sz="2000" dirty="0" smtClean="0">
                <a:solidFill>
                  <a:srgbClr val="339933"/>
                </a:solidFill>
                <a:latin typeface="Sakkal Majalla" panose="02000000000000000000" pitchFamily="2" charset="-78"/>
                <a:cs typeface="Sakkal Majalla" panose="02000000000000000000" pitchFamily="2" charset="-78"/>
              </a:rPr>
              <a:t>صعوبات تتعلق بطبيعة وشدة الإعاقات.</a:t>
            </a:r>
          </a:p>
          <a:p>
            <a:pPr algn="r">
              <a:lnSpc>
                <a:spcPct val="80000"/>
              </a:lnSpc>
              <a:defRPr/>
            </a:pPr>
            <a:r>
              <a:rPr lang="ar-BH" sz="2000" dirty="0">
                <a:solidFill>
                  <a:srgbClr val="339933"/>
                </a:solidFill>
                <a:latin typeface="Sakkal Majalla" panose="02000000000000000000" pitchFamily="2" charset="-78"/>
                <a:cs typeface="Sakkal Majalla" panose="02000000000000000000" pitchFamily="2" charset="-78"/>
              </a:rPr>
              <a:t> </a:t>
            </a:r>
            <a:r>
              <a:rPr lang="ar-BH" sz="2000" dirty="0" smtClean="0">
                <a:solidFill>
                  <a:srgbClr val="339933"/>
                </a:solidFill>
                <a:latin typeface="Sakkal Majalla" panose="02000000000000000000" pitchFamily="2" charset="-78"/>
                <a:cs typeface="Sakkal Majalla" panose="02000000000000000000" pitchFamily="2" charset="-78"/>
              </a:rPr>
              <a:t>    </a:t>
            </a:r>
            <a:r>
              <a:rPr lang="ar-BH" sz="2000" dirty="0" smtClean="0">
                <a:solidFill>
                  <a:schemeClr val="accent6">
                    <a:lumMod val="50000"/>
                  </a:schemeClr>
                </a:solidFill>
                <a:latin typeface="Sakkal Majalla" panose="02000000000000000000" pitchFamily="2" charset="-78"/>
                <a:cs typeface="Sakkal Majalla" panose="02000000000000000000" pitchFamily="2" charset="-78"/>
              </a:rPr>
              <a:t>تنفيذ بعض المشاريع المساندة لتوظيف ذوي الإعاقة (مشروع دانات لذوي الإعاقة)</a:t>
            </a:r>
          </a:p>
          <a:p>
            <a:pPr algn="r">
              <a:lnSpc>
                <a:spcPct val="80000"/>
              </a:lnSpc>
              <a:defRPr/>
            </a:pPr>
            <a:endParaRPr lang="ar-BH" sz="2000" dirty="0" smtClean="0">
              <a:solidFill>
                <a:srgbClr val="339933"/>
              </a:solidFill>
              <a:cs typeface="Social" pitchFamily="2" charset="-78"/>
            </a:endParaRPr>
          </a:p>
          <a:p>
            <a:pPr marL="0" algn="r">
              <a:lnSpc>
                <a:spcPct val="80000"/>
              </a:lnSpc>
              <a:buFontTx/>
              <a:buNone/>
              <a:defRPr/>
            </a:pPr>
            <a:endParaRPr lang="en-US" sz="2000" dirty="0" smtClean="0">
              <a:solidFill>
                <a:srgbClr val="339933"/>
              </a:solidFill>
              <a:cs typeface="Social" pitchFamily="2" charset="-78"/>
            </a:endParaRPr>
          </a:p>
        </p:txBody>
      </p:sp>
    </p:spTree>
    <p:extLst>
      <p:ext uri="{BB962C8B-B14F-4D97-AF65-F5344CB8AC3E}">
        <p14:creationId xmlns:p14="http://schemas.microsoft.com/office/powerpoint/2010/main" val="4243822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sp>
        <p:nvSpPr>
          <p:cNvPr id="11" name="Vertical Scroll 10"/>
          <p:cNvSpPr/>
          <p:nvPr/>
        </p:nvSpPr>
        <p:spPr>
          <a:xfrm>
            <a:off x="1259632" y="1988840"/>
            <a:ext cx="2808312" cy="3888432"/>
          </a:xfrm>
          <a:prstGeom prst="verticalScroll">
            <a:avLst/>
          </a:prstGeom>
        </p:spPr>
        <p:style>
          <a:lnRef idx="3">
            <a:schemeClr val="lt1"/>
          </a:lnRef>
          <a:fillRef idx="1003">
            <a:schemeClr val="lt2"/>
          </a:fillRef>
          <a:effectRef idx="1">
            <a:schemeClr val="accent2"/>
          </a:effectRef>
          <a:fontRef idx="minor">
            <a:schemeClr val="lt1"/>
          </a:fontRef>
        </p:style>
        <p:txBody>
          <a:bodyPr rtlCol="1" anchor="ctr"/>
          <a:lstStyle/>
          <a:p>
            <a:pPr algn="just"/>
            <a:endParaRPr lang="ar-BH" sz="2600" dirty="0" smtClean="0">
              <a:latin typeface="Sakkal Majalla" panose="02000000000000000000" pitchFamily="2" charset="-78"/>
              <a:cs typeface="Sakkal Majalla" panose="02000000000000000000" pitchFamily="2" charset="-78"/>
            </a:endParaRPr>
          </a:p>
          <a:p>
            <a:pPr algn="ctr"/>
            <a:r>
              <a:rPr lang="ar-BH"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akkal Majalla" panose="02000000000000000000" pitchFamily="2" charset="-78"/>
                <a:cs typeface="Sakkal Majalla" panose="02000000000000000000" pitchFamily="2" charset="-78"/>
              </a:rPr>
              <a:t>الرسالة</a:t>
            </a:r>
          </a:p>
          <a:p>
            <a:pPr algn="ctr"/>
            <a:endParaRPr lang="ar-BH" sz="2000" dirty="0" smtClean="0">
              <a:latin typeface="Sakkal Majalla" panose="02000000000000000000" pitchFamily="2" charset="-78"/>
              <a:cs typeface="Sakkal Majalla" panose="02000000000000000000" pitchFamily="2" charset="-78"/>
            </a:endParaRPr>
          </a:p>
          <a:p>
            <a:pPr algn="ctr"/>
            <a:r>
              <a:rPr lang="ar-BH" sz="2300" dirty="0" smtClean="0">
                <a:latin typeface="Sakkal Majalla" panose="02000000000000000000" pitchFamily="2" charset="-78"/>
                <a:cs typeface="Sakkal Majalla" panose="02000000000000000000" pitchFamily="2" charset="-78"/>
              </a:rPr>
              <a:t>توفير وتعزيز برامج</a:t>
            </a:r>
          </a:p>
          <a:p>
            <a:pPr algn="ctr"/>
            <a:r>
              <a:rPr lang="ar-BH" sz="2300" dirty="0" smtClean="0">
                <a:latin typeface="Sakkal Majalla" panose="02000000000000000000" pitchFamily="2" charset="-78"/>
                <a:cs typeface="Sakkal Majalla" panose="02000000000000000000" pitchFamily="2" charset="-78"/>
              </a:rPr>
              <a:t>الرعاية والتأهيل</a:t>
            </a:r>
          </a:p>
          <a:p>
            <a:pPr algn="ctr"/>
            <a:r>
              <a:rPr lang="ar-BH" sz="2300" dirty="0" smtClean="0">
                <a:latin typeface="Sakkal Majalla" panose="02000000000000000000" pitchFamily="2" charset="-78"/>
                <a:cs typeface="Sakkal Majalla" panose="02000000000000000000" pitchFamily="2" charset="-78"/>
              </a:rPr>
              <a:t>لذوي الإعاقة</a:t>
            </a:r>
          </a:p>
          <a:p>
            <a:pPr algn="ctr"/>
            <a:r>
              <a:rPr lang="ar-BH" sz="2300" dirty="0" smtClean="0">
                <a:latin typeface="Sakkal Majalla" panose="02000000000000000000" pitchFamily="2" charset="-78"/>
                <a:cs typeface="Sakkal Majalla" panose="02000000000000000000" pitchFamily="2" charset="-78"/>
              </a:rPr>
              <a:t>بما يكفل </a:t>
            </a:r>
          </a:p>
          <a:p>
            <a:pPr algn="ctr"/>
            <a:r>
              <a:rPr lang="ar-BH" sz="2300" dirty="0" smtClean="0">
                <a:latin typeface="Sakkal Majalla" panose="02000000000000000000" pitchFamily="2" charset="-78"/>
                <a:cs typeface="Sakkal Majalla" panose="02000000000000000000" pitchFamily="2" charset="-78"/>
              </a:rPr>
              <a:t>الإندماج الاجتماعي</a:t>
            </a:r>
          </a:p>
          <a:p>
            <a:pPr algn="ctr"/>
            <a:endParaRPr lang="ar-BH" sz="2300" dirty="0" smtClean="0">
              <a:latin typeface="Sakkal Majalla" panose="02000000000000000000" pitchFamily="2" charset="-78"/>
              <a:cs typeface="Sakkal Majalla" panose="02000000000000000000" pitchFamily="2" charset="-78"/>
            </a:endParaRPr>
          </a:p>
          <a:p>
            <a:pPr algn="ctr"/>
            <a:endParaRPr lang="ar-BH" sz="2300" dirty="0">
              <a:latin typeface="Sakkal Majalla" panose="02000000000000000000" pitchFamily="2" charset="-78"/>
              <a:cs typeface="Sakkal Majalla" panose="02000000000000000000" pitchFamily="2" charset="-78"/>
            </a:endParaRPr>
          </a:p>
        </p:txBody>
      </p:sp>
      <p:pic>
        <p:nvPicPr>
          <p:cNvPr id="17" name="Picture 16" descr="CCI19012012_00007.jpg"/>
          <p:cNvPicPr>
            <a:picLocks noChangeAspect="1"/>
          </p:cNvPicPr>
          <p:nvPr/>
        </p:nvPicPr>
        <p:blipFill>
          <a:blip r:embed="rId5" cstate="print"/>
          <a:stretch>
            <a:fillRect/>
          </a:stretch>
        </p:blipFill>
        <p:spPr>
          <a:xfrm>
            <a:off x="4283968" y="2080202"/>
            <a:ext cx="4152800" cy="3725062"/>
          </a:xfrm>
          <a:prstGeom prst="rect">
            <a:avLst/>
          </a:prstGeom>
          <a:ln>
            <a:noFill/>
          </a:ln>
          <a:effectLst>
            <a:outerShdw blurRad="190500" algn="tl" rotWithShape="0">
              <a:srgbClr val="000000">
                <a:alpha val="70000"/>
              </a:srgbClr>
            </a:outerShdw>
          </a:effectLst>
        </p:spPr>
      </p:pic>
      <p:sp>
        <p:nvSpPr>
          <p:cNvPr id="20" name="Title 1"/>
          <p:cNvSpPr>
            <a:spLocks noGrp="1"/>
          </p:cNvSpPr>
          <p:nvPr>
            <p:ph type="ctrTitle"/>
          </p:nvPr>
        </p:nvSpPr>
        <p:spPr>
          <a:xfrm>
            <a:off x="3275856" y="764704"/>
            <a:ext cx="3240360" cy="864096"/>
          </a:xfrm>
        </p:spPr>
        <p:txBody>
          <a:bodyPr>
            <a:normAutofit/>
          </a:bodyPr>
          <a:lstStyle/>
          <a:p>
            <a:pPr algn="ctr"/>
            <a:r>
              <a:rPr lang="ar-BH" sz="4400" dirty="0" smtClean="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reflection blurRad="6350" stA="55000" endA="300" endPos="45500" dir="5400000" sy="-100000" algn="bl" rotWithShape="0"/>
                </a:effectLst>
                <a:latin typeface="Sakkal Majalla" panose="02000000000000000000" pitchFamily="2" charset="-78"/>
                <a:cs typeface="Sakkal Majalla" panose="02000000000000000000" pitchFamily="2" charset="-78"/>
              </a:rPr>
              <a:t>شكراً لاستماعكم</a:t>
            </a:r>
            <a:endParaRPr lang="ar-BH" sz="4400" dirty="0">
              <a:ln w="18415" cmpd="sng">
                <a:solidFill>
                  <a:srgbClr val="FFFFFF"/>
                </a:solidFill>
                <a:prstDash val="solid"/>
              </a:ln>
              <a:solidFill>
                <a:srgbClr val="FFFFFF"/>
              </a:solidFill>
              <a:effectLst>
                <a:glow rad="63500">
                  <a:schemeClr val="accent6">
                    <a:satMod val="175000"/>
                    <a:alpha val="40000"/>
                  </a:schemeClr>
                </a:glow>
                <a:outerShdw blurRad="63500" dir="3600000" algn="tl" rotWithShape="0">
                  <a:srgbClr val="000000">
                    <a:alpha val="70000"/>
                  </a:srgbClr>
                </a:outerShdw>
                <a:reflection blurRad="6350" stA="55000" endA="300" endPos="45500" dir="5400000" sy="-100000" algn="bl" rotWithShape="0"/>
              </a:effectLst>
              <a:latin typeface="Sakkal Majalla" panose="02000000000000000000" pitchFamily="2" charset="-78"/>
              <a:cs typeface="Sakkal Majalla" panose="02000000000000000000" pitchFamily="2" charset="-78"/>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800" y="1164728"/>
            <a:ext cx="7406640" cy="752104"/>
          </a:xfrm>
        </p:spPr>
        <p:txBody>
          <a:bodyPr>
            <a:normAutofit/>
          </a:bodyPr>
          <a:lstStyle/>
          <a:p>
            <a:pPr algn="ctr"/>
            <a:r>
              <a:rPr lang="ar-BH" sz="3500" dirty="0" smtClean="0">
                <a:solidFill>
                  <a:schemeClr val="accent2">
                    <a:lumMod val="75000"/>
                  </a:schemeClr>
                </a:solidFill>
                <a:latin typeface="Sakkal Majalla" panose="02000000000000000000" pitchFamily="2" charset="-78"/>
                <a:cs typeface="Sakkal Majalla" panose="02000000000000000000" pitchFamily="2" charset="-78"/>
              </a:rPr>
              <a:t>مركز خدمات ذوي الإعاقة</a:t>
            </a:r>
            <a:endParaRPr lang="ar-BH" sz="3500" dirty="0">
              <a:solidFill>
                <a:schemeClr val="accent2">
                  <a:lumMod val="75000"/>
                </a:schemeClr>
              </a:solidFill>
              <a:latin typeface="Sakkal Majalla" panose="02000000000000000000" pitchFamily="2" charset="-78"/>
              <a:cs typeface="Sakkal Majalla" panose="02000000000000000000" pitchFamily="2" charset="-78"/>
            </a:endParaRPr>
          </a:p>
        </p:txBody>
      </p:sp>
      <p:sp>
        <p:nvSpPr>
          <p:cNvPr id="3" name="Subtitle 2"/>
          <p:cNvSpPr>
            <a:spLocks noGrp="1"/>
          </p:cNvSpPr>
          <p:nvPr>
            <p:ph type="subTitle" idx="1"/>
          </p:nvPr>
        </p:nvSpPr>
        <p:spPr>
          <a:xfrm>
            <a:off x="1331640" y="1921072"/>
            <a:ext cx="7406640" cy="2156000"/>
          </a:xfrm>
        </p:spPr>
        <p:txBody>
          <a:bodyPr>
            <a:normAutofit/>
          </a:bodyPr>
          <a:lstStyle/>
          <a:p>
            <a:pPr algn="just"/>
            <a:r>
              <a:rPr lang="ar-BH" dirty="0" smtClean="0">
                <a:latin typeface="Arabic Typesetting" panose="03020402040406030203" pitchFamily="66" charset="-78"/>
                <a:ea typeface="Meiryo UI" panose="020B0604030504040204" pitchFamily="34" charset="-128"/>
                <a:cs typeface="Arabic Typesetting" panose="03020402040406030203" pitchFamily="66" charset="-78"/>
              </a:rPr>
              <a:t>     </a:t>
            </a:r>
            <a:r>
              <a:rPr lang="ar-BH" dirty="0">
                <a:solidFill>
                  <a:srgbClr val="0070C0"/>
                </a:solidFill>
                <a:latin typeface="Arabic Typesetting" panose="03020402040406030203" pitchFamily="66" charset="-78"/>
                <a:ea typeface="Meiryo UI" panose="020B0604030504040204" pitchFamily="34" charset="-128"/>
                <a:cs typeface="Arabic Typesetting" panose="03020402040406030203" pitchFamily="66" charset="-78"/>
              </a:rPr>
              <a:t>وهو مركز يعني بتقديم أوجه الخدمات الرعائية والتأهيلية والمهنية للأشخاص ذوي الإعاقة بمختلف فئات إعاقتهم، وتقديم مجموعة مختلفة من الخدمات التي تلبي احتياجاتهم اليومية والمعيشية كإيجاد وظائف تناسب قدراتهم وإمكانياتهم وتوفير التدريب المناسب لهم بالتنسيق مع المعاهد والشركات والمؤسسات كما يقوم بتوفير استشارات أسرية لذوي الإعاقة وأسرهم وتلقي الشكاوي والعمل على إيجاد حلول مناسبة لها فضلاً عن صرف الأجهزة التعويضية والبطاقات التعريفية للأشخاص ذوي الإعاقة.</a:t>
            </a:r>
          </a:p>
        </p:txBody>
      </p:sp>
      <p:grpSp>
        <p:nvGrpSpPr>
          <p:cNvPr id="4"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pic>
        <p:nvPicPr>
          <p:cNvPr id="9"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a:xfrm>
            <a:off x="6448562" y="4005185"/>
            <a:ext cx="2045909" cy="15344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Picture 1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a:xfrm>
            <a:off x="1475656" y="4073673"/>
            <a:ext cx="2088232" cy="13941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0148" y="4055187"/>
            <a:ext cx="2190270" cy="146018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sp>
        <p:nvSpPr>
          <p:cNvPr id="11" name="Flowchart: Alternate Process 10"/>
          <p:cNvSpPr/>
          <p:nvPr/>
        </p:nvSpPr>
        <p:spPr>
          <a:xfrm>
            <a:off x="3635896" y="1200742"/>
            <a:ext cx="4857784" cy="500066"/>
          </a:xfrm>
          <a:prstGeom prst="flowChartAlternateProcess">
            <a:avLst/>
          </a:prstGeom>
        </p:spPr>
        <p:style>
          <a:lnRef idx="1">
            <a:schemeClr val="accent2"/>
          </a:lnRef>
          <a:fillRef idx="1003">
            <a:schemeClr val="lt2"/>
          </a:fillRef>
          <a:effectRef idx="2">
            <a:schemeClr val="accent2"/>
          </a:effectRef>
          <a:fontRef idx="minor">
            <a:schemeClr val="lt1"/>
          </a:fontRef>
        </p:style>
        <p:txBody>
          <a:bodyPr rtlCol="1" anchor="ctr"/>
          <a:lstStyle/>
          <a:p>
            <a:pPr lvl="0" algn="just">
              <a:lnSpc>
                <a:spcPct val="200000"/>
              </a:lnSpc>
            </a:pPr>
            <a:r>
              <a:rPr lang="ar-BH" sz="2500" dirty="0" smtClean="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عدد المسجلين بالمركز 2016</a:t>
            </a:r>
          </a:p>
          <a:p>
            <a:pPr algn="ctr"/>
            <a:endParaRPr lang="ar-BH" dirty="0">
              <a:latin typeface="Sakkal Majalla" panose="02000000000000000000" pitchFamily="2" charset="-78"/>
              <a:cs typeface="Sakkal Majalla" panose="02000000000000000000" pitchFamily="2" charset="-78"/>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132103265"/>
              </p:ext>
            </p:extLst>
          </p:nvPr>
        </p:nvGraphicFramePr>
        <p:xfrm>
          <a:off x="1187624" y="2007691"/>
          <a:ext cx="7499352" cy="1330452"/>
        </p:xfrm>
        <a:graphic>
          <a:graphicData uri="http://schemas.openxmlformats.org/drawingml/2006/table">
            <a:tbl>
              <a:tblPr rtl="1" firstRow="1" firstCol="1" bandRow="1">
                <a:tableStyleId>{5C22544A-7EE6-4342-B048-85BDC9FD1C3A}</a:tableStyleId>
              </a:tblPr>
              <a:tblGrid>
                <a:gridCol w="766434"/>
                <a:gridCol w="667442"/>
                <a:gridCol w="547453"/>
                <a:gridCol w="601448"/>
                <a:gridCol w="613447"/>
                <a:gridCol w="628446"/>
                <a:gridCol w="586449"/>
                <a:gridCol w="655443"/>
                <a:gridCol w="559452"/>
                <a:gridCol w="655443"/>
                <a:gridCol w="559452"/>
                <a:gridCol w="658443"/>
              </a:tblGrid>
              <a:tr h="255270">
                <a:tc>
                  <a:txBody>
                    <a:bodyPr/>
                    <a:lstStyle/>
                    <a:p>
                      <a:pPr algn="ctr" rtl="1">
                        <a:lnSpc>
                          <a:spcPct val="115000"/>
                        </a:lnSpc>
                        <a:spcAft>
                          <a:spcPts val="0"/>
                        </a:spcAft>
                      </a:pPr>
                      <a:r>
                        <a:rPr lang="ar-SA" sz="1600" dirty="0">
                          <a:effectLst/>
                          <a:latin typeface="Sakkal Majalla" panose="02000000000000000000" pitchFamily="2" charset="-78"/>
                          <a:cs typeface="Sakkal Majalla" panose="02000000000000000000" pitchFamily="2" charset="-78"/>
                        </a:rPr>
                        <a:t>الإعاقة</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gridSpan="2">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جسدية</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hMerge="1">
                  <a:txBody>
                    <a:bodyPr/>
                    <a:lstStyle/>
                    <a:p>
                      <a:pPr rtl="1"/>
                      <a:endParaRPr lang="ar-BH"/>
                    </a:p>
                  </a:txBody>
                  <a:tcPr/>
                </a:tc>
                <a:tc gridSpan="2">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سمعية</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hMerge="1">
                  <a:txBody>
                    <a:bodyPr/>
                    <a:lstStyle/>
                    <a:p>
                      <a:pPr rtl="1"/>
                      <a:endParaRPr lang="ar-BH"/>
                    </a:p>
                  </a:txBody>
                  <a:tcPr/>
                </a:tc>
                <a:tc gridSpan="2">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ذهنية</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hMerge="1">
                  <a:txBody>
                    <a:bodyPr/>
                    <a:lstStyle/>
                    <a:p>
                      <a:pPr rtl="1"/>
                      <a:endParaRPr lang="ar-BH"/>
                    </a:p>
                  </a:txBody>
                  <a:tcPr/>
                </a:tc>
                <a:tc gridSpan="2">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بصرية</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hMerge="1">
                  <a:txBody>
                    <a:bodyPr/>
                    <a:lstStyle/>
                    <a:p>
                      <a:pPr rtl="1"/>
                      <a:endParaRPr lang="ar-BH"/>
                    </a:p>
                  </a:txBody>
                  <a:tcPr/>
                </a:tc>
                <a:tc gridSpan="2">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متعددة</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hMerge="1">
                  <a:txBody>
                    <a:bodyPr/>
                    <a:lstStyle/>
                    <a:p>
                      <a:pPr rtl="1"/>
                      <a:endParaRPr lang="ar-BH"/>
                    </a:p>
                  </a:txBody>
                  <a:tcPr/>
                </a:tc>
                <a:tc rowSpan="2">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المجموع</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r>
              <a:tr h="245110">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النوع</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ذكور</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إناث</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ذكور</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إناث</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ذكور</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إناث</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ذكور</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إناث</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ذكور</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ar-SA" sz="1600">
                          <a:effectLst/>
                          <a:latin typeface="Sakkal Majalla" panose="02000000000000000000" pitchFamily="2" charset="-78"/>
                          <a:cs typeface="Sakkal Majalla" panose="02000000000000000000" pitchFamily="2" charset="-78"/>
                        </a:rPr>
                        <a:t>إناث</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vMerge="1">
                  <a:txBody>
                    <a:bodyPr/>
                    <a:lstStyle/>
                    <a:p>
                      <a:pPr rtl="1"/>
                      <a:endParaRPr lang="ar-BH"/>
                    </a:p>
                  </a:txBody>
                  <a:tcPr/>
                </a:tc>
              </a:tr>
              <a:tr h="246380">
                <a:tc>
                  <a:txBody>
                    <a:bodyPr/>
                    <a:lstStyle/>
                    <a:p>
                      <a:pPr algn="ctr" rtl="1">
                        <a:lnSpc>
                          <a:spcPct val="115000"/>
                        </a:lnSpc>
                        <a:spcAft>
                          <a:spcPts val="0"/>
                        </a:spcAft>
                      </a:pPr>
                      <a:r>
                        <a:rPr lang="ar-SA" sz="1400">
                          <a:effectLst/>
                          <a:latin typeface="Sakkal Majalla" panose="02000000000000000000" pitchFamily="2" charset="-78"/>
                          <a:cs typeface="Sakkal Majalla" panose="02000000000000000000" pitchFamily="2" charset="-78"/>
                        </a:rPr>
                        <a:t>يعملون</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ea typeface="+mn-ea"/>
                          <a:cs typeface="Sakkal Majalla" panose="02000000000000000000" pitchFamily="2" charset="-78"/>
                        </a:rPr>
                        <a:t>173</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60</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149</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54</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194</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29</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42</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11</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44</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4</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dirty="0">
                          <a:effectLst/>
                          <a:latin typeface="Sakkal Majalla" panose="02000000000000000000" pitchFamily="2" charset="-78"/>
                          <a:cs typeface="Sakkal Majalla" panose="02000000000000000000" pitchFamily="2" charset="-78"/>
                        </a:rPr>
                        <a:t>760</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r>
              <a:tr h="259715">
                <a:tc>
                  <a:txBody>
                    <a:bodyPr/>
                    <a:lstStyle/>
                    <a:p>
                      <a:pPr algn="ctr" rtl="1">
                        <a:lnSpc>
                          <a:spcPct val="115000"/>
                        </a:lnSpc>
                        <a:spcAft>
                          <a:spcPts val="0"/>
                        </a:spcAft>
                      </a:pPr>
                      <a:r>
                        <a:rPr lang="ar-SA" sz="1400" dirty="0">
                          <a:effectLst/>
                          <a:latin typeface="Sakkal Majalla" panose="02000000000000000000" pitchFamily="2" charset="-78"/>
                          <a:cs typeface="Sakkal Majalla" panose="02000000000000000000" pitchFamily="2" charset="-78"/>
                        </a:rPr>
                        <a:t>باحثين</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34</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40</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16</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50</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133</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114</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12</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14</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27</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dirty="0" smtClean="0">
                          <a:effectLst/>
                          <a:latin typeface="Sakkal Majalla" panose="02000000000000000000" pitchFamily="2" charset="-78"/>
                          <a:cs typeface="Sakkal Majalla" panose="02000000000000000000" pitchFamily="2" charset="-78"/>
                        </a:rPr>
                        <a:t>5</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a:effectLst/>
                          <a:latin typeface="Sakkal Majalla" panose="02000000000000000000" pitchFamily="2" charset="-78"/>
                          <a:cs typeface="Sakkal Majalla" panose="02000000000000000000" pitchFamily="2" charset="-78"/>
                        </a:rPr>
                        <a:t>445</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r>
              <a:tr h="263525">
                <a:tc>
                  <a:txBody>
                    <a:bodyPr/>
                    <a:lstStyle/>
                    <a:p>
                      <a:pPr algn="ctr" rtl="1">
                        <a:lnSpc>
                          <a:spcPct val="115000"/>
                        </a:lnSpc>
                        <a:spcAft>
                          <a:spcPts val="0"/>
                        </a:spcAft>
                      </a:pPr>
                      <a:r>
                        <a:rPr lang="ar-SA" sz="1400">
                          <a:effectLst/>
                          <a:latin typeface="Sakkal Majalla" panose="02000000000000000000" pitchFamily="2" charset="-78"/>
                          <a:cs typeface="Sakkal Majalla" panose="02000000000000000000" pitchFamily="2" charset="-78"/>
                        </a:rPr>
                        <a:t>المجموع</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1">
                        <a:lnSpc>
                          <a:spcPct val="115000"/>
                        </a:lnSpc>
                        <a:spcAft>
                          <a:spcPts val="0"/>
                        </a:spcAft>
                      </a:pPr>
                      <a:r>
                        <a:rPr lang="en-US" sz="1400">
                          <a:effectLst/>
                          <a:latin typeface="Sakkal Majalla" panose="02000000000000000000" pitchFamily="2" charset="-78"/>
                          <a:cs typeface="Sakkal Majalla" panose="02000000000000000000" pitchFamily="2" charset="-78"/>
                        </a:rPr>
                        <a:t>207</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a:effectLst/>
                          <a:latin typeface="Sakkal Majalla" panose="02000000000000000000" pitchFamily="2" charset="-78"/>
                          <a:cs typeface="Sakkal Majalla" panose="02000000000000000000" pitchFamily="2" charset="-78"/>
                        </a:rPr>
                        <a:t>100</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a:effectLst/>
                          <a:latin typeface="Sakkal Majalla" panose="02000000000000000000" pitchFamily="2" charset="-78"/>
                          <a:cs typeface="Sakkal Majalla" panose="02000000000000000000" pitchFamily="2" charset="-78"/>
                        </a:rPr>
                        <a:t>165</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a:effectLst/>
                          <a:latin typeface="Sakkal Majalla" panose="02000000000000000000" pitchFamily="2" charset="-78"/>
                          <a:cs typeface="Sakkal Majalla" panose="02000000000000000000" pitchFamily="2" charset="-78"/>
                        </a:rPr>
                        <a:t>104</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a:effectLst/>
                          <a:latin typeface="Sakkal Majalla" panose="02000000000000000000" pitchFamily="2" charset="-78"/>
                          <a:cs typeface="Sakkal Majalla" panose="02000000000000000000" pitchFamily="2" charset="-78"/>
                        </a:rPr>
                        <a:t>327</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a:effectLst/>
                          <a:latin typeface="Sakkal Majalla" panose="02000000000000000000" pitchFamily="2" charset="-78"/>
                          <a:cs typeface="Sakkal Majalla" panose="02000000000000000000" pitchFamily="2" charset="-78"/>
                        </a:rPr>
                        <a:t>143</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a:effectLst/>
                          <a:latin typeface="Sakkal Majalla" panose="02000000000000000000" pitchFamily="2" charset="-78"/>
                          <a:cs typeface="Sakkal Majalla" panose="02000000000000000000" pitchFamily="2" charset="-78"/>
                        </a:rPr>
                        <a:t>54</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a:effectLst/>
                          <a:latin typeface="Sakkal Majalla" panose="02000000000000000000" pitchFamily="2" charset="-78"/>
                          <a:cs typeface="Sakkal Majalla" panose="02000000000000000000" pitchFamily="2" charset="-78"/>
                        </a:rPr>
                        <a:t>25</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a:effectLst/>
                          <a:latin typeface="Sakkal Majalla" panose="02000000000000000000" pitchFamily="2" charset="-78"/>
                          <a:cs typeface="Sakkal Majalla" panose="02000000000000000000" pitchFamily="2" charset="-78"/>
                        </a:rPr>
                        <a:t>71</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a:effectLst/>
                          <a:latin typeface="Sakkal Majalla" panose="02000000000000000000" pitchFamily="2" charset="-78"/>
                          <a:cs typeface="Sakkal Majalla" panose="02000000000000000000" pitchFamily="2" charset="-78"/>
                        </a:rPr>
                        <a:t>9</a:t>
                      </a: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c>
                  <a:txBody>
                    <a:bodyPr/>
                    <a:lstStyle/>
                    <a:p>
                      <a:pPr algn="ctr" rtl="0">
                        <a:lnSpc>
                          <a:spcPct val="115000"/>
                        </a:lnSpc>
                        <a:spcAft>
                          <a:spcPts val="0"/>
                        </a:spcAft>
                      </a:pPr>
                      <a:r>
                        <a:rPr lang="en-US" sz="1400" dirty="0">
                          <a:effectLst/>
                          <a:latin typeface="Sakkal Majalla" panose="02000000000000000000" pitchFamily="2" charset="-78"/>
                          <a:cs typeface="Sakkal Majalla" panose="02000000000000000000" pitchFamily="2" charset="-78"/>
                        </a:rPr>
                        <a:t>1205</a:t>
                      </a: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tc>
              </a:tr>
            </a:tbl>
          </a:graphicData>
        </a:graphic>
      </p:graphicFrame>
      <p:graphicFrame>
        <p:nvGraphicFramePr>
          <p:cNvPr id="18" name="Chart 17"/>
          <p:cNvGraphicFramePr/>
          <p:nvPr>
            <p:extLst>
              <p:ext uri="{D42A27DB-BD31-4B8C-83A1-F6EECF244321}">
                <p14:modId xmlns:p14="http://schemas.microsoft.com/office/powerpoint/2010/main" val="1842325470"/>
              </p:ext>
            </p:extLst>
          </p:nvPr>
        </p:nvGraphicFramePr>
        <p:xfrm>
          <a:off x="1187624" y="3381375"/>
          <a:ext cx="7499352" cy="27432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0583" y="1852804"/>
            <a:ext cx="5081864" cy="500066"/>
          </a:xfrm>
        </p:spPr>
        <p:txBody>
          <a:bodyPr>
            <a:normAutofit/>
          </a:bodyPr>
          <a:lstStyle/>
          <a:p>
            <a:pPr algn="just"/>
            <a:r>
              <a:rPr lang="ar-BH" sz="2300" dirty="0" smtClean="0">
                <a:solidFill>
                  <a:srgbClr val="C00000"/>
                </a:solidFill>
                <a:latin typeface="Sakkal Majalla" panose="02000000000000000000" pitchFamily="2" charset="-78"/>
                <a:cs typeface="Sakkal Majalla" panose="02000000000000000000" pitchFamily="2" charset="-78"/>
              </a:rPr>
              <a:t>1</a:t>
            </a:r>
            <a:r>
              <a:rPr lang="ar-BH" sz="2100" dirty="0" smtClean="0">
                <a:solidFill>
                  <a:srgbClr val="C00000"/>
                </a:solidFill>
                <a:latin typeface="Sakkal Majalla" panose="02000000000000000000" pitchFamily="2" charset="-78"/>
                <a:cs typeface="Sakkal Majalla" panose="02000000000000000000" pitchFamily="2" charset="-78"/>
              </a:rPr>
              <a:t>. توظيف وتدريب الأشخاص ذوي الإعاقة.</a:t>
            </a:r>
            <a:endParaRPr lang="ar-BH" sz="2100" dirty="0">
              <a:solidFill>
                <a:srgbClr val="C00000"/>
              </a:solidFill>
              <a:latin typeface="Sakkal Majalla" panose="02000000000000000000" pitchFamily="2" charset="-78"/>
              <a:cs typeface="Sakkal Majalla" panose="02000000000000000000" pitchFamily="2" charset="-78"/>
            </a:endParaRPr>
          </a:p>
        </p:txBody>
      </p:sp>
      <p:grpSp>
        <p:nvGrpSpPr>
          <p:cNvPr id="4"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sp>
        <p:nvSpPr>
          <p:cNvPr id="11" name="Flowchart: Alternate Process 10"/>
          <p:cNvSpPr/>
          <p:nvPr/>
        </p:nvSpPr>
        <p:spPr>
          <a:xfrm>
            <a:off x="3635896" y="1200742"/>
            <a:ext cx="4857784" cy="500066"/>
          </a:xfrm>
          <a:prstGeom prst="flowChartAlternateProcess">
            <a:avLst/>
          </a:prstGeom>
        </p:spPr>
        <p:style>
          <a:lnRef idx="1">
            <a:schemeClr val="accent2"/>
          </a:lnRef>
          <a:fillRef idx="1003">
            <a:schemeClr val="lt2"/>
          </a:fillRef>
          <a:effectRef idx="2">
            <a:schemeClr val="accent2"/>
          </a:effectRef>
          <a:fontRef idx="minor">
            <a:schemeClr val="lt1"/>
          </a:fontRef>
        </p:style>
        <p:txBody>
          <a:bodyPr rtlCol="1" anchor="ctr"/>
          <a:lstStyle/>
          <a:p>
            <a:pPr lvl="0" algn="just">
              <a:lnSpc>
                <a:spcPct val="200000"/>
              </a:lnSpc>
            </a:pPr>
            <a:r>
              <a:rPr lang="ar-BH" sz="2500" dirty="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أ</a:t>
            </a:r>
            <a:r>
              <a:rPr lang="ar-BH" sz="2500" dirty="0" smtClean="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هدافنا....</a:t>
            </a:r>
          </a:p>
          <a:p>
            <a:pPr algn="ctr"/>
            <a:endParaRPr lang="ar-BH" dirty="0">
              <a:latin typeface="Sakkal Majalla" panose="02000000000000000000" pitchFamily="2" charset="-78"/>
              <a:cs typeface="Sakkal Majalla" panose="02000000000000000000" pitchFamily="2" charset="-78"/>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sp>
        <p:nvSpPr>
          <p:cNvPr id="17" name="Title 1"/>
          <p:cNvSpPr txBox="1">
            <a:spLocks/>
          </p:cNvSpPr>
          <p:nvPr/>
        </p:nvSpPr>
        <p:spPr>
          <a:xfrm>
            <a:off x="3280583" y="2352870"/>
            <a:ext cx="5081864" cy="500066"/>
          </a:xfrm>
          <a:prstGeom prst="rect">
            <a:avLst/>
          </a:prstGeom>
        </p:spPr>
        <p:txBody>
          <a:bodyPr anchor="b">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ar-BH" sz="2300" dirty="0" smtClean="0">
                <a:solidFill>
                  <a:srgbClr val="C00000"/>
                </a:solidFill>
                <a:latin typeface="Sakkal Majalla" panose="02000000000000000000" pitchFamily="2" charset="-78"/>
                <a:cs typeface="Sakkal Majalla" panose="02000000000000000000" pitchFamily="2" charset="-78"/>
              </a:rPr>
              <a:t>2</a:t>
            </a:r>
            <a:r>
              <a:rPr lang="ar-BH" sz="2100" dirty="0" smtClean="0">
                <a:solidFill>
                  <a:srgbClr val="C00000"/>
                </a:solidFill>
                <a:latin typeface="Sakkal Majalla" panose="02000000000000000000" pitchFamily="2" charset="-78"/>
                <a:cs typeface="Sakkal Majalla" panose="02000000000000000000" pitchFamily="2" charset="-78"/>
              </a:rPr>
              <a:t>. صرف الأجهزة التعويضية للأشخاص ذوي الإعاقة.</a:t>
            </a:r>
            <a:endParaRPr lang="ar-BH" sz="2100" dirty="0">
              <a:solidFill>
                <a:srgbClr val="C00000"/>
              </a:solidFill>
              <a:latin typeface="Sakkal Majalla" panose="02000000000000000000" pitchFamily="2" charset="-78"/>
              <a:cs typeface="Sakkal Majalla" panose="02000000000000000000" pitchFamily="2" charset="-78"/>
            </a:endParaRPr>
          </a:p>
        </p:txBody>
      </p:sp>
      <p:sp>
        <p:nvSpPr>
          <p:cNvPr id="19" name="Title 1"/>
          <p:cNvSpPr txBox="1">
            <a:spLocks/>
          </p:cNvSpPr>
          <p:nvPr/>
        </p:nvSpPr>
        <p:spPr>
          <a:xfrm>
            <a:off x="3298266" y="2856926"/>
            <a:ext cx="5081864" cy="500066"/>
          </a:xfrm>
          <a:prstGeom prst="rect">
            <a:avLst/>
          </a:prstGeom>
        </p:spPr>
        <p:txBody>
          <a:bodyPr anchor="b">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ar-BH" sz="2300" dirty="0" smtClean="0">
                <a:solidFill>
                  <a:srgbClr val="C00000"/>
                </a:solidFill>
                <a:latin typeface="Sakkal Majalla" panose="02000000000000000000" pitchFamily="2" charset="-78"/>
                <a:cs typeface="Sakkal Majalla" panose="02000000000000000000" pitchFamily="2" charset="-78"/>
              </a:rPr>
              <a:t>3</a:t>
            </a:r>
            <a:r>
              <a:rPr lang="ar-BH" sz="2100" dirty="0" smtClean="0">
                <a:solidFill>
                  <a:srgbClr val="C00000"/>
                </a:solidFill>
                <a:latin typeface="Sakkal Majalla" panose="02000000000000000000" pitchFamily="2" charset="-78"/>
                <a:cs typeface="Sakkal Majalla" panose="02000000000000000000" pitchFamily="2" charset="-78"/>
              </a:rPr>
              <a:t>. إصدار البطاقات التعريفية للأشخاص ذوي الإعاقة.</a:t>
            </a:r>
            <a:endParaRPr lang="ar-BH" sz="2100" dirty="0">
              <a:solidFill>
                <a:srgbClr val="C00000"/>
              </a:solidFill>
              <a:latin typeface="Sakkal Majalla" panose="02000000000000000000" pitchFamily="2" charset="-78"/>
              <a:cs typeface="Sakkal Majalla" panose="02000000000000000000" pitchFamily="2" charset="-78"/>
            </a:endParaRPr>
          </a:p>
        </p:txBody>
      </p:sp>
      <p:sp>
        <p:nvSpPr>
          <p:cNvPr id="20" name="Title 1"/>
          <p:cNvSpPr txBox="1">
            <a:spLocks/>
          </p:cNvSpPr>
          <p:nvPr/>
        </p:nvSpPr>
        <p:spPr>
          <a:xfrm>
            <a:off x="971600" y="3356992"/>
            <a:ext cx="7390847" cy="463883"/>
          </a:xfrm>
          <a:prstGeom prst="rect">
            <a:avLst/>
          </a:prstGeom>
        </p:spPr>
        <p:txBody>
          <a:bodyPr anchor="b">
            <a:normAutofit/>
          </a:bodyPr>
          <a:lst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just"/>
            <a:r>
              <a:rPr lang="ar-BH" sz="2100" dirty="0" smtClean="0">
                <a:solidFill>
                  <a:srgbClr val="C00000"/>
                </a:solidFill>
                <a:latin typeface="Sakkal Majalla" panose="02000000000000000000" pitchFamily="2" charset="-78"/>
                <a:cs typeface="Sakkal Majalla" panose="02000000000000000000" pitchFamily="2" charset="-78"/>
              </a:rPr>
              <a:t>4. توعية وإرشاد الأشخاص ذوي الإعاقة وذويهم وتقديم الاستشارات الاجتماعية الأسرية.</a:t>
            </a:r>
            <a:endParaRPr lang="ar-BH" sz="2100" dirty="0">
              <a:solidFill>
                <a:srgbClr val="C00000"/>
              </a:solidFill>
              <a:latin typeface="Sakkal Majalla" panose="02000000000000000000" pitchFamily="2" charset="-78"/>
              <a:cs typeface="Sakkal Majalla" panose="02000000000000000000" pitchFamily="2" charset="-78"/>
            </a:endParaRPr>
          </a:p>
        </p:txBody>
      </p:sp>
      <p:pic>
        <p:nvPicPr>
          <p:cNvPr id="12" name="Picture 11"/>
          <p:cNvPicPr/>
          <p:nvPr/>
        </p:nvPicPr>
        <p:blipFill>
          <a:blip r:embed="rId6" cstate="print">
            <a:extLst>
              <a:ext uri="{28A0092B-C50C-407E-A947-70E740481C1C}">
                <a14:useLocalDpi xmlns:a14="http://schemas.microsoft.com/office/drawing/2010/main" val="0"/>
              </a:ext>
            </a:extLst>
          </a:blip>
          <a:srcRect t="27959" r="71301" b="30595"/>
          <a:stretch>
            <a:fillRect/>
          </a:stretch>
        </p:blipFill>
        <p:spPr bwMode="auto">
          <a:xfrm>
            <a:off x="6283995" y="4149080"/>
            <a:ext cx="1671320" cy="16554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3" name="Picture 12" descr="Picture work 070"/>
          <p:cNvPicPr/>
          <p:nvPr/>
        </p:nvPicPr>
        <p:blipFill>
          <a:blip r:embed="rId7">
            <a:extLst>
              <a:ext uri="{28A0092B-C50C-407E-A947-70E740481C1C}">
                <a14:useLocalDpi xmlns:a14="http://schemas.microsoft.com/office/drawing/2010/main" val="0"/>
              </a:ext>
            </a:extLst>
          </a:blip>
          <a:srcRect l="7159" r="10007"/>
          <a:stretch>
            <a:fillRect/>
          </a:stretch>
        </p:blipFill>
        <p:spPr bwMode="auto">
          <a:xfrm>
            <a:off x="4138965" y="4149080"/>
            <a:ext cx="1800225"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 name="Picture 20"/>
          <p:cNvPicPr/>
          <p:nvPr/>
        </p:nvPicPr>
        <p:blipFill>
          <a:blip r:embed="rId8" cstate="print">
            <a:extLst>
              <a:ext uri="{28A0092B-C50C-407E-A947-70E740481C1C}">
                <a14:useLocalDpi xmlns:a14="http://schemas.microsoft.com/office/drawing/2010/main" val="0"/>
              </a:ext>
            </a:extLst>
          </a:blip>
          <a:srcRect l="17242" t="-64" r="13065" b="12169"/>
          <a:stretch>
            <a:fillRect/>
          </a:stretch>
        </p:blipFill>
        <p:spPr bwMode="auto">
          <a:xfrm>
            <a:off x="2051720" y="4149080"/>
            <a:ext cx="1800225" cy="1703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8545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sp>
        <p:nvSpPr>
          <p:cNvPr id="8" name="Subtitle 2"/>
          <p:cNvSpPr txBox="1">
            <a:spLocks/>
          </p:cNvSpPr>
          <p:nvPr/>
        </p:nvSpPr>
        <p:spPr>
          <a:xfrm>
            <a:off x="1532086" y="1686150"/>
            <a:ext cx="7072362" cy="1886866"/>
          </a:xfrm>
          <a:prstGeom prst="rect">
            <a:avLst/>
          </a:prstGeom>
        </p:spPr>
        <p:txBody>
          <a:bodyPr tIns="0">
            <a:noAutofit/>
          </a:bodyPr>
          <a:lstStyle/>
          <a:p>
            <a:pPr algn="just">
              <a:buFont typeface="Wingdings" pitchFamily="2" charset="2"/>
              <a:buChar char="v"/>
            </a:pPr>
            <a:r>
              <a:rPr lang="ar-BH" sz="2000" dirty="0" smtClean="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 أن </a:t>
            </a:r>
            <a:r>
              <a:rPr lang="ar-BH" sz="2000" dirty="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يكون بحريني الجنسية.</a:t>
            </a:r>
          </a:p>
          <a:p>
            <a:pPr algn="just">
              <a:buFont typeface="Wingdings" pitchFamily="2" charset="2"/>
              <a:buChar char="v"/>
            </a:pPr>
            <a:r>
              <a:rPr lang="ar-BH" sz="2000" dirty="0" smtClean="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 أن </a:t>
            </a:r>
            <a:r>
              <a:rPr lang="ar-BH" sz="2000" dirty="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يكون من ذوي الإعاقة وقادر على العمل.</a:t>
            </a:r>
          </a:p>
          <a:p>
            <a:pPr algn="just">
              <a:buFont typeface="Wingdings" pitchFamily="2" charset="2"/>
              <a:buChar char="v"/>
            </a:pPr>
            <a:r>
              <a:rPr lang="ar-BH" sz="2000" dirty="0" smtClean="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 أن </a:t>
            </a:r>
            <a:r>
              <a:rPr lang="ar-BH" sz="2000" dirty="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يكون عاطلا عن العمل و لديه رغبة أكيده للعمل.</a:t>
            </a:r>
          </a:p>
          <a:p>
            <a:pPr algn="just">
              <a:buFont typeface="Wingdings" pitchFamily="2" charset="2"/>
              <a:buChar char="v"/>
            </a:pPr>
            <a:r>
              <a:rPr lang="ar-BH" sz="2000" dirty="0" smtClean="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 أن </a:t>
            </a:r>
            <a:r>
              <a:rPr lang="ar-BH" sz="2000" dirty="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يكون من الفئة العمرية بين 18-59 سنة. </a:t>
            </a:r>
          </a:p>
          <a:p>
            <a:pPr algn="just">
              <a:buFont typeface="Wingdings" pitchFamily="2" charset="2"/>
              <a:buChar char="v"/>
            </a:pPr>
            <a:r>
              <a:rPr lang="ar-BH" sz="2000" dirty="0" smtClean="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 أن </a:t>
            </a:r>
            <a:r>
              <a:rPr lang="ar-BH" sz="2000" dirty="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يكون قادرا على العناية بالذات والاستقلال الشخصي والحياتي.</a:t>
            </a:r>
          </a:p>
          <a:p>
            <a:pPr algn="just">
              <a:buFont typeface="Wingdings" pitchFamily="2" charset="2"/>
              <a:buChar char="v"/>
            </a:pPr>
            <a:r>
              <a:rPr lang="ar-BH" sz="2000" dirty="0" smtClean="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 أن </a:t>
            </a:r>
            <a:r>
              <a:rPr lang="ar-BH" sz="2000" dirty="0">
                <a:solidFill>
                  <a:srgbClr val="0070C0"/>
                </a:solidFill>
                <a:effectLst>
                  <a:glow rad="101600">
                    <a:schemeClr val="accent6">
                      <a:satMod val="175000"/>
                      <a:alpha val="40000"/>
                    </a:schemeClr>
                  </a:glow>
                </a:effectLst>
                <a:latin typeface="Sakkal Majalla" panose="02000000000000000000" pitchFamily="2" charset="-78"/>
                <a:cs typeface="Sakkal Majalla" panose="02000000000000000000" pitchFamily="2" charset="-78"/>
              </a:rPr>
              <a:t>يلتزم بالأنظمة والتعليمات والإجراءات المعتمدة في المركز.</a:t>
            </a:r>
          </a:p>
        </p:txBody>
      </p:sp>
      <p:sp>
        <p:nvSpPr>
          <p:cNvPr id="11" name="Flowchart: Alternate Process 10"/>
          <p:cNvSpPr/>
          <p:nvPr/>
        </p:nvSpPr>
        <p:spPr>
          <a:xfrm>
            <a:off x="4499992" y="1000108"/>
            <a:ext cx="4032448" cy="500066"/>
          </a:xfrm>
          <a:prstGeom prst="flowChartAlternateProcess">
            <a:avLst/>
          </a:prstGeom>
        </p:spPr>
        <p:style>
          <a:lnRef idx="1">
            <a:schemeClr val="accent2"/>
          </a:lnRef>
          <a:fillRef idx="1003">
            <a:schemeClr val="lt2"/>
          </a:fillRef>
          <a:effectRef idx="2">
            <a:schemeClr val="accent2"/>
          </a:effectRef>
          <a:fontRef idx="minor">
            <a:schemeClr val="lt1"/>
          </a:fontRef>
        </p:style>
        <p:txBody>
          <a:bodyPr rtlCol="1" anchor="ctr"/>
          <a:lstStyle/>
          <a:p>
            <a:pPr lvl="0">
              <a:lnSpc>
                <a:spcPct val="200000"/>
              </a:lnSpc>
            </a:pPr>
            <a:r>
              <a:rPr lang="ar-BH" sz="2500" dirty="0" smtClean="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معايير وشروط القبول للباحثين عن العمل</a:t>
            </a:r>
          </a:p>
          <a:p>
            <a:endParaRPr lang="ar-BH" dirty="0">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pic>
        <p:nvPicPr>
          <p:cNvPr id="19" name="Picture 1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9796" y="1618476"/>
            <a:ext cx="2665095" cy="2674620"/>
          </a:xfrm>
          <a:prstGeom prst="rect">
            <a:avLst/>
          </a:prstGeom>
          <a:noFill/>
          <a:ln>
            <a:noFill/>
          </a:ln>
          <a:effectLst/>
        </p:spPr>
      </p:pic>
      <p:pic>
        <p:nvPicPr>
          <p:cNvPr id="20" name="Picture 19"/>
          <p:cNvPicPr/>
          <p:nvPr/>
        </p:nvPicPr>
        <p:blipFill>
          <a:blip r:embed="rId7" cstate="print">
            <a:extLst>
              <a:ext uri="{28A0092B-C50C-407E-A947-70E740481C1C}">
                <a14:useLocalDpi xmlns:a14="http://schemas.microsoft.com/office/drawing/2010/main" val="0"/>
              </a:ext>
            </a:extLst>
          </a:blip>
          <a:stretch>
            <a:fillRect/>
          </a:stretch>
        </p:blipFill>
        <p:spPr>
          <a:xfrm>
            <a:off x="5508104" y="3659230"/>
            <a:ext cx="2861176" cy="2146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sp>
        <p:nvSpPr>
          <p:cNvPr id="11" name="Flowchart: Alternate Process 10"/>
          <p:cNvSpPr/>
          <p:nvPr/>
        </p:nvSpPr>
        <p:spPr>
          <a:xfrm>
            <a:off x="4067944" y="1000108"/>
            <a:ext cx="4464496" cy="500066"/>
          </a:xfrm>
          <a:prstGeom prst="flowChartAlternateProcess">
            <a:avLst/>
          </a:prstGeom>
        </p:spPr>
        <p:style>
          <a:lnRef idx="1">
            <a:schemeClr val="accent2"/>
          </a:lnRef>
          <a:fillRef idx="1003">
            <a:schemeClr val="lt2"/>
          </a:fillRef>
          <a:effectRef idx="2">
            <a:schemeClr val="accent2"/>
          </a:effectRef>
          <a:fontRef idx="minor">
            <a:schemeClr val="lt1"/>
          </a:fontRef>
        </p:style>
        <p:txBody>
          <a:bodyPr rtlCol="1" anchor="ctr"/>
          <a:lstStyle/>
          <a:p>
            <a:pPr lvl="0">
              <a:lnSpc>
                <a:spcPct val="200000"/>
              </a:lnSpc>
            </a:pPr>
            <a:r>
              <a:rPr lang="ar-BH" sz="2500" dirty="0" smtClean="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أنشطة المركز فيما يتعلق بالتمكين الوظيفية</a:t>
            </a:r>
          </a:p>
          <a:p>
            <a:endParaRPr lang="ar-BH" dirty="0">
              <a:latin typeface="Sakkal Majalla" panose="02000000000000000000" pitchFamily="2" charset="-78"/>
              <a:cs typeface="Sakkal Majalla" panose="02000000000000000000" pitchFamily="2" charset="-78"/>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13515892"/>
              </p:ext>
            </p:extLst>
          </p:nvPr>
        </p:nvGraphicFramePr>
        <p:xfrm>
          <a:off x="4067944" y="1700802"/>
          <a:ext cx="4464496" cy="3998475"/>
        </p:xfrm>
        <a:graphic>
          <a:graphicData uri="http://schemas.openxmlformats.org/drawingml/2006/table">
            <a:tbl>
              <a:tblPr rtl="1" firstRow="1" firstCol="1" bandRow="1">
                <a:tableStyleId>{5C22544A-7EE6-4342-B048-85BDC9FD1C3A}</a:tableStyleId>
              </a:tblPr>
              <a:tblGrid>
                <a:gridCol w="4464496"/>
              </a:tblGrid>
              <a:tr h="310835">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توظيف الأشخاص ذوي الإعاقة</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6844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تسجيل وتقييم الحالات الجديدة من طالبي الوظائف</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1232">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زيارات ميدانية للشركات لطلب الحصول على وظائف</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إعداد خطابات للشركات لطلب توظيف ذوي الإعاقة</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إصدار إفادات توظيف ذوي الإعاقة</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زيارات استطلاعية للشركات للتعرف على بيئة العمل</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متابعة الحالات التي تم توظيفها (التمكين الوظيفي)</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تكريم العاملين المتميزين من ذوي الإعاقة</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تكريم الشركات المتعاونة في توظيف ذوي الإعاقة</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تدريب خريجي المراكز التأهيلية في المؤسسات والشركات</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محاضرات التهيئة للمقبلين على العمل</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التدريب الميداني في الشركات والمؤسسات الداعمة</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تدريب برنامج ورشة إدارة الأعمال المكتبية (4)</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r h="285269">
                <a:tc>
                  <a:txBody>
                    <a:bodyPr/>
                    <a:lstStyle/>
                    <a:p>
                      <a:pPr marL="285750" lvl="0" indent="-285750" algn="just" rtl="1">
                        <a:lnSpc>
                          <a:spcPct val="115000"/>
                        </a:lnSpc>
                        <a:spcAft>
                          <a:spcPts val="0"/>
                        </a:spcAft>
                        <a:buFont typeface="Wingdings" panose="05000000000000000000" pitchFamily="2" charset="2"/>
                        <a:buChar char="v"/>
                      </a:pPr>
                      <a:r>
                        <a:rPr lang="ar-SA" sz="1400" dirty="0">
                          <a:solidFill>
                            <a:srgbClr val="002060"/>
                          </a:solidFill>
                          <a:effectLst/>
                        </a:rPr>
                        <a:t>إعداد خطابات للشركات للتدريب الميداني</a:t>
                      </a:r>
                      <a:endParaRPr lang="en-US" sz="1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76B528"/>
                    </a:solidFill>
                  </a:tcPr>
                </a:tc>
              </a:tr>
            </a:tbl>
          </a:graphicData>
        </a:graphic>
      </p:graphicFrame>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648" y="1729792"/>
            <a:ext cx="2434406" cy="1825806"/>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648" y="3891489"/>
            <a:ext cx="2458750" cy="16391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7527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8505" y="4119872"/>
            <a:ext cx="3744416" cy="1577841"/>
          </a:xfrm>
        </p:spPr>
        <p:txBody>
          <a:bodyPr>
            <a:normAutofit fontScale="90000"/>
          </a:bodyPr>
          <a:lstStyle/>
          <a:p>
            <a:pPr algn="just">
              <a:lnSpc>
                <a:spcPct val="150000"/>
              </a:lnSpc>
            </a:pPr>
            <a:r>
              <a:rPr lang="ar-BH" sz="2100" dirty="0" smtClean="0">
                <a:solidFill>
                  <a:srgbClr val="C00000"/>
                </a:solidFill>
                <a:latin typeface="Times New Roman" panose="02020603050405020304" pitchFamily="18" charset="0"/>
                <a:cs typeface="Times New Roman" panose="02020603050405020304" pitchFamily="18" charset="0"/>
              </a:rPr>
              <a:t>يعتبر </a:t>
            </a:r>
            <a:r>
              <a:rPr lang="ar-BH" sz="2100" dirty="0">
                <a:solidFill>
                  <a:srgbClr val="C00000"/>
                </a:solidFill>
                <a:latin typeface="Times New Roman" panose="02020603050405020304" pitchFamily="18" charset="0"/>
                <a:cs typeface="Times New Roman" panose="02020603050405020304" pitchFamily="18" charset="0"/>
              </a:rPr>
              <a:t>برنامج "التمكين الوظيفي" من أبرز البرامج النموذجية وتقوم فكرته على تدعيم عمليات توظيف الأشخاص ذوي الإعاقة، من خلال تدريبهم لتطوير وتنمية قدراتهم وإكسابهم المهارات المختلفة ومساعدتهم على إيجاد فرص العمل الملائمة، ومتابعتهم 29 أسبوعاً في واقع العمل، ومساعدتهم على حل المشكلات التي قد تعترضهم. مما يمكنهم من تحرير طاقاتهم وإثبات ذواتهم كقوة فاعلة في مختلف المجالات.</a:t>
            </a:r>
          </a:p>
        </p:txBody>
      </p:sp>
      <p:grpSp>
        <p:nvGrpSpPr>
          <p:cNvPr id="4"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sp>
        <p:nvSpPr>
          <p:cNvPr id="11" name="Flowchart: Alternate Process 10"/>
          <p:cNvSpPr/>
          <p:nvPr/>
        </p:nvSpPr>
        <p:spPr>
          <a:xfrm>
            <a:off x="5308610" y="1000108"/>
            <a:ext cx="3079814" cy="500066"/>
          </a:xfrm>
          <a:prstGeom prst="flowChartAlternateProcess">
            <a:avLst/>
          </a:prstGeom>
        </p:spPr>
        <p:style>
          <a:lnRef idx="1">
            <a:schemeClr val="accent2"/>
          </a:lnRef>
          <a:fillRef idx="1003">
            <a:schemeClr val="lt2"/>
          </a:fillRef>
          <a:effectRef idx="2">
            <a:schemeClr val="accent2"/>
          </a:effectRef>
          <a:fontRef idx="minor">
            <a:schemeClr val="lt1"/>
          </a:fontRef>
        </p:style>
        <p:txBody>
          <a:bodyPr rtlCol="1" anchor="ctr"/>
          <a:lstStyle/>
          <a:p>
            <a:pPr lvl="0" algn="ctr">
              <a:lnSpc>
                <a:spcPct val="200000"/>
              </a:lnSpc>
            </a:pPr>
            <a:r>
              <a:rPr lang="ar-BH" sz="2500" dirty="0" smtClean="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برنامج التمكين الوظيفي</a:t>
            </a:r>
          </a:p>
          <a:p>
            <a:pPr algn="ctr"/>
            <a:endParaRPr lang="ar-BH" dirty="0">
              <a:latin typeface="Sakkal Majalla" panose="02000000000000000000" pitchFamily="2" charset="-78"/>
              <a:cs typeface="Sakkal Majalla" panose="02000000000000000000" pitchFamily="2" charset="-78"/>
            </a:endParaRPr>
          </a:p>
        </p:txBody>
      </p:sp>
      <p:pic>
        <p:nvPicPr>
          <p:cNvPr id="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202" y="1844824"/>
            <a:ext cx="374491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spTree>
    <p:extLst>
      <p:ext uri="{BB962C8B-B14F-4D97-AF65-F5344CB8AC3E}">
        <p14:creationId xmlns:p14="http://schemas.microsoft.com/office/powerpoint/2010/main" val="1472362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sp>
        <p:nvSpPr>
          <p:cNvPr id="11" name="Flowchart: Alternate Process 10"/>
          <p:cNvSpPr/>
          <p:nvPr/>
        </p:nvSpPr>
        <p:spPr>
          <a:xfrm>
            <a:off x="4915394" y="548680"/>
            <a:ext cx="3672408" cy="500066"/>
          </a:xfrm>
          <a:prstGeom prst="flowChartAlternateProcess">
            <a:avLst/>
          </a:prstGeom>
        </p:spPr>
        <p:style>
          <a:lnRef idx="1">
            <a:schemeClr val="accent2"/>
          </a:lnRef>
          <a:fillRef idx="1003">
            <a:schemeClr val="lt2"/>
          </a:fillRef>
          <a:effectRef idx="2">
            <a:schemeClr val="accent2"/>
          </a:effectRef>
          <a:fontRef idx="minor">
            <a:schemeClr val="lt1"/>
          </a:fontRef>
        </p:style>
        <p:txBody>
          <a:bodyPr rtlCol="1" anchor="ctr"/>
          <a:lstStyle/>
          <a:p>
            <a:pPr lvl="0" algn="ctr">
              <a:lnSpc>
                <a:spcPct val="200000"/>
              </a:lnSpc>
            </a:pPr>
            <a:r>
              <a:rPr lang="ar-BH" sz="2500" dirty="0" smtClean="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مراحل برنامج التمكين الوظيفي</a:t>
            </a:r>
          </a:p>
          <a:p>
            <a:pPr algn="ctr"/>
            <a:endParaRPr lang="ar-BH" dirty="0">
              <a:latin typeface="Sakkal Majalla" panose="02000000000000000000" pitchFamily="2" charset="-78"/>
              <a:cs typeface="Sakkal Majalla" panose="02000000000000000000" pitchFamily="2" charset="-78"/>
            </a:endParaRPr>
          </a:p>
        </p:txBody>
      </p:sp>
      <p:graphicFrame>
        <p:nvGraphicFramePr>
          <p:cNvPr id="9" name="Table 8"/>
          <p:cNvGraphicFramePr>
            <a:graphicFrameLocks noGrp="1"/>
          </p:cNvGraphicFramePr>
          <p:nvPr>
            <p:extLst>
              <p:ext uri="{D42A27DB-BD31-4B8C-83A1-F6EECF244321}">
                <p14:modId xmlns:p14="http://schemas.microsoft.com/office/powerpoint/2010/main" val="1049907565"/>
              </p:ext>
            </p:extLst>
          </p:nvPr>
        </p:nvGraphicFramePr>
        <p:xfrm>
          <a:off x="3707904" y="1273497"/>
          <a:ext cx="4825251" cy="4581652"/>
        </p:xfrm>
        <a:graphic>
          <a:graphicData uri="http://schemas.openxmlformats.org/drawingml/2006/table">
            <a:tbl>
              <a:tblPr rtl="1" firstRow="1" firstCol="1" bandRow="1">
                <a:tableStyleId>{284E427A-3D55-4303-BF80-6455036E1DE7}</a:tableStyleId>
              </a:tblPr>
              <a:tblGrid>
                <a:gridCol w="858366"/>
                <a:gridCol w="3966885"/>
              </a:tblGrid>
              <a:tr h="300355">
                <a:tc gridSpan="2">
                  <a:txBody>
                    <a:bodyPr/>
                    <a:lstStyle/>
                    <a:p>
                      <a:pPr marL="152400" indent="-152400" algn="r" rtl="1">
                        <a:lnSpc>
                          <a:spcPct val="115000"/>
                        </a:lnSpc>
                        <a:spcAft>
                          <a:spcPts val="1000"/>
                        </a:spcAft>
                      </a:pPr>
                      <a:r>
                        <a:rPr lang="ar-SA" sz="1600" dirty="0">
                          <a:effectLst/>
                        </a:rPr>
                        <a:t>برنامج التمكين الوظيفي..</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c hMerge="1">
                  <a:txBody>
                    <a:bodyPr/>
                    <a:lstStyle/>
                    <a:p>
                      <a:pPr rtl="1"/>
                      <a:endParaRPr lang="ar-BH"/>
                    </a:p>
                  </a:txBody>
                  <a:tcPr/>
                </a:tc>
              </a:tr>
              <a:tr h="666115">
                <a:tc>
                  <a:txBody>
                    <a:bodyPr/>
                    <a:lstStyle/>
                    <a:p>
                      <a:pPr algn="ctr" rtl="1">
                        <a:lnSpc>
                          <a:spcPct val="115000"/>
                        </a:lnSpc>
                        <a:spcAft>
                          <a:spcPts val="0"/>
                        </a:spcAft>
                      </a:pPr>
                      <a:r>
                        <a:rPr lang="ar-BH" sz="1200" dirty="0">
                          <a:effectLst/>
                        </a:rPr>
                        <a:t>(1)</a:t>
                      </a:r>
                      <a:endParaRPr lang="en-US" sz="1100" dirty="0">
                        <a:effectLst/>
                      </a:endParaRPr>
                    </a:p>
                    <a:p>
                      <a:pPr algn="ctr" rtl="1">
                        <a:lnSpc>
                          <a:spcPct val="115000"/>
                        </a:lnSpc>
                        <a:spcAft>
                          <a:spcPts val="0"/>
                        </a:spcAft>
                      </a:pPr>
                      <a:r>
                        <a:rPr lang="ar-BH" sz="1200" dirty="0">
                          <a:effectLst/>
                        </a:rPr>
                        <a:t>التسجيل</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c>
                  <a:txBody>
                    <a:bodyPr/>
                    <a:lstStyle/>
                    <a:p>
                      <a:pPr marL="171450" indent="-171450" algn="r" rtl="1">
                        <a:lnSpc>
                          <a:spcPct val="115000"/>
                        </a:lnSpc>
                        <a:spcAft>
                          <a:spcPts val="0"/>
                        </a:spcAft>
                        <a:buFont typeface="Wingdings" panose="05000000000000000000" pitchFamily="2" charset="2"/>
                        <a:buChar char="v"/>
                      </a:pPr>
                      <a:r>
                        <a:rPr lang="ar-BH" sz="1200" dirty="0" smtClean="0">
                          <a:effectLst/>
                        </a:rPr>
                        <a:t>تقديم </a:t>
                      </a:r>
                      <a:r>
                        <a:rPr lang="ar-BH" sz="1200" dirty="0">
                          <a:effectLst/>
                        </a:rPr>
                        <a:t>فكرة عن البرنامج وفوائده للأشخاص ذوي الإعاقة</a:t>
                      </a:r>
                      <a:r>
                        <a:rPr lang="ar-BH" sz="1200" dirty="0" smtClean="0">
                          <a:effectLst/>
                        </a:rPr>
                        <a:t>.</a:t>
                      </a:r>
                      <a:endParaRPr lang="en-US" sz="1100" dirty="0" smtClean="0">
                        <a:effectLst/>
                      </a:endParaRPr>
                    </a:p>
                    <a:p>
                      <a:pPr marL="171450" indent="-171450" algn="r" rtl="1">
                        <a:lnSpc>
                          <a:spcPct val="115000"/>
                        </a:lnSpc>
                        <a:spcAft>
                          <a:spcPts val="0"/>
                        </a:spcAft>
                        <a:buFont typeface="Wingdings" panose="05000000000000000000" pitchFamily="2" charset="2"/>
                        <a:buChar char="v"/>
                      </a:pPr>
                      <a:r>
                        <a:rPr kumimoji="0" lang="ar-BH" sz="1200" kern="1200" dirty="0" smtClean="0">
                          <a:solidFill>
                            <a:schemeClr val="dk1"/>
                          </a:solidFill>
                          <a:effectLst/>
                          <a:latin typeface="+mn-lt"/>
                          <a:ea typeface="+mn-ea"/>
                          <a:cs typeface="+mn-cs"/>
                        </a:rPr>
                        <a:t>تحديد مبدئي لنوع الوظيفة المناسبة لقدرات ذوي الإعاقة.</a:t>
                      </a:r>
                      <a:endParaRPr kumimoji="0" lang="en-US" sz="1200" kern="1200" dirty="0" smtClean="0">
                        <a:solidFill>
                          <a:schemeClr val="dk1"/>
                        </a:solidFill>
                        <a:effectLst/>
                        <a:latin typeface="+mn-lt"/>
                        <a:ea typeface="+mn-ea"/>
                        <a:cs typeface="+mn-cs"/>
                      </a:endParaRPr>
                    </a:p>
                    <a:p>
                      <a:pPr marL="171450" indent="-171450" algn="r" rtl="1">
                        <a:lnSpc>
                          <a:spcPct val="115000"/>
                        </a:lnSpc>
                        <a:spcAft>
                          <a:spcPts val="0"/>
                        </a:spcAft>
                        <a:buFont typeface="Wingdings" panose="05000000000000000000" pitchFamily="2" charset="2"/>
                        <a:buChar char="v"/>
                      </a:pPr>
                      <a:r>
                        <a:rPr kumimoji="0" lang="ar-BH" sz="1200" kern="1200" dirty="0" smtClean="0">
                          <a:solidFill>
                            <a:schemeClr val="dk1"/>
                          </a:solidFill>
                          <a:effectLst/>
                          <a:latin typeface="+mn-lt"/>
                          <a:ea typeface="+mn-ea"/>
                          <a:cs typeface="+mn-cs"/>
                        </a:rPr>
                        <a:t>معرفة </a:t>
                      </a:r>
                      <a:r>
                        <a:rPr kumimoji="0" lang="ar-BH" sz="1200" kern="1200" dirty="0">
                          <a:solidFill>
                            <a:schemeClr val="dk1"/>
                          </a:solidFill>
                          <a:effectLst/>
                          <a:latin typeface="+mn-lt"/>
                          <a:ea typeface="+mn-ea"/>
                          <a:cs typeface="+mn-cs"/>
                        </a:rPr>
                        <a:t>عدد المشاركين في البرنامج.</a:t>
                      </a:r>
                      <a:endParaRPr kumimoji="0" lang="en-US" sz="1200" kern="1200" dirty="0">
                        <a:solidFill>
                          <a:schemeClr val="dk1"/>
                        </a:solidFill>
                        <a:effectLst/>
                        <a:latin typeface="+mn-lt"/>
                        <a:ea typeface="+mn-ea"/>
                        <a:cs typeface="+mn-cs"/>
                      </a:endParaRPr>
                    </a:p>
                  </a:txBody>
                  <a:tcPr marL="36830" marR="36830" marT="36830" marB="36830"/>
                </a:tc>
              </a:tr>
              <a:tr h="631825">
                <a:tc>
                  <a:txBody>
                    <a:bodyPr/>
                    <a:lstStyle/>
                    <a:p>
                      <a:pPr algn="ctr" rtl="1">
                        <a:lnSpc>
                          <a:spcPct val="115000"/>
                        </a:lnSpc>
                        <a:spcAft>
                          <a:spcPts val="0"/>
                        </a:spcAft>
                      </a:pPr>
                      <a:r>
                        <a:rPr lang="ar-BH" sz="1200" dirty="0">
                          <a:effectLst/>
                        </a:rPr>
                        <a:t>(2)</a:t>
                      </a:r>
                      <a:endParaRPr lang="en-US" sz="1100" dirty="0">
                        <a:effectLst/>
                      </a:endParaRPr>
                    </a:p>
                    <a:p>
                      <a:pPr algn="ctr" rtl="1">
                        <a:lnSpc>
                          <a:spcPct val="115000"/>
                        </a:lnSpc>
                        <a:spcAft>
                          <a:spcPts val="0"/>
                        </a:spcAft>
                      </a:pPr>
                      <a:r>
                        <a:rPr lang="ar-BH" sz="1200" dirty="0">
                          <a:effectLst/>
                        </a:rPr>
                        <a:t>التقييم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c>
                  <a:txBody>
                    <a:bodyPr/>
                    <a:lstStyle/>
                    <a:p>
                      <a:pPr marL="171450" indent="-171450" algn="r" rtl="1">
                        <a:lnSpc>
                          <a:spcPct val="115000"/>
                        </a:lnSpc>
                        <a:spcAft>
                          <a:spcPts val="0"/>
                        </a:spcAft>
                        <a:buFont typeface="Wingdings" panose="05000000000000000000" pitchFamily="2" charset="2"/>
                        <a:buChar char="v"/>
                      </a:pPr>
                      <a:r>
                        <a:rPr lang="ar-BH" sz="1200" dirty="0" smtClean="0">
                          <a:effectLst/>
                        </a:rPr>
                        <a:t>التأكد </a:t>
                      </a:r>
                      <a:r>
                        <a:rPr lang="ar-BH" sz="1200" dirty="0">
                          <a:effectLst/>
                        </a:rPr>
                        <a:t>من صحة البيانات والمعلومات.</a:t>
                      </a:r>
                      <a:endParaRPr lang="en-US" sz="1100" dirty="0">
                        <a:effectLst/>
                      </a:endParaRPr>
                    </a:p>
                    <a:p>
                      <a:pPr marL="171450" indent="-171450" algn="r" rtl="1">
                        <a:lnSpc>
                          <a:spcPct val="115000"/>
                        </a:lnSpc>
                        <a:spcAft>
                          <a:spcPts val="0"/>
                        </a:spcAft>
                        <a:buFont typeface="Wingdings" panose="05000000000000000000" pitchFamily="2" charset="2"/>
                        <a:buChar char="v"/>
                      </a:pPr>
                      <a:r>
                        <a:rPr lang="ar-BH" sz="1200" dirty="0" smtClean="0">
                          <a:effectLst/>
                        </a:rPr>
                        <a:t>قياس </a:t>
                      </a:r>
                      <a:r>
                        <a:rPr lang="ar-BH" sz="1200" dirty="0">
                          <a:effectLst/>
                        </a:rPr>
                        <a:t>قدرات ومهارات الشخص ذوي الإعاقة.</a:t>
                      </a:r>
                      <a:endParaRPr lang="en-US" sz="1100" dirty="0">
                        <a:effectLst/>
                      </a:endParaRPr>
                    </a:p>
                    <a:p>
                      <a:pPr marL="171450" indent="-171450" algn="r" rtl="1">
                        <a:lnSpc>
                          <a:spcPct val="115000"/>
                        </a:lnSpc>
                        <a:spcAft>
                          <a:spcPts val="0"/>
                        </a:spcAft>
                        <a:buFont typeface="Wingdings" panose="05000000000000000000" pitchFamily="2" charset="2"/>
                        <a:buChar char="v"/>
                      </a:pPr>
                      <a:r>
                        <a:rPr lang="ar-BH" sz="1200" dirty="0" smtClean="0">
                          <a:effectLst/>
                        </a:rPr>
                        <a:t>معرفة </a:t>
                      </a:r>
                      <a:r>
                        <a:rPr lang="ar-BH" sz="1200" dirty="0">
                          <a:effectLst/>
                        </a:rPr>
                        <a:t>الأعمال التي يمكن أن يشغلها الشخص ذوي الإعاقة.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r>
              <a:tr h="633095">
                <a:tc>
                  <a:txBody>
                    <a:bodyPr/>
                    <a:lstStyle/>
                    <a:p>
                      <a:pPr algn="ctr" rtl="1">
                        <a:lnSpc>
                          <a:spcPct val="115000"/>
                        </a:lnSpc>
                        <a:spcAft>
                          <a:spcPts val="0"/>
                        </a:spcAft>
                      </a:pPr>
                      <a:r>
                        <a:rPr lang="ar-BH" sz="1200" dirty="0">
                          <a:effectLst/>
                        </a:rPr>
                        <a:t>(3)</a:t>
                      </a:r>
                      <a:endParaRPr lang="en-US" sz="1100" dirty="0">
                        <a:effectLst/>
                      </a:endParaRPr>
                    </a:p>
                    <a:p>
                      <a:pPr algn="ctr" rtl="1">
                        <a:lnSpc>
                          <a:spcPct val="115000"/>
                        </a:lnSpc>
                        <a:spcAft>
                          <a:spcPts val="0"/>
                        </a:spcAft>
                      </a:pPr>
                      <a:r>
                        <a:rPr lang="ar-BH" sz="1200" dirty="0">
                          <a:effectLst/>
                        </a:rPr>
                        <a:t>التدريب</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c>
                  <a:txBody>
                    <a:bodyPr/>
                    <a:lstStyle/>
                    <a:p>
                      <a:pPr marL="171450" indent="-171450" algn="r" rtl="1">
                        <a:lnSpc>
                          <a:spcPct val="115000"/>
                        </a:lnSpc>
                        <a:spcAft>
                          <a:spcPts val="0"/>
                        </a:spcAft>
                        <a:buFont typeface="Wingdings" panose="05000000000000000000" pitchFamily="2" charset="2"/>
                        <a:buChar char="v"/>
                      </a:pPr>
                      <a:r>
                        <a:rPr lang="ar-BH" sz="1200" dirty="0" smtClean="0">
                          <a:effectLst/>
                        </a:rPr>
                        <a:t>إكساب </a:t>
                      </a:r>
                      <a:r>
                        <a:rPr lang="ar-BH" sz="1200" dirty="0">
                          <a:effectLst/>
                        </a:rPr>
                        <a:t>ذوي الإعاقة مجموعة من الخبرات العلمية والعملية.</a:t>
                      </a:r>
                      <a:endParaRPr lang="en-US" sz="1100" dirty="0">
                        <a:effectLst/>
                      </a:endParaRPr>
                    </a:p>
                    <a:p>
                      <a:pPr marL="171450" indent="-171450" algn="r" rtl="1">
                        <a:lnSpc>
                          <a:spcPct val="115000"/>
                        </a:lnSpc>
                        <a:spcAft>
                          <a:spcPts val="0"/>
                        </a:spcAft>
                        <a:buFont typeface="Wingdings" panose="05000000000000000000" pitchFamily="2" charset="2"/>
                        <a:buChar char="v"/>
                      </a:pPr>
                      <a:r>
                        <a:rPr lang="ar-BH" sz="1200" dirty="0" smtClean="0">
                          <a:effectLst/>
                        </a:rPr>
                        <a:t>بناء </a:t>
                      </a:r>
                      <a:r>
                        <a:rPr lang="ar-BH" sz="1200" dirty="0">
                          <a:effectLst/>
                        </a:rPr>
                        <a:t>المهارات وتطوير القدرات وتحرير الطاقات.</a:t>
                      </a:r>
                      <a:endParaRPr lang="en-US" sz="1100" dirty="0">
                        <a:effectLst/>
                      </a:endParaRPr>
                    </a:p>
                    <a:p>
                      <a:pPr marL="171450" indent="-171450" algn="r" rtl="1">
                        <a:lnSpc>
                          <a:spcPct val="115000"/>
                        </a:lnSpc>
                        <a:spcAft>
                          <a:spcPts val="0"/>
                        </a:spcAft>
                        <a:buFont typeface="Wingdings" panose="05000000000000000000" pitchFamily="2" charset="2"/>
                        <a:buChar char="v"/>
                      </a:pPr>
                      <a:r>
                        <a:rPr lang="ar-BH" sz="1200" dirty="0" smtClean="0">
                          <a:effectLst/>
                        </a:rPr>
                        <a:t>التهيئة </a:t>
                      </a:r>
                      <a:r>
                        <a:rPr lang="ar-BH" sz="1200" dirty="0">
                          <a:effectLst/>
                        </a:rPr>
                        <a:t>للالتحاق بوظيفة مناسبة.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r>
              <a:tr h="634365">
                <a:tc>
                  <a:txBody>
                    <a:bodyPr/>
                    <a:lstStyle/>
                    <a:p>
                      <a:pPr algn="ctr" rtl="1">
                        <a:lnSpc>
                          <a:spcPct val="115000"/>
                        </a:lnSpc>
                        <a:spcAft>
                          <a:spcPts val="0"/>
                        </a:spcAft>
                      </a:pPr>
                      <a:r>
                        <a:rPr lang="ar-BH" sz="1200" dirty="0">
                          <a:effectLst/>
                        </a:rPr>
                        <a:t>(4)</a:t>
                      </a:r>
                      <a:endParaRPr lang="en-US" sz="1100" dirty="0">
                        <a:effectLst/>
                      </a:endParaRPr>
                    </a:p>
                    <a:p>
                      <a:pPr algn="ctr" rtl="1">
                        <a:lnSpc>
                          <a:spcPct val="115000"/>
                        </a:lnSpc>
                        <a:spcAft>
                          <a:spcPts val="0"/>
                        </a:spcAft>
                      </a:pPr>
                      <a:r>
                        <a:rPr lang="ar-BH" sz="1200" dirty="0">
                          <a:effectLst/>
                        </a:rPr>
                        <a:t>البحث عن وظيفة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c>
                  <a:txBody>
                    <a:bodyPr/>
                    <a:lstStyle/>
                    <a:p>
                      <a:pPr marL="171450" indent="-171450" algn="r" rtl="1">
                        <a:lnSpc>
                          <a:spcPct val="115000"/>
                        </a:lnSpc>
                        <a:spcAft>
                          <a:spcPts val="0"/>
                        </a:spcAft>
                        <a:buFont typeface="Wingdings" panose="05000000000000000000" pitchFamily="2" charset="2"/>
                        <a:buChar char="v"/>
                      </a:pPr>
                      <a:r>
                        <a:rPr lang="ar-BH" sz="1200" dirty="0" smtClean="0">
                          <a:effectLst/>
                        </a:rPr>
                        <a:t>معرفة </a:t>
                      </a:r>
                      <a:r>
                        <a:rPr lang="ar-BH" sz="1200" dirty="0">
                          <a:effectLst/>
                        </a:rPr>
                        <a:t>نوعية الوظائف المطلوبة في سوق العمل.</a:t>
                      </a:r>
                      <a:endParaRPr lang="en-US" sz="1100" dirty="0">
                        <a:effectLst/>
                      </a:endParaRPr>
                    </a:p>
                    <a:p>
                      <a:pPr marL="171450" indent="-171450" algn="r" rtl="1">
                        <a:lnSpc>
                          <a:spcPct val="115000"/>
                        </a:lnSpc>
                        <a:spcAft>
                          <a:spcPts val="0"/>
                        </a:spcAft>
                        <a:buFont typeface="Wingdings" panose="05000000000000000000" pitchFamily="2" charset="2"/>
                        <a:buChar char="v"/>
                      </a:pPr>
                      <a:r>
                        <a:rPr lang="ar-BH" sz="1200" dirty="0" smtClean="0">
                          <a:effectLst/>
                        </a:rPr>
                        <a:t>المساهمة </a:t>
                      </a:r>
                      <a:r>
                        <a:rPr lang="ar-BH" sz="1200" dirty="0">
                          <a:effectLst/>
                        </a:rPr>
                        <a:t>في تقبل الشركات لفكرة توظيف ذوي الإعاقة.</a:t>
                      </a:r>
                      <a:endParaRPr lang="en-US" sz="1100" dirty="0">
                        <a:effectLst/>
                      </a:endParaRPr>
                    </a:p>
                    <a:p>
                      <a:pPr marL="171450" indent="-171450" algn="r" rtl="1">
                        <a:lnSpc>
                          <a:spcPct val="115000"/>
                        </a:lnSpc>
                        <a:spcAft>
                          <a:spcPts val="0"/>
                        </a:spcAft>
                        <a:buFont typeface="Wingdings" panose="05000000000000000000" pitchFamily="2" charset="2"/>
                        <a:buChar char="v"/>
                      </a:pPr>
                      <a:r>
                        <a:rPr lang="ar-BH" sz="1200" dirty="0" smtClean="0">
                          <a:effectLst/>
                        </a:rPr>
                        <a:t>مساعدة </a:t>
                      </a:r>
                      <a:r>
                        <a:rPr lang="ar-BH" sz="1200" dirty="0">
                          <a:effectLst/>
                        </a:rPr>
                        <a:t>ذوي الإعاقة لإيجاد وظيفة ملائمة.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r>
              <a:tr h="681355">
                <a:tc>
                  <a:txBody>
                    <a:bodyPr/>
                    <a:lstStyle/>
                    <a:p>
                      <a:pPr algn="ctr" rtl="1">
                        <a:lnSpc>
                          <a:spcPct val="115000"/>
                        </a:lnSpc>
                        <a:spcAft>
                          <a:spcPts val="0"/>
                        </a:spcAft>
                      </a:pPr>
                      <a:r>
                        <a:rPr lang="ar-BH" sz="1200" dirty="0">
                          <a:effectLst/>
                        </a:rPr>
                        <a:t>(5)</a:t>
                      </a:r>
                      <a:endParaRPr lang="en-US" sz="1100" dirty="0">
                        <a:effectLst/>
                      </a:endParaRPr>
                    </a:p>
                    <a:p>
                      <a:pPr algn="ctr" rtl="1">
                        <a:lnSpc>
                          <a:spcPct val="118000"/>
                        </a:lnSpc>
                        <a:spcAft>
                          <a:spcPts val="0"/>
                        </a:spcAft>
                      </a:pPr>
                      <a:r>
                        <a:rPr lang="ar-BH" sz="1200" dirty="0">
                          <a:effectLst/>
                        </a:rPr>
                        <a:t>التوظيف</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c>
                  <a:txBody>
                    <a:bodyPr/>
                    <a:lstStyle/>
                    <a:p>
                      <a:pPr marL="171450" indent="-171450" algn="r" rtl="1">
                        <a:lnSpc>
                          <a:spcPct val="115000"/>
                        </a:lnSpc>
                        <a:spcAft>
                          <a:spcPts val="0"/>
                        </a:spcAft>
                        <a:buFont typeface="Wingdings" panose="05000000000000000000" pitchFamily="2" charset="2"/>
                        <a:buChar char="v"/>
                      </a:pPr>
                      <a:r>
                        <a:rPr lang="ar-BH" sz="1200" dirty="0" smtClean="0">
                          <a:effectLst/>
                        </a:rPr>
                        <a:t>توفير </a:t>
                      </a:r>
                      <a:r>
                        <a:rPr lang="ar-BH" sz="1200" dirty="0">
                          <a:effectLst/>
                        </a:rPr>
                        <a:t>فرص العمل لذوي الإعاقة بما يؤمن رفع مستوى معيشتهم.</a:t>
                      </a:r>
                      <a:endParaRPr lang="en-US" sz="1100" dirty="0">
                        <a:effectLst/>
                      </a:endParaRPr>
                    </a:p>
                    <a:p>
                      <a:pPr marL="171450" indent="-171450" algn="r" rtl="1">
                        <a:lnSpc>
                          <a:spcPct val="115000"/>
                        </a:lnSpc>
                        <a:spcAft>
                          <a:spcPts val="0"/>
                        </a:spcAft>
                        <a:buFont typeface="Wingdings" panose="05000000000000000000" pitchFamily="2" charset="2"/>
                        <a:buChar char="v"/>
                      </a:pPr>
                      <a:r>
                        <a:rPr lang="ar-BH" sz="1200" dirty="0" smtClean="0">
                          <a:effectLst/>
                        </a:rPr>
                        <a:t>إدماجهم </a:t>
                      </a:r>
                      <a:r>
                        <a:rPr lang="ar-BH" sz="1200" dirty="0">
                          <a:effectLst/>
                        </a:rPr>
                        <a:t>في المجتمع وتحويلهم إلى قوة انتاجية فاعلة.</a:t>
                      </a:r>
                      <a:endParaRPr lang="en-US" sz="1100" dirty="0">
                        <a:effectLst/>
                      </a:endParaRPr>
                    </a:p>
                    <a:p>
                      <a:pPr marL="171450" indent="-171450" algn="r" rtl="1">
                        <a:lnSpc>
                          <a:spcPct val="115000"/>
                        </a:lnSpc>
                        <a:spcAft>
                          <a:spcPts val="0"/>
                        </a:spcAft>
                        <a:buFont typeface="Wingdings" panose="05000000000000000000" pitchFamily="2" charset="2"/>
                        <a:buChar char="v"/>
                      </a:pPr>
                      <a:r>
                        <a:rPr lang="ar-BH" sz="1200" dirty="0" smtClean="0">
                          <a:effectLst/>
                        </a:rPr>
                        <a:t>تغيير </a:t>
                      </a:r>
                      <a:r>
                        <a:rPr lang="ar-BH" sz="1200" dirty="0">
                          <a:effectLst/>
                        </a:rPr>
                        <a:t>النظرة السلبية السائدة حول قدرات ذوي الإعاقة.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r>
              <a:tr h="581025">
                <a:tc>
                  <a:txBody>
                    <a:bodyPr/>
                    <a:lstStyle/>
                    <a:p>
                      <a:pPr algn="ctr" rtl="1">
                        <a:lnSpc>
                          <a:spcPct val="115000"/>
                        </a:lnSpc>
                        <a:spcAft>
                          <a:spcPts val="0"/>
                        </a:spcAft>
                      </a:pPr>
                      <a:r>
                        <a:rPr lang="ar-BH" sz="1200" dirty="0">
                          <a:effectLst/>
                        </a:rPr>
                        <a:t>(6)</a:t>
                      </a:r>
                      <a:endParaRPr lang="en-US" sz="1100" dirty="0">
                        <a:effectLst/>
                      </a:endParaRPr>
                    </a:p>
                    <a:p>
                      <a:pPr algn="ctr" rtl="1">
                        <a:lnSpc>
                          <a:spcPct val="118000"/>
                        </a:lnSpc>
                        <a:spcAft>
                          <a:spcPts val="0"/>
                        </a:spcAft>
                      </a:pPr>
                      <a:r>
                        <a:rPr lang="ar-BH" sz="1200" dirty="0">
                          <a:effectLst/>
                        </a:rPr>
                        <a:t>المتابعة</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c>
                  <a:txBody>
                    <a:bodyPr/>
                    <a:lstStyle/>
                    <a:p>
                      <a:pPr marL="171450" indent="-171450" algn="r" rtl="1">
                        <a:lnSpc>
                          <a:spcPct val="115000"/>
                        </a:lnSpc>
                        <a:spcAft>
                          <a:spcPts val="0"/>
                        </a:spcAft>
                        <a:buFont typeface="Wingdings" panose="05000000000000000000" pitchFamily="2" charset="2"/>
                        <a:buChar char="v"/>
                      </a:pPr>
                      <a:r>
                        <a:rPr lang="ar-BH" sz="1200" dirty="0" smtClean="0">
                          <a:effectLst/>
                        </a:rPr>
                        <a:t>تقديم </a:t>
                      </a:r>
                      <a:r>
                        <a:rPr lang="ar-BH" sz="1200" dirty="0">
                          <a:effectLst/>
                        </a:rPr>
                        <a:t>المساعدة في التأقلم مع بيئة العمل.</a:t>
                      </a:r>
                      <a:endParaRPr lang="en-US" sz="1100" dirty="0">
                        <a:effectLst/>
                      </a:endParaRPr>
                    </a:p>
                    <a:p>
                      <a:pPr marL="171450" indent="-171450" algn="r" rtl="1">
                        <a:lnSpc>
                          <a:spcPct val="115000"/>
                        </a:lnSpc>
                        <a:spcAft>
                          <a:spcPts val="0"/>
                        </a:spcAft>
                        <a:buFont typeface="Wingdings" panose="05000000000000000000" pitchFamily="2" charset="2"/>
                        <a:buChar char="v"/>
                      </a:pPr>
                      <a:r>
                        <a:rPr lang="ar-BH" sz="1200" dirty="0" smtClean="0">
                          <a:effectLst/>
                        </a:rPr>
                        <a:t>المساعدة </a:t>
                      </a:r>
                      <a:r>
                        <a:rPr lang="ar-BH" sz="1200" dirty="0">
                          <a:effectLst/>
                        </a:rPr>
                        <a:t>في الحفاظ على الوظيفة والاستمرار فيها.</a:t>
                      </a:r>
                      <a:endParaRPr lang="en-US" sz="1100" dirty="0">
                        <a:effectLst/>
                      </a:endParaRPr>
                    </a:p>
                    <a:p>
                      <a:pPr marL="171450" indent="-171450" algn="r" rtl="1">
                        <a:lnSpc>
                          <a:spcPct val="115000"/>
                        </a:lnSpc>
                        <a:spcAft>
                          <a:spcPts val="0"/>
                        </a:spcAft>
                        <a:buFont typeface="Wingdings" panose="05000000000000000000" pitchFamily="2" charset="2"/>
                        <a:buChar char="v"/>
                      </a:pPr>
                      <a:r>
                        <a:rPr lang="ar-BH" sz="1200" dirty="0" smtClean="0">
                          <a:effectLst/>
                        </a:rPr>
                        <a:t>معرفة </a:t>
                      </a:r>
                      <a:r>
                        <a:rPr lang="ar-BH" sz="1200" dirty="0">
                          <a:effectLst/>
                        </a:rPr>
                        <a:t>صعوبات تشغيل ذوي الإعاقة ومحاولة علاجها.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6830" marR="36830" marT="36830" marB="36830"/>
                </a:tc>
              </a:tr>
            </a:tbl>
          </a:graphicData>
        </a:graphic>
      </p:graphicFrame>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1475656" y="4560917"/>
            <a:ext cx="1755140" cy="13163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p:nvPr/>
        </p:nvPicPr>
        <p:blipFill>
          <a:blip r:embed="rId6" cstate="print">
            <a:extLst>
              <a:ext uri="{28A0092B-C50C-407E-A947-70E740481C1C}">
                <a14:useLocalDpi xmlns:a14="http://schemas.microsoft.com/office/drawing/2010/main" val="0"/>
              </a:ext>
            </a:extLst>
          </a:blip>
          <a:stretch>
            <a:fillRect/>
          </a:stretch>
        </p:blipFill>
        <p:spPr>
          <a:xfrm>
            <a:off x="1495341" y="1268760"/>
            <a:ext cx="1777365" cy="133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p:nvPr/>
        </p:nvPicPr>
        <p:blipFill>
          <a:blip r:embed="rId7" cstate="print">
            <a:extLst>
              <a:ext uri="{28A0092B-C50C-407E-A947-70E740481C1C}">
                <a14:useLocalDpi xmlns:a14="http://schemas.microsoft.com/office/drawing/2010/main" val="0"/>
              </a:ext>
            </a:extLst>
          </a:blip>
          <a:stretch>
            <a:fillRect/>
          </a:stretch>
        </p:blipFill>
        <p:spPr>
          <a:xfrm>
            <a:off x="1525161" y="3052941"/>
            <a:ext cx="1750695" cy="1167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a:xfrm>
            <a:off x="1017780" y="0"/>
            <a:ext cx="8126220" cy="7029400"/>
            <a:chOff x="1017780" y="0"/>
            <a:chExt cx="8126220" cy="7029400"/>
          </a:xfrm>
        </p:grpSpPr>
        <p:pic>
          <p:nvPicPr>
            <p:cNvPr id="14" name="Picture 13" descr="C:\Documents and Settings\JalilaAlsyed\Desktop\cf.jpg"/>
            <p:cNvPicPr/>
            <p:nvPr/>
          </p:nvPicPr>
          <p:blipFill>
            <a:blip r:embed="rId3" cstate="print"/>
            <a:srcRect/>
            <a:stretch>
              <a:fillRect/>
            </a:stretch>
          </p:blipFill>
          <p:spPr bwMode="auto">
            <a:xfrm>
              <a:off x="1017780" y="6124575"/>
              <a:ext cx="8126220" cy="733425"/>
            </a:xfrm>
            <a:prstGeom prst="rect">
              <a:avLst/>
            </a:prstGeom>
            <a:noFill/>
            <a:ln w="9525">
              <a:noFill/>
              <a:miter lim="800000"/>
              <a:headEnd/>
              <a:tailEnd/>
            </a:ln>
          </p:spPr>
        </p:pic>
        <p:pic>
          <p:nvPicPr>
            <p:cNvPr id="15" name="Picture 14" descr="border.gif"/>
            <p:cNvPicPr>
              <a:picLocks noChangeAspect="1"/>
            </p:cNvPicPr>
            <p:nvPr/>
          </p:nvPicPr>
          <p:blipFill>
            <a:blip r:embed="rId4" cstate="print"/>
            <a:stretch>
              <a:fillRect/>
            </a:stretch>
          </p:blipFill>
          <p:spPr>
            <a:xfrm>
              <a:off x="8604448" y="0"/>
              <a:ext cx="539552" cy="7029400"/>
            </a:xfrm>
            <a:prstGeom prst="rect">
              <a:avLst/>
            </a:prstGeom>
          </p:spPr>
        </p:pic>
      </p:grpSp>
      <p:sp>
        <p:nvSpPr>
          <p:cNvPr id="11" name="Flowchart: Alternate Process 10"/>
          <p:cNvSpPr/>
          <p:nvPr/>
        </p:nvSpPr>
        <p:spPr>
          <a:xfrm>
            <a:off x="4915394" y="548680"/>
            <a:ext cx="3672408" cy="500066"/>
          </a:xfrm>
          <a:prstGeom prst="flowChartAlternateProcess">
            <a:avLst/>
          </a:prstGeom>
        </p:spPr>
        <p:style>
          <a:lnRef idx="1">
            <a:schemeClr val="accent2"/>
          </a:lnRef>
          <a:fillRef idx="1003">
            <a:schemeClr val="lt2"/>
          </a:fillRef>
          <a:effectRef idx="2">
            <a:schemeClr val="accent2"/>
          </a:effectRef>
          <a:fontRef idx="minor">
            <a:schemeClr val="lt1"/>
          </a:fontRef>
        </p:style>
        <p:txBody>
          <a:bodyPr rtlCol="1" anchor="ctr"/>
          <a:lstStyle/>
          <a:p>
            <a:pPr lvl="0" algn="ctr">
              <a:lnSpc>
                <a:spcPct val="200000"/>
              </a:lnSpc>
            </a:pPr>
            <a:r>
              <a:rPr lang="ar-BH" sz="2500" dirty="0" smtClean="0">
                <a:solidFill>
                  <a:schemeClr val="bg1"/>
                </a:solidFill>
                <a:effectLst>
                  <a:glow rad="63500">
                    <a:srgbClr val="002060">
                      <a:alpha val="40000"/>
                    </a:srgbClr>
                  </a:glow>
                  <a:outerShdw blurRad="50000" dist="30000" dir="5400000" algn="tl" rotWithShape="0">
                    <a:srgbClr val="000000">
                      <a:alpha val="30000"/>
                    </a:srgbClr>
                  </a:outerShdw>
                </a:effectLst>
                <a:latin typeface="Sakkal Majalla" panose="02000000000000000000" pitchFamily="2" charset="-78"/>
                <a:cs typeface="Sakkal Majalla" panose="02000000000000000000" pitchFamily="2" charset="-78"/>
              </a:rPr>
              <a:t>كشف بالوظائف المقترحة لكل إعاقة</a:t>
            </a:r>
          </a:p>
          <a:p>
            <a:pPr algn="ctr"/>
            <a:endParaRPr lang="ar-BH" dirty="0">
              <a:latin typeface="Sakkal Majalla" panose="02000000000000000000" pitchFamily="2" charset="-78"/>
              <a:cs typeface="Sakkal Majalla" panose="02000000000000000000" pitchFamily="2" charset="-78"/>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6724" y="18764"/>
            <a:ext cx="1809092" cy="119774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74172938"/>
              </p:ext>
            </p:extLst>
          </p:nvPr>
        </p:nvGraphicFramePr>
        <p:xfrm>
          <a:off x="1691680" y="1628800"/>
          <a:ext cx="6768752" cy="3388330"/>
        </p:xfrm>
        <a:graphic>
          <a:graphicData uri="http://schemas.openxmlformats.org/drawingml/2006/table">
            <a:tbl>
              <a:tblPr rtl="1" firstRow="1" firstCol="1" bandRow="1">
                <a:tableStyleId>{284E427A-3D55-4303-BF80-6455036E1DE7}</a:tableStyleId>
              </a:tblPr>
              <a:tblGrid>
                <a:gridCol w="856530"/>
                <a:gridCol w="5912222"/>
              </a:tblGrid>
              <a:tr h="323942">
                <a:tc>
                  <a:txBody>
                    <a:bodyPr/>
                    <a:lstStyle/>
                    <a:p>
                      <a:pPr algn="ctr" rtl="1">
                        <a:lnSpc>
                          <a:spcPct val="115000"/>
                        </a:lnSpc>
                        <a:spcAft>
                          <a:spcPts val="1000"/>
                        </a:spcAft>
                      </a:pPr>
                      <a:r>
                        <a:rPr lang="ar-BH" sz="1600" dirty="0">
                          <a:effectLst/>
                        </a:rPr>
                        <a:t>الإعاقة</a:t>
                      </a:r>
                      <a:endParaRPr lang="en-US" sz="105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c>
                  <a:txBody>
                    <a:bodyPr/>
                    <a:lstStyle/>
                    <a:p>
                      <a:pPr algn="ctr" rtl="1">
                        <a:lnSpc>
                          <a:spcPct val="115000"/>
                        </a:lnSpc>
                        <a:spcAft>
                          <a:spcPts val="1000"/>
                        </a:spcAft>
                      </a:pPr>
                      <a:r>
                        <a:rPr lang="ar-BH" sz="1600" dirty="0">
                          <a:effectLst/>
                        </a:rPr>
                        <a:t>الوظائف المقترحة</a:t>
                      </a:r>
                      <a:endParaRPr lang="en-US" sz="105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r>
              <a:tr h="1009445">
                <a:tc>
                  <a:txBody>
                    <a:bodyPr/>
                    <a:lstStyle/>
                    <a:p>
                      <a:pPr algn="ctr" rtl="1">
                        <a:lnSpc>
                          <a:spcPct val="115000"/>
                        </a:lnSpc>
                        <a:spcAft>
                          <a:spcPts val="1000"/>
                        </a:spcAft>
                      </a:pPr>
                      <a:r>
                        <a:rPr lang="ar-BH" sz="1600">
                          <a:effectLst/>
                        </a:rPr>
                        <a:t>جسدية</a:t>
                      </a:r>
                      <a:endParaRPr lang="en-US" sz="105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c>
                  <a:txBody>
                    <a:bodyPr/>
                    <a:lstStyle/>
                    <a:p>
                      <a:pPr algn="r" rtl="1">
                        <a:lnSpc>
                          <a:spcPct val="115000"/>
                        </a:lnSpc>
                        <a:spcAft>
                          <a:spcPts val="1000"/>
                        </a:spcAft>
                      </a:pPr>
                      <a:r>
                        <a:rPr lang="ar-BH" sz="1400" dirty="0">
                          <a:effectLst/>
                        </a:rPr>
                        <a:t>مشرف عمل/ سائق/ فني إداري/ سكرتارية/ موظف استقبال/ كاشير/ مخلص/ حارس أمن/ مندوب مبيعات/ مخلص ديون/ كاتب إداري/ باحث </a:t>
                      </a:r>
                      <a:r>
                        <a:rPr lang="ar-BH" sz="1400" dirty="0" smtClean="0">
                          <a:effectLst/>
                        </a:rPr>
                        <a:t>اجتماعي/ </a:t>
                      </a:r>
                      <a:r>
                        <a:rPr lang="ar-BH" sz="1400" dirty="0">
                          <a:effectLst/>
                        </a:rPr>
                        <a:t>أمين مخزن/ مشرف عمل/ منسق خدمات الزبائن/ مبرمج/ مسئول دائرة الأمن/ أمين صندوق في المحلات/ كاتب حسابات/ مراقب عام</a:t>
                      </a:r>
                      <a:endParaRPr lang="en-US" sz="105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r>
              <a:tr h="504723">
                <a:tc>
                  <a:txBody>
                    <a:bodyPr/>
                    <a:lstStyle/>
                    <a:p>
                      <a:pPr algn="ctr" rtl="1">
                        <a:lnSpc>
                          <a:spcPct val="115000"/>
                        </a:lnSpc>
                        <a:spcAft>
                          <a:spcPts val="1000"/>
                        </a:spcAft>
                      </a:pPr>
                      <a:r>
                        <a:rPr lang="ar-BH" sz="1600">
                          <a:effectLst/>
                        </a:rPr>
                        <a:t>بصرية</a:t>
                      </a:r>
                      <a:endParaRPr lang="en-US" sz="105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c>
                  <a:txBody>
                    <a:bodyPr/>
                    <a:lstStyle/>
                    <a:p>
                      <a:pPr algn="r" rtl="1">
                        <a:lnSpc>
                          <a:spcPct val="115000"/>
                        </a:lnSpc>
                        <a:spcAft>
                          <a:spcPts val="1000"/>
                        </a:spcAft>
                      </a:pPr>
                      <a:r>
                        <a:rPr lang="ar-BH" sz="1400" dirty="0">
                          <a:effectLst/>
                        </a:rPr>
                        <a:t>عامل بدالة/ موظف استقبال عام/ مدرس/ مراقب شئون الموظفين/ مساعد إداري/ منسق إداري</a:t>
                      </a:r>
                      <a:endParaRPr lang="en-US" sz="105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r>
              <a:tr h="504723">
                <a:tc>
                  <a:txBody>
                    <a:bodyPr/>
                    <a:lstStyle/>
                    <a:p>
                      <a:pPr algn="ctr" rtl="1">
                        <a:lnSpc>
                          <a:spcPct val="115000"/>
                        </a:lnSpc>
                        <a:spcAft>
                          <a:spcPts val="1000"/>
                        </a:spcAft>
                      </a:pPr>
                      <a:r>
                        <a:rPr lang="ar-BH" sz="1600">
                          <a:effectLst/>
                        </a:rPr>
                        <a:t>ذهنية</a:t>
                      </a:r>
                      <a:endParaRPr lang="en-US" sz="105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c>
                  <a:txBody>
                    <a:bodyPr/>
                    <a:lstStyle/>
                    <a:p>
                      <a:pPr algn="r" rtl="1">
                        <a:lnSpc>
                          <a:spcPct val="115000"/>
                        </a:lnSpc>
                        <a:spcAft>
                          <a:spcPts val="1000"/>
                        </a:spcAft>
                      </a:pPr>
                      <a:r>
                        <a:rPr lang="ar-BH" sz="1400" dirty="0">
                          <a:effectLst/>
                        </a:rPr>
                        <a:t>عامل تعبئة/ موظف سلامة مهنية / مراسل/ مساعد نجار/ حارس أمن/ ترتيب رفوف/ مساعدة خياطة للبنات/ عامل تغليف/ فني حفظ الوثائق والسجلات</a:t>
                      </a:r>
                      <a:endParaRPr lang="en-US" sz="105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r>
              <a:tr h="757084">
                <a:tc>
                  <a:txBody>
                    <a:bodyPr/>
                    <a:lstStyle/>
                    <a:p>
                      <a:pPr algn="ctr" rtl="1">
                        <a:lnSpc>
                          <a:spcPct val="115000"/>
                        </a:lnSpc>
                        <a:spcAft>
                          <a:spcPts val="1000"/>
                        </a:spcAft>
                      </a:pPr>
                      <a:r>
                        <a:rPr lang="ar-BH" sz="1600">
                          <a:effectLst/>
                        </a:rPr>
                        <a:t>سمعية</a:t>
                      </a:r>
                      <a:endParaRPr lang="en-US" sz="105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c>
                  <a:txBody>
                    <a:bodyPr/>
                    <a:lstStyle/>
                    <a:p>
                      <a:pPr algn="r" rtl="1">
                        <a:lnSpc>
                          <a:spcPct val="115000"/>
                        </a:lnSpc>
                        <a:spcAft>
                          <a:spcPts val="1000"/>
                        </a:spcAft>
                      </a:pPr>
                      <a:r>
                        <a:rPr lang="ar-BH" sz="1400" dirty="0">
                          <a:effectLst/>
                        </a:rPr>
                        <a:t>محصل ديون/ حارس أمن/ سائق/ مدخل بيانات/ مساعد إداري/مساعد حسابات/ عامل تصوير/ كاتب توقيت/ مشغل إعداد البيانات/ مندوب مبيعات/ منسق خدمات الزبائن/ مبرمج حاسب آلي/ فني مختبر صناعي</a:t>
                      </a:r>
                      <a:endParaRPr lang="en-US" sz="105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r>
              <a:tr h="288413">
                <a:tc>
                  <a:txBody>
                    <a:bodyPr/>
                    <a:lstStyle/>
                    <a:p>
                      <a:pPr algn="ctr" rtl="1">
                        <a:lnSpc>
                          <a:spcPct val="115000"/>
                        </a:lnSpc>
                        <a:spcAft>
                          <a:spcPts val="1000"/>
                        </a:spcAft>
                      </a:pPr>
                      <a:r>
                        <a:rPr lang="ar-BH" sz="1600">
                          <a:effectLst/>
                        </a:rPr>
                        <a:t>متعددة</a:t>
                      </a:r>
                      <a:endParaRPr lang="en-US" sz="105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c>
                  <a:txBody>
                    <a:bodyPr/>
                    <a:lstStyle/>
                    <a:p>
                      <a:pPr algn="r" rtl="1">
                        <a:lnSpc>
                          <a:spcPct val="115000"/>
                        </a:lnSpc>
                        <a:spcAft>
                          <a:spcPts val="1000"/>
                        </a:spcAft>
                      </a:pPr>
                      <a:r>
                        <a:rPr lang="ar-BH" sz="1400" dirty="0">
                          <a:effectLst/>
                        </a:rPr>
                        <a:t>عامل تعبئة/ مراسل/ عامل تكييس/حارس البوابة/ عامل في المواقف</a:t>
                      </a:r>
                      <a:endParaRPr lang="en-US" sz="1050" dirty="0">
                        <a:effectLst/>
                        <a:latin typeface="Sakkal Majalla" panose="02000000000000000000" pitchFamily="2" charset="-78"/>
                        <a:ea typeface="Times New Roman" panose="02020603050405020304" pitchFamily="18" charset="0"/>
                        <a:cs typeface="Sakkal Majalla" panose="02000000000000000000" pitchFamily="2" charset="-78"/>
                      </a:endParaRPr>
                    </a:p>
                  </a:txBody>
                  <a:tcPr marL="68580" marR="68580" marT="0" marB="0" anchor="ctr"/>
                </a:tc>
              </a:tr>
            </a:tbl>
          </a:graphicData>
        </a:graphic>
      </p:graphicFrame>
    </p:spTree>
    <p:extLst>
      <p:ext uri="{BB962C8B-B14F-4D97-AF65-F5344CB8AC3E}">
        <p14:creationId xmlns:p14="http://schemas.microsoft.com/office/powerpoint/2010/main" val="2061345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4">
      <a:dk1>
        <a:sysClr val="windowText" lastClr="000000"/>
      </a:dk1>
      <a:lt1>
        <a:sysClr val="window" lastClr="FFFFFF"/>
      </a:lt1>
      <a:dk2>
        <a:srgbClr val="676A55"/>
      </a:dk2>
      <a:lt2>
        <a:srgbClr val="669900"/>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792</TotalTime>
  <Words>950</Words>
  <Application>Microsoft Office PowerPoint</Application>
  <PresentationFormat>On-screen Show (4:3)</PresentationFormat>
  <Paragraphs>174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Solstice</vt:lpstr>
      <vt:lpstr>مركز خدمات ذوي الإعاقة</vt:lpstr>
      <vt:lpstr>مركز خدمات ذوي الإعاقة</vt:lpstr>
      <vt:lpstr>PowerPoint Presentation</vt:lpstr>
      <vt:lpstr>1. توظيف وتدريب الأشخاص ذوي الإعاقة.</vt:lpstr>
      <vt:lpstr>PowerPoint Presentation</vt:lpstr>
      <vt:lpstr>PowerPoint Presentation</vt:lpstr>
      <vt:lpstr>يعتبر برنامج "التمكين الوظيفي" من أبرز البرامج النموذجية وتقوم فكرته على تدعيم عمليات توظيف الأشخاص ذوي الإعاقة، من خلال تدريبهم لتطوير وتنمية قدراتهم وإكسابهم المهارات المختلفة ومساعدتهم على إيجاد فرص العمل الملائمة، ومتابعتهم 29 أسبوعاً في واقع العمل، ومساعدتهم على حل المشكلات التي قد تعترضهم. مما يمكنهم من تحرير طاقاتهم وإثبات ذواتهم كقوة فاعلة في مختلف المجالات.</vt:lpstr>
      <vt:lpstr>PowerPoint Presentation</vt:lpstr>
      <vt:lpstr>PowerPoint Presentation</vt:lpstr>
      <vt:lpstr>PowerPoint Presentation</vt:lpstr>
      <vt:lpstr>PowerPoint Presentation</vt:lpstr>
      <vt:lpstr>شكراً لاستماعكم</vt:lpstr>
    </vt:vector>
  </TitlesOfParts>
  <Company>Social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zentest2</dc:creator>
  <cp:lastModifiedBy>Mansur Boydas</cp:lastModifiedBy>
  <cp:revision>112</cp:revision>
  <cp:lastPrinted>2013-06-17T05:27:40Z</cp:lastPrinted>
  <dcterms:created xsi:type="dcterms:W3CDTF">2012-01-17T09:39:18Z</dcterms:created>
  <dcterms:modified xsi:type="dcterms:W3CDTF">2016-10-19T08:36:43Z</dcterms:modified>
</cp:coreProperties>
</file>