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73" r:id="rId4"/>
    <p:sldId id="265" r:id="rId5"/>
    <p:sldId id="274" r:id="rId6"/>
    <p:sldId id="268" r:id="rId7"/>
    <p:sldId id="275" r:id="rId8"/>
    <p:sldId id="276" r:id="rId9"/>
    <p:sldId id="270" r:id="rId10"/>
    <p:sldId id="263" r:id="rId11"/>
    <p:sldId id="267" r:id="rId12"/>
    <p:sldId id="269" r:id="rId13"/>
    <p:sldId id="271" r:id="rId14"/>
    <p:sldId id="266" r:id="rId15"/>
    <p:sldId id="272"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362A"/>
    <a:srgbClr val="8A8BB8"/>
    <a:srgbClr val="53548A"/>
    <a:srgbClr val="8BAFAB"/>
    <a:srgbClr val="A0B8C4"/>
    <a:srgbClr val="54866F"/>
    <a:srgbClr val="426A58"/>
    <a:srgbClr val="000000"/>
    <a:srgbClr val="C6D5DC"/>
    <a:srgbClr val="789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A74C82-E8DE-4FFA-9DC6-C806B59B4248}" type="doc">
      <dgm:prSet loTypeId="urn:microsoft.com/office/officeart/2005/8/layout/default#1" loCatId="list" qsTypeId="urn:microsoft.com/office/officeart/2005/8/quickstyle/simple1" qsCatId="simple" csTypeId="urn:microsoft.com/office/officeart/2005/8/colors/accent1_2" csCatId="accent1" phldr="1"/>
      <dgm:spPr/>
      <dgm:t>
        <a:bodyPr/>
        <a:lstStyle/>
        <a:p>
          <a:pPr rtl="1"/>
          <a:endParaRPr lang="ar-SA"/>
        </a:p>
      </dgm:t>
    </dgm:pt>
    <dgm:pt modelId="{EF17448A-CBAD-4D1B-AEAA-EE520F81AD18}">
      <dgm:prSet phldrT="[Text]" custT="1"/>
      <dgm:spPr>
        <a:solidFill>
          <a:srgbClr val="678DA5"/>
        </a:solidFill>
        <a:ln w="22225">
          <a:solidFill>
            <a:srgbClr val="304552"/>
          </a:solidFill>
        </a:ln>
      </dgm:spPr>
      <dgm:t>
        <a:bodyPr/>
        <a:lstStyle/>
        <a:p>
          <a:pPr rtl="1"/>
          <a:r>
            <a:rPr lang="ar-OM" sz="2400" dirty="0">
              <a:solidFill>
                <a:schemeClr val="bg1"/>
              </a:solidFill>
              <a:cs typeface="HASOOB" pitchFamily="2" charset="-78"/>
            </a:rPr>
            <a:t>الإعاقة </a:t>
          </a:r>
          <a:r>
            <a:rPr lang="ar-OM" sz="2400" dirty="0" smtClean="0">
              <a:solidFill>
                <a:schemeClr val="bg1"/>
              </a:solidFill>
              <a:cs typeface="HASOOB" pitchFamily="2" charset="-78"/>
            </a:rPr>
            <a:t>البصرية</a:t>
          </a:r>
          <a:endParaRPr lang="ar-SA" sz="2400" dirty="0">
            <a:solidFill>
              <a:schemeClr val="bg1"/>
            </a:solidFill>
            <a:cs typeface="HASOOB" pitchFamily="2" charset="-78"/>
          </a:endParaRPr>
        </a:p>
      </dgm:t>
    </dgm:pt>
    <dgm:pt modelId="{86132915-C9AE-480A-B90F-B96106B0D14B}" type="parTrans" cxnId="{B8BF7ACF-94BA-400F-B948-B9F3868BF0CB}">
      <dgm:prSet/>
      <dgm:spPr/>
      <dgm:t>
        <a:bodyPr/>
        <a:lstStyle/>
        <a:p>
          <a:pPr rtl="1"/>
          <a:endParaRPr lang="ar-SA"/>
        </a:p>
      </dgm:t>
    </dgm:pt>
    <dgm:pt modelId="{931991BA-3BD3-4165-B6E6-C9F39D16A85C}" type="sibTrans" cxnId="{B8BF7ACF-94BA-400F-B948-B9F3868BF0CB}">
      <dgm:prSet/>
      <dgm:spPr/>
      <dgm:t>
        <a:bodyPr/>
        <a:lstStyle/>
        <a:p>
          <a:pPr rtl="1"/>
          <a:endParaRPr lang="ar-SA"/>
        </a:p>
      </dgm:t>
    </dgm:pt>
    <dgm:pt modelId="{1C189B49-26F0-4643-9CC0-FD550A0DAFB4}">
      <dgm:prSet phldrT="[Text]" custT="1"/>
      <dgm:spPr>
        <a:solidFill>
          <a:srgbClr val="678DA5"/>
        </a:solidFill>
        <a:ln w="22225">
          <a:solidFill>
            <a:srgbClr val="304552"/>
          </a:solidFill>
        </a:ln>
      </dgm:spPr>
      <dgm:t>
        <a:bodyPr/>
        <a:lstStyle/>
        <a:p>
          <a:pPr rtl="1"/>
          <a:r>
            <a:rPr lang="ar-OM" sz="2400" dirty="0">
              <a:cs typeface="HASOOB" pitchFamily="2" charset="-78"/>
            </a:rPr>
            <a:t>الإعاقة الحركية</a:t>
          </a:r>
          <a:endParaRPr lang="ar-SA" sz="2400" dirty="0">
            <a:cs typeface="HASOOB" pitchFamily="2" charset="-78"/>
          </a:endParaRPr>
        </a:p>
      </dgm:t>
    </dgm:pt>
    <dgm:pt modelId="{6CC1803A-7476-467E-9F18-329B5C994D6C}" type="parTrans" cxnId="{317D564D-46BC-430C-965F-A23BDF8C3179}">
      <dgm:prSet/>
      <dgm:spPr/>
      <dgm:t>
        <a:bodyPr/>
        <a:lstStyle/>
        <a:p>
          <a:pPr rtl="1"/>
          <a:endParaRPr lang="ar-SA"/>
        </a:p>
      </dgm:t>
    </dgm:pt>
    <dgm:pt modelId="{F2C43AF1-C805-4240-8268-6CEEA8D1D351}" type="sibTrans" cxnId="{317D564D-46BC-430C-965F-A23BDF8C3179}">
      <dgm:prSet/>
      <dgm:spPr/>
      <dgm:t>
        <a:bodyPr/>
        <a:lstStyle/>
        <a:p>
          <a:pPr rtl="1"/>
          <a:endParaRPr lang="ar-SA"/>
        </a:p>
      </dgm:t>
    </dgm:pt>
    <dgm:pt modelId="{A8A6FDB5-2DA1-4FAC-94A9-8C6657168084}">
      <dgm:prSet phldrT="[Text]" custT="1"/>
      <dgm:spPr>
        <a:solidFill>
          <a:srgbClr val="678DA5"/>
        </a:solidFill>
        <a:ln w="22225">
          <a:solidFill>
            <a:srgbClr val="304552"/>
          </a:solidFill>
        </a:ln>
      </dgm:spPr>
      <dgm:t>
        <a:bodyPr/>
        <a:lstStyle/>
        <a:p>
          <a:pPr rtl="1"/>
          <a:r>
            <a:rPr lang="ar-OM" sz="2000" dirty="0">
              <a:cs typeface="HASOOB" pitchFamily="2" charset="-78"/>
            </a:rPr>
            <a:t>الإعاقة </a:t>
          </a:r>
          <a:r>
            <a:rPr lang="ar-OM" sz="2000" dirty="0" smtClean="0">
              <a:cs typeface="HASOOB" pitchFamily="2" charset="-78"/>
            </a:rPr>
            <a:t>المزدوجة  </a:t>
          </a:r>
          <a:r>
            <a:rPr lang="ar-OM" sz="2000" dirty="0">
              <a:cs typeface="HASOOB" pitchFamily="2" charset="-78"/>
            </a:rPr>
            <a:t>(وجود إعاقتين للشخص الواحد</a:t>
          </a:r>
          <a:r>
            <a:rPr lang="ar-OM" sz="1800" dirty="0">
              <a:cs typeface="HASOOB" pitchFamily="2" charset="-78"/>
            </a:rPr>
            <a:t>)</a:t>
          </a:r>
          <a:endParaRPr lang="ar-SA" sz="1800" dirty="0">
            <a:cs typeface="HASOOB" pitchFamily="2" charset="-78"/>
          </a:endParaRPr>
        </a:p>
      </dgm:t>
    </dgm:pt>
    <dgm:pt modelId="{8EA3F92E-661B-4E0F-9D4F-28381A4A1098}" type="parTrans" cxnId="{B4183A00-FC9E-4A60-8BEB-6C2B413CD507}">
      <dgm:prSet/>
      <dgm:spPr/>
      <dgm:t>
        <a:bodyPr/>
        <a:lstStyle/>
        <a:p>
          <a:pPr rtl="1"/>
          <a:endParaRPr lang="ar-SA"/>
        </a:p>
      </dgm:t>
    </dgm:pt>
    <dgm:pt modelId="{18A8CCE0-F343-4B07-8AB0-740B4A834B49}" type="sibTrans" cxnId="{B4183A00-FC9E-4A60-8BEB-6C2B413CD507}">
      <dgm:prSet/>
      <dgm:spPr/>
      <dgm:t>
        <a:bodyPr/>
        <a:lstStyle/>
        <a:p>
          <a:pPr rtl="1"/>
          <a:endParaRPr lang="ar-SA"/>
        </a:p>
      </dgm:t>
    </dgm:pt>
    <dgm:pt modelId="{4F40D5E4-2E56-499B-AC74-F441FB832BF4}">
      <dgm:prSet phldrT="[Text]" custT="1"/>
      <dgm:spPr>
        <a:solidFill>
          <a:srgbClr val="678DA5"/>
        </a:solidFill>
        <a:ln w="22225">
          <a:solidFill>
            <a:srgbClr val="304552"/>
          </a:solidFill>
        </a:ln>
      </dgm:spPr>
      <dgm:t>
        <a:bodyPr/>
        <a:lstStyle/>
        <a:p>
          <a:pPr rtl="1"/>
          <a:r>
            <a:rPr lang="ar-OM" sz="2400" dirty="0">
              <a:cs typeface="HASOOB" pitchFamily="2" charset="-78"/>
            </a:rPr>
            <a:t>الإعاقة العقلية</a:t>
          </a:r>
          <a:endParaRPr lang="ar-SA" sz="2400" dirty="0">
            <a:cs typeface="HASOOB" pitchFamily="2" charset="-78"/>
          </a:endParaRPr>
        </a:p>
      </dgm:t>
    </dgm:pt>
    <dgm:pt modelId="{507BBCBB-0D53-452B-828C-7807BC6EDE8F}" type="parTrans" cxnId="{3AD324FE-1A48-4AD8-8883-07C7622FE56A}">
      <dgm:prSet/>
      <dgm:spPr/>
      <dgm:t>
        <a:bodyPr/>
        <a:lstStyle/>
        <a:p>
          <a:pPr rtl="1"/>
          <a:endParaRPr lang="ar-SA"/>
        </a:p>
      </dgm:t>
    </dgm:pt>
    <dgm:pt modelId="{1D2C490D-958A-474A-AE07-62BE07BB4C7C}" type="sibTrans" cxnId="{3AD324FE-1A48-4AD8-8883-07C7622FE56A}">
      <dgm:prSet/>
      <dgm:spPr/>
      <dgm:t>
        <a:bodyPr/>
        <a:lstStyle/>
        <a:p>
          <a:pPr rtl="1"/>
          <a:endParaRPr lang="ar-SA"/>
        </a:p>
      </dgm:t>
    </dgm:pt>
    <dgm:pt modelId="{AACD27B4-81C1-4D3F-BA8F-139206C24652}">
      <dgm:prSet phldrT="[Text]" custT="1"/>
      <dgm:spPr>
        <a:solidFill>
          <a:srgbClr val="678DA5"/>
        </a:solidFill>
        <a:ln w="22225">
          <a:solidFill>
            <a:srgbClr val="304552"/>
          </a:solidFill>
        </a:ln>
      </dgm:spPr>
      <dgm:t>
        <a:bodyPr/>
        <a:lstStyle/>
        <a:p>
          <a:pPr rtl="1"/>
          <a:r>
            <a:rPr lang="ar-OM" sz="2000" dirty="0">
              <a:cs typeface="HASOOB" pitchFamily="2" charset="-78"/>
            </a:rPr>
            <a:t>الإعاقة </a:t>
          </a:r>
          <a:r>
            <a:rPr lang="ar-OM" sz="2000" dirty="0" smtClean="0">
              <a:cs typeface="HASOOB" pitchFamily="2" charset="-78"/>
            </a:rPr>
            <a:t>المركبة   </a:t>
          </a:r>
          <a:r>
            <a:rPr lang="ar-OM" sz="2000" dirty="0">
              <a:cs typeface="HASOOB" pitchFamily="2" charset="-78"/>
            </a:rPr>
            <a:t>(وجود مجموعة من الإعاقات المختلفة للشخص الواحد)</a:t>
          </a:r>
          <a:endParaRPr lang="ar-SA" sz="2000" dirty="0">
            <a:cs typeface="HASOOB" pitchFamily="2" charset="-78"/>
          </a:endParaRPr>
        </a:p>
      </dgm:t>
    </dgm:pt>
    <dgm:pt modelId="{DA0CE7F0-32EE-4970-925D-AFBB0128FAFE}" type="parTrans" cxnId="{EB596756-DCF1-46BC-BC0D-F364A6E02314}">
      <dgm:prSet/>
      <dgm:spPr/>
      <dgm:t>
        <a:bodyPr/>
        <a:lstStyle/>
        <a:p>
          <a:pPr rtl="1"/>
          <a:endParaRPr lang="ar-SA"/>
        </a:p>
      </dgm:t>
    </dgm:pt>
    <dgm:pt modelId="{C0515F24-AD81-4752-BCB6-C26180E0D635}" type="sibTrans" cxnId="{EB596756-DCF1-46BC-BC0D-F364A6E02314}">
      <dgm:prSet/>
      <dgm:spPr/>
      <dgm:t>
        <a:bodyPr/>
        <a:lstStyle/>
        <a:p>
          <a:pPr rtl="1"/>
          <a:endParaRPr lang="ar-SA"/>
        </a:p>
      </dgm:t>
    </dgm:pt>
    <dgm:pt modelId="{F80DF344-552D-4F8C-B7A3-67368D749509}">
      <dgm:prSet phldrT="[Text]" custT="1"/>
      <dgm:spPr>
        <a:solidFill>
          <a:srgbClr val="678DA5"/>
        </a:solidFill>
        <a:ln w="22225">
          <a:solidFill>
            <a:srgbClr val="304552"/>
          </a:solidFill>
        </a:ln>
      </dgm:spPr>
      <dgm:t>
        <a:bodyPr/>
        <a:lstStyle/>
        <a:p>
          <a:pPr rtl="1"/>
          <a:r>
            <a:rPr lang="ar-OM" sz="2400" dirty="0">
              <a:cs typeface="HASOOB" pitchFamily="2" charset="-78"/>
            </a:rPr>
            <a:t>الإعاقة </a:t>
          </a:r>
          <a:r>
            <a:rPr lang="ar-OM" sz="2400" dirty="0" smtClean="0">
              <a:cs typeface="HASOOB" pitchFamily="2" charset="-78"/>
            </a:rPr>
            <a:t>السمعية</a:t>
          </a:r>
          <a:endParaRPr lang="ar-SA" sz="2400" dirty="0">
            <a:cs typeface="HASOOB" pitchFamily="2" charset="-78"/>
          </a:endParaRPr>
        </a:p>
      </dgm:t>
    </dgm:pt>
    <dgm:pt modelId="{B8D76399-8489-4386-AB0B-15D45A1F2310}" type="parTrans" cxnId="{932EBBE3-F059-4259-8E5B-FC215E912851}">
      <dgm:prSet/>
      <dgm:spPr/>
      <dgm:t>
        <a:bodyPr/>
        <a:lstStyle/>
        <a:p>
          <a:pPr rtl="1"/>
          <a:endParaRPr lang="ar-SA"/>
        </a:p>
      </dgm:t>
    </dgm:pt>
    <dgm:pt modelId="{9C4C171E-DE9E-46CA-9011-53F6DBF93DCD}" type="sibTrans" cxnId="{932EBBE3-F059-4259-8E5B-FC215E912851}">
      <dgm:prSet/>
      <dgm:spPr/>
      <dgm:t>
        <a:bodyPr/>
        <a:lstStyle/>
        <a:p>
          <a:pPr rtl="1"/>
          <a:endParaRPr lang="ar-SA"/>
        </a:p>
      </dgm:t>
    </dgm:pt>
    <dgm:pt modelId="{619CADDA-74DC-4337-A4AF-F78CC56A2366}" type="pres">
      <dgm:prSet presAssocID="{56A74C82-E8DE-4FFA-9DC6-C806B59B4248}" presName="diagram" presStyleCnt="0">
        <dgm:presLayoutVars>
          <dgm:dir/>
          <dgm:resizeHandles val="exact"/>
        </dgm:presLayoutVars>
      </dgm:prSet>
      <dgm:spPr/>
      <dgm:t>
        <a:bodyPr/>
        <a:lstStyle/>
        <a:p>
          <a:pPr rtl="1"/>
          <a:endParaRPr lang="ar-SA"/>
        </a:p>
      </dgm:t>
    </dgm:pt>
    <dgm:pt modelId="{19A56020-B573-4677-8A91-167CEBDB3CAD}" type="pres">
      <dgm:prSet presAssocID="{EF17448A-CBAD-4D1B-AEAA-EE520F81AD18}" presName="node" presStyleLbl="node1" presStyleIdx="0" presStyleCnt="6">
        <dgm:presLayoutVars>
          <dgm:bulletEnabled val="1"/>
        </dgm:presLayoutVars>
      </dgm:prSet>
      <dgm:spPr/>
      <dgm:t>
        <a:bodyPr/>
        <a:lstStyle/>
        <a:p>
          <a:pPr rtl="1"/>
          <a:endParaRPr lang="ar-SA"/>
        </a:p>
      </dgm:t>
    </dgm:pt>
    <dgm:pt modelId="{0A4591A7-23AB-49DC-84CA-52CA9FE9A116}" type="pres">
      <dgm:prSet presAssocID="{931991BA-3BD3-4165-B6E6-C9F39D16A85C}" presName="sibTrans" presStyleCnt="0"/>
      <dgm:spPr/>
    </dgm:pt>
    <dgm:pt modelId="{53975B1D-889C-4CD6-A459-48644D8A8B07}" type="pres">
      <dgm:prSet presAssocID="{1C189B49-26F0-4643-9CC0-FD550A0DAFB4}" presName="node" presStyleLbl="node1" presStyleIdx="1" presStyleCnt="6" custLinFactNeighborX="769" custLinFactNeighborY="2350">
        <dgm:presLayoutVars>
          <dgm:bulletEnabled val="1"/>
        </dgm:presLayoutVars>
      </dgm:prSet>
      <dgm:spPr/>
      <dgm:t>
        <a:bodyPr/>
        <a:lstStyle/>
        <a:p>
          <a:pPr rtl="1"/>
          <a:endParaRPr lang="ar-SA"/>
        </a:p>
      </dgm:t>
    </dgm:pt>
    <dgm:pt modelId="{05C78E99-6B5B-4AE8-90CF-4D2CFC08CDB4}" type="pres">
      <dgm:prSet presAssocID="{F2C43AF1-C805-4240-8268-6CEEA8D1D351}" presName="sibTrans" presStyleCnt="0"/>
      <dgm:spPr/>
    </dgm:pt>
    <dgm:pt modelId="{FAF9E93F-E587-4CBA-B7AD-0D6EC19E1016}" type="pres">
      <dgm:prSet presAssocID="{A8A6FDB5-2DA1-4FAC-94A9-8C6657168084}" presName="node" presStyleLbl="node1" presStyleIdx="2" presStyleCnt="6" custLinFactX="-9231" custLinFactY="11752" custLinFactNeighborX="-100000" custLinFactNeighborY="100000">
        <dgm:presLayoutVars>
          <dgm:bulletEnabled val="1"/>
        </dgm:presLayoutVars>
      </dgm:prSet>
      <dgm:spPr/>
      <dgm:t>
        <a:bodyPr/>
        <a:lstStyle/>
        <a:p>
          <a:pPr rtl="1"/>
          <a:endParaRPr lang="ar-SA"/>
        </a:p>
      </dgm:t>
    </dgm:pt>
    <dgm:pt modelId="{03C98B16-5C65-4372-A9E7-3C61DADBB01D}" type="pres">
      <dgm:prSet presAssocID="{18A8CCE0-F343-4B07-8AB0-740B4A834B49}" presName="sibTrans" presStyleCnt="0"/>
      <dgm:spPr/>
    </dgm:pt>
    <dgm:pt modelId="{888E4D28-0DA6-49D6-9661-A79E7D5495B0}" type="pres">
      <dgm:prSet presAssocID="{4F40D5E4-2E56-499B-AC74-F441FB832BF4}" presName="node" presStyleLbl="node1" presStyleIdx="3" presStyleCnt="6" custLinFactX="100000" custLinFactY="-14316" custLinFactNeighborX="117436" custLinFactNeighborY="-100000">
        <dgm:presLayoutVars>
          <dgm:bulletEnabled val="1"/>
        </dgm:presLayoutVars>
      </dgm:prSet>
      <dgm:spPr/>
      <dgm:t>
        <a:bodyPr/>
        <a:lstStyle/>
        <a:p>
          <a:pPr rtl="1"/>
          <a:endParaRPr lang="ar-SA"/>
        </a:p>
      </dgm:t>
    </dgm:pt>
    <dgm:pt modelId="{F8E2AF34-C5CB-4744-B77B-89C16E68989F}" type="pres">
      <dgm:prSet presAssocID="{1D2C490D-958A-474A-AE07-62BE07BB4C7C}" presName="sibTrans" presStyleCnt="0"/>
      <dgm:spPr/>
    </dgm:pt>
    <dgm:pt modelId="{C130FE03-1DEA-4820-AF28-68EE27D59D86}" type="pres">
      <dgm:prSet presAssocID="{AACD27B4-81C1-4D3F-BA8F-139206C24652}" presName="node" presStyleLbl="node1" presStyleIdx="4" presStyleCnt="6" custLinFactX="-60897" custLinFactNeighborX="-100000" custLinFactNeighborY="-4915">
        <dgm:presLayoutVars>
          <dgm:bulletEnabled val="1"/>
        </dgm:presLayoutVars>
      </dgm:prSet>
      <dgm:spPr/>
      <dgm:t>
        <a:bodyPr/>
        <a:lstStyle/>
        <a:p>
          <a:pPr rtl="1"/>
          <a:endParaRPr lang="ar-SA"/>
        </a:p>
      </dgm:t>
    </dgm:pt>
    <dgm:pt modelId="{793D704A-2D64-43B9-9D71-78AA1084CF59}" type="pres">
      <dgm:prSet presAssocID="{C0515F24-AD81-4752-BCB6-C26180E0D635}" presName="sibTrans" presStyleCnt="0"/>
      <dgm:spPr/>
    </dgm:pt>
    <dgm:pt modelId="{2B7B718D-8094-4D92-9069-7A8573322DDF}" type="pres">
      <dgm:prSet presAssocID="{F80DF344-552D-4F8C-B7A3-67368D749509}" presName="node" presStyleLbl="node1" presStyleIdx="5" presStyleCnt="6" custLinFactNeighborX="-2564" custLinFactNeighborY="-4914">
        <dgm:presLayoutVars>
          <dgm:bulletEnabled val="1"/>
        </dgm:presLayoutVars>
      </dgm:prSet>
      <dgm:spPr/>
      <dgm:t>
        <a:bodyPr/>
        <a:lstStyle/>
        <a:p>
          <a:pPr rtl="1"/>
          <a:endParaRPr lang="ar-SA"/>
        </a:p>
      </dgm:t>
    </dgm:pt>
  </dgm:ptLst>
  <dgm:cxnLst>
    <dgm:cxn modelId="{D4722CFD-10E0-4466-B888-0BA1EF863F90}" type="presOf" srcId="{1C189B49-26F0-4643-9CC0-FD550A0DAFB4}" destId="{53975B1D-889C-4CD6-A459-48644D8A8B07}" srcOrd="0" destOrd="0" presId="urn:microsoft.com/office/officeart/2005/8/layout/default#1"/>
    <dgm:cxn modelId="{A8BB554F-674D-4AF7-8242-81995E12FFAA}" type="presOf" srcId="{56A74C82-E8DE-4FFA-9DC6-C806B59B4248}" destId="{619CADDA-74DC-4337-A4AF-F78CC56A2366}" srcOrd="0" destOrd="0" presId="urn:microsoft.com/office/officeart/2005/8/layout/default#1"/>
    <dgm:cxn modelId="{B4183A00-FC9E-4A60-8BEB-6C2B413CD507}" srcId="{56A74C82-E8DE-4FFA-9DC6-C806B59B4248}" destId="{A8A6FDB5-2DA1-4FAC-94A9-8C6657168084}" srcOrd="2" destOrd="0" parTransId="{8EA3F92E-661B-4E0F-9D4F-28381A4A1098}" sibTransId="{18A8CCE0-F343-4B07-8AB0-740B4A834B49}"/>
    <dgm:cxn modelId="{3AD324FE-1A48-4AD8-8883-07C7622FE56A}" srcId="{56A74C82-E8DE-4FFA-9DC6-C806B59B4248}" destId="{4F40D5E4-2E56-499B-AC74-F441FB832BF4}" srcOrd="3" destOrd="0" parTransId="{507BBCBB-0D53-452B-828C-7807BC6EDE8F}" sibTransId="{1D2C490D-958A-474A-AE07-62BE07BB4C7C}"/>
    <dgm:cxn modelId="{20AA68DC-F1E9-4EFB-BDB7-83094E401151}" type="presOf" srcId="{EF17448A-CBAD-4D1B-AEAA-EE520F81AD18}" destId="{19A56020-B573-4677-8A91-167CEBDB3CAD}" srcOrd="0" destOrd="0" presId="urn:microsoft.com/office/officeart/2005/8/layout/default#1"/>
    <dgm:cxn modelId="{E24A945F-4106-4840-A2BB-F6247349EA03}" type="presOf" srcId="{F80DF344-552D-4F8C-B7A3-67368D749509}" destId="{2B7B718D-8094-4D92-9069-7A8573322DDF}" srcOrd="0" destOrd="0" presId="urn:microsoft.com/office/officeart/2005/8/layout/default#1"/>
    <dgm:cxn modelId="{317D564D-46BC-430C-965F-A23BDF8C3179}" srcId="{56A74C82-E8DE-4FFA-9DC6-C806B59B4248}" destId="{1C189B49-26F0-4643-9CC0-FD550A0DAFB4}" srcOrd="1" destOrd="0" parTransId="{6CC1803A-7476-467E-9F18-329B5C994D6C}" sibTransId="{F2C43AF1-C805-4240-8268-6CEEA8D1D351}"/>
    <dgm:cxn modelId="{D50CBDC8-186E-41A5-AAAF-AF557BE2258F}" type="presOf" srcId="{AACD27B4-81C1-4D3F-BA8F-139206C24652}" destId="{C130FE03-1DEA-4820-AF28-68EE27D59D86}" srcOrd="0" destOrd="0" presId="urn:microsoft.com/office/officeart/2005/8/layout/default#1"/>
    <dgm:cxn modelId="{932EBBE3-F059-4259-8E5B-FC215E912851}" srcId="{56A74C82-E8DE-4FFA-9DC6-C806B59B4248}" destId="{F80DF344-552D-4F8C-B7A3-67368D749509}" srcOrd="5" destOrd="0" parTransId="{B8D76399-8489-4386-AB0B-15D45A1F2310}" sibTransId="{9C4C171E-DE9E-46CA-9011-53F6DBF93DCD}"/>
    <dgm:cxn modelId="{CF08940C-A0DD-4CE1-913F-6719902C2A8F}" type="presOf" srcId="{A8A6FDB5-2DA1-4FAC-94A9-8C6657168084}" destId="{FAF9E93F-E587-4CBA-B7AD-0D6EC19E1016}" srcOrd="0" destOrd="0" presId="urn:microsoft.com/office/officeart/2005/8/layout/default#1"/>
    <dgm:cxn modelId="{63075591-EDCE-4D6C-BBE3-6974949A9FA9}" type="presOf" srcId="{4F40D5E4-2E56-499B-AC74-F441FB832BF4}" destId="{888E4D28-0DA6-49D6-9661-A79E7D5495B0}" srcOrd="0" destOrd="0" presId="urn:microsoft.com/office/officeart/2005/8/layout/default#1"/>
    <dgm:cxn modelId="{B8BF7ACF-94BA-400F-B948-B9F3868BF0CB}" srcId="{56A74C82-E8DE-4FFA-9DC6-C806B59B4248}" destId="{EF17448A-CBAD-4D1B-AEAA-EE520F81AD18}" srcOrd="0" destOrd="0" parTransId="{86132915-C9AE-480A-B90F-B96106B0D14B}" sibTransId="{931991BA-3BD3-4165-B6E6-C9F39D16A85C}"/>
    <dgm:cxn modelId="{EB596756-DCF1-46BC-BC0D-F364A6E02314}" srcId="{56A74C82-E8DE-4FFA-9DC6-C806B59B4248}" destId="{AACD27B4-81C1-4D3F-BA8F-139206C24652}" srcOrd="4" destOrd="0" parTransId="{DA0CE7F0-32EE-4970-925D-AFBB0128FAFE}" sibTransId="{C0515F24-AD81-4752-BCB6-C26180E0D635}"/>
    <dgm:cxn modelId="{EA3198B7-BEFF-406A-8F98-603E6240EA81}" type="presParOf" srcId="{619CADDA-74DC-4337-A4AF-F78CC56A2366}" destId="{19A56020-B573-4677-8A91-167CEBDB3CAD}" srcOrd="0" destOrd="0" presId="urn:microsoft.com/office/officeart/2005/8/layout/default#1"/>
    <dgm:cxn modelId="{067C6C2A-11B9-4FA8-92D9-E329726B608D}" type="presParOf" srcId="{619CADDA-74DC-4337-A4AF-F78CC56A2366}" destId="{0A4591A7-23AB-49DC-84CA-52CA9FE9A116}" srcOrd="1" destOrd="0" presId="urn:microsoft.com/office/officeart/2005/8/layout/default#1"/>
    <dgm:cxn modelId="{E0C9A4F0-39DD-4ED9-BA7D-EA30B21BFFDA}" type="presParOf" srcId="{619CADDA-74DC-4337-A4AF-F78CC56A2366}" destId="{53975B1D-889C-4CD6-A459-48644D8A8B07}" srcOrd="2" destOrd="0" presId="urn:microsoft.com/office/officeart/2005/8/layout/default#1"/>
    <dgm:cxn modelId="{D898719F-23F6-4FAF-94F2-159DE64E0F59}" type="presParOf" srcId="{619CADDA-74DC-4337-A4AF-F78CC56A2366}" destId="{05C78E99-6B5B-4AE8-90CF-4D2CFC08CDB4}" srcOrd="3" destOrd="0" presId="urn:microsoft.com/office/officeart/2005/8/layout/default#1"/>
    <dgm:cxn modelId="{DF463AED-9F38-4F18-BEC7-94659BF2DEF9}" type="presParOf" srcId="{619CADDA-74DC-4337-A4AF-F78CC56A2366}" destId="{FAF9E93F-E587-4CBA-B7AD-0D6EC19E1016}" srcOrd="4" destOrd="0" presId="urn:microsoft.com/office/officeart/2005/8/layout/default#1"/>
    <dgm:cxn modelId="{1C451A12-5138-4D25-AD1F-E72EC7F1E61E}" type="presParOf" srcId="{619CADDA-74DC-4337-A4AF-F78CC56A2366}" destId="{03C98B16-5C65-4372-A9E7-3C61DADBB01D}" srcOrd="5" destOrd="0" presId="urn:microsoft.com/office/officeart/2005/8/layout/default#1"/>
    <dgm:cxn modelId="{AE7340AA-2839-48AB-BF23-C4F61C2D144E}" type="presParOf" srcId="{619CADDA-74DC-4337-A4AF-F78CC56A2366}" destId="{888E4D28-0DA6-49D6-9661-A79E7D5495B0}" srcOrd="6" destOrd="0" presId="urn:microsoft.com/office/officeart/2005/8/layout/default#1"/>
    <dgm:cxn modelId="{F7F0C4C3-2790-4EA3-BFFC-4DF53954DF04}" type="presParOf" srcId="{619CADDA-74DC-4337-A4AF-F78CC56A2366}" destId="{F8E2AF34-C5CB-4744-B77B-89C16E68989F}" srcOrd="7" destOrd="0" presId="urn:microsoft.com/office/officeart/2005/8/layout/default#1"/>
    <dgm:cxn modelId="{5DE05592-AC73-415D-A5C6-D3AD92617762}" type="presParOf" srcId="{619CADDA-74DC-4337-A4AF-F78CC56A2366}" destId="{C130FE03-1DEA-4820-AF28-68EE27D59D86}" srcOrd="8" destOrd="0" presId="urn:microsoft.com/office/officeart/2005/8/layout/default#1"/>
    <dgm:cxn modelId="{73E4AE72-DEB3-47B6-8655-1644B9EA96DC}" type="presParOf" srcId="{619CADDA-74DC-4337-A4AF-F78CC56A2366}" destId="{793D704A-2D64-43B9-9D71-78AA1084CF59}" srcOrd="9" destOrd="0" presId="urn:microsoft.com/office/officeart/2005/8/layout/default#1"/>
    <dgm:cxn modelId="{A5935A4D-206E-4DED-B043-705905C5D732}" type="presParOf" srcId="{619CADDA-74DC-4337-A4AF-F78CC56A2366}" destId="{2B7B718D-8094-4D92-9069-7A8573322DDF}" srcOrd="1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A56020-B573-4677-8A91-167CEBDB3CAD}">
      <dsp:nvSpPr>
        <dsp:cNvPr id="0" name=""/>
        <dsp:cNvSpPr/>
      </dsp:nvSpPr>
      <dsp:spPr>
        <a:xfrm>
          <a:off x="0" y="46881"/>
          <a:ext cx="1741301" cy="1044780"/>
        </a:xfrm>
        <a:prstGeom prst="rect">
          <a:avLst/>
        </a:prstGeom>
        <a:solidFill>
          <a:srgbClr val="678DA5"/>
        </a:solidFill>
        <a:ln w="22225" cap="flat" cmpd="sng" algn="ctr">
          <a:solidFill>
            <a:srgbClr val="30455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OM" sz="2400" kern="1200" dirty="0">
              <a:solidFill>
                <a:schemeClr val="bg1"/>
              </a:solidFill>
              <a:cs typeface="HASOOB" pitchFamily="2" charset="-78"/>
            </a:rPr>
            <a:t>الإعاقة </a:t>
          </a:r>
          <a:r>
            <a:rPr lang="ar-OM" sz="2400" kern="1200" dirty="0" smtClean="0">
              <a:solidFill>
                <a:schemeClr val="bg1"/>
              </a:solidFill>
              <a:cs typeface="HASOOB" pitchFamily="2" charset="-78"/>
            </a:rPr>
            <a:t>البصرية</a:t>
          </a:r>
          <a:endParaRPr lang="ar-SA" sz="2400" kern="1200" dirty="0">
            <a:solidFill>
              <a:schemeClr val="bg1"/>
            </a:solidFill>
            <a:cs typeface="HASOOB" pitchFamily="2" charset="-78"/>
          </a:endParaRPr>
        </a:p>
      </dsp:txBody>
      <dsp:txXfrm>
        <a:off x="0" y="46881"/>
        <a:ext cx="1741301" cy="1044780"/>
      </dsp:txXfrm>
    </dsp:sp>
    <dsp:sp modelId="{53975B1D-889C-4CD6-A459-48644D8A8B07}">
      <dsp:nvSpPr>
        <dsp:cNvPr id="0" name=""/>
        <dsp:cNvSpPr/>
      </dsp:nvSpPr>
      <dsp:spPr>
        <a:xfrm>
          <a:off x="1928821" y="71433"/>
          <a:ext cx="1741301" cy="1044780"/>
        </a:xfrm>
        <a:prstGeom prst="rect">
          <a:avLst/>
        </a:prstGeom>
        <a:solidFill>
          <a:srgbClr val="678DA5"/>
        </a:solidFill>
        <a:ln w="22225" cap="flat" cmpd="sng" algn="ctr">
          <a:solidFill>
            <a:srgbClr val="30455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OM" sz="2400" kern="1200" dirty="0">
              <a:cs typeface="HASOOB" pitchFamily="2" charset="-78"/>
            </a:rPr>
            <a:t>الإعاقة الحركية</a:t>
          </a:r>
          <a:endParaRPr lang="ar-SA" sz="2400" kern="1200" dirty="0">
            <a:cs typeface="HASOOB" pitchFamily="2" charset="-78"/>
          </a:endParaRPr>
        </a:p>
      </dsp:txBody>
      <dsp:txXfrm>
        <a:off x="1928821" y="71433"/>
        <a:ext cx="1741301" cy="1044780"/>
      </dsp:txXfrm>
    </dsp:sp>
    <dsp:sp modelId="{FAF9E93F-E587-4CBA-B7AD-0D6EC19E1016}">
      <dsp:nvSpPr>
        <dsp:cNvPr id="0" name=""/>
        <dsp:cNvSpPr/>
      </dsp:nvSpPr>
      <dsp:spPr>
        <a:xfrm>
          <a:off x="1928821" y="1214444"/>
          <a:ext cx="1741301" cy="1044780"/>
        </a:xfrm>
        <a:prstGeom prst="rect">
          <a:avLst/>
        </a:prstGeom>
        <a:solidFill>
          <a:srgbClr val="678DA5"/>
        </a:solidFill>
        <a:ln w="22225" cap="flat" cmpd="sng" algn="ctr">
          <a:solidFill>
            <a:srgbClr val="30455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OM" sz="2000" kern="1200" dirty="0">
              <a:cs typeface="HASOOB" pitchFamily="2" charset="-78"/>
            </a:rPr>
            <a:t>الإعاقة </a:t>
          </a:r>
          <a:r>
            <a:rPr lang="ar-OM" sz="2000" kern="1200" dirty="0" smtClean="0">
              <a:cs typeface="HASOOB" pitchFamily="2" charset="-78"/>
            </a:rPr>
            <a:t>المزدوجة  </a:t>
          </a:r>
          <a:r>
            <a:rPr lang="ar-OM" sz="2000" kern="1200" dirty="0">
              <a:cs typeface="HASOOB" pitchFamily="2" charset="-78"/>
            </a:rPr>
            <a:t>(وجود إعاقتين للشخص الواحد</a:t>
          </a:r>
          <a:r>
            <a:rPr lang="ar-OM" sz="1800" kern="1200" dirty="0">
              <a:cs typeface="HASOOB" pitchFamily="2" charset="-78"/>
            </a:rPr>
            <a:t>)</a:t>
          </a:r>
          <a:endParaRPr lang="ar-SA" sz="1800" kern="1200" dirty="0">
            <a:cs typeface="HASOOB" pitchFamily="2" charset="-78"/>
          </a:endParaRPr>
        </a:p>
      </dsp:txBody>
      <dsp:txXfrm>
        <a:off x="1928821" y="1214444"/>
        <a:ext cx="1741301" cy="1044780"/>
      </dsp:txXfrm>
    </dsp:sp>
    <dsp:sp modelId="{888E4D28-0DA6-49D6-9661-A79E7D5495B0}">
      <dsp:nvSpPr>
        <dsp:cNvPr id="0" name=""/>
        <dsp:cNvSpPr/>
      </dsp:nvSpPr>
      <dsp:spPr>
        <a:xfrm>
          <a:off x="3786215" y="71440"/>
          <a:ext cx="1741301" cy="1044780"/>
        </a:xfrm>
        <a:prstGeom prst="rect">
          <a:avLst/>
        </a:prstGeom>
        <a:solidFill>
          <a:srgbClr val="678DA5"/>
        </a:solidFill>
        <a:ln w="22225" cap="flat" cmpd="sng" algn="ctr">
          <a:solidFill>
            <a:srgbClr val="30455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OM" sz="2400" kern="1200" dirty="0">
              <a:cs typeface="HASOOB" pitchFamily="2" charset="-78"/>
            </a:rPr>
            <a:t>الإعاقة العقلية</a:t>
          </a:r>
          <a:endParaRPr lang="ar-SA" sz="2400" kern="1200" dirty="0">
            <a:cs typeface="HASOOB" pitchFamily="2" charset="-78"/>
          </a:endParaRPr>
        </a:p>
      </dsp:txBody>
      <dsp:txXfrm>
        <a:off x="3786215" y="71440"/>
        <a:ext cx="1741301" cy="1044780"/>
      </dsp:txXfrm>
    </dsp:sp>
    <dsp:sp modelId="{C130FE03-1DEA-4820-AF28-68EE27D59D86}">
      <dsp:nvSpPr>
        <dsp:cNvPr id="0" name=""/>
        <dsp:cNvSpPr/>
      </dsp:nvSpPr>
      <dsp:spPr>
        <a:xfrm>
          <a:off x="0" y="1214441"/>
          <a:ext cx="1741301" cy="1044780"/>
        </a:xfrm>
        <a:prstGeom prst="rect">
          <a:avLst/>
        </a:prstGeom>
        <a:solidFill>
          <a:srgbClr val="678DA5"/>
        </a:solidFill>
        <a:ln w="22225" cap="flat" cmpd="sng" algn="ctr">
          <a:solidFill>
            <a:srgbClr val="30455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OM" sz="2000" kern="1200" dirty="0">
              <a:cs typeface="HASOOB" pitchFamily="2" charset="-78"/>
            </a:rPr>
            <a:t>الإعاقة </a:t>
          </a:r>
          <a:r>
            <a:rPr lang="ar-OM" sz="2000" kern="1200" dirty="0" smtClean="0">
              <a:cs typeface="HASOOB" pitchFamily="2" charset="-78"/>
            </a:rPr>
            <a:t>المركبة   </a:t>
          </a:r>
          <a:r>
            <a:rPr lang="ar-OM" sz="2000" kern="1200" dirty="0">
              <a:cs typeface="HASOOB" pitchFamily="2" charset="-78"/>
            </a:rPr>
            <a:t>(وجود مجموعة من الإعاقات المختلفة للشخص الواحد)</a:t>
          </a:r>
          <a:endParaRPr lang="ar-SA" sz="2000" kern="1200" dirty="0">
            <a:cs typeface="HASOOB" pitchFamily="2" charset="-78"/>
          </a:endParaRPr>
        </a:p>
      </dsp:txBody>
      <dsp:txXfrm>
        <a:off x="0" y="1214441"/>
        <a:ext cx="1741301" cy="1044780"/>
      </dsp:txXfrm>
    </dsp:sp>
    <dsp:sp modelId="{2B7B718D-8094-4D92-9069-7A8573322DDF}">
      <dsp:nvSpPr>
        <dsp:cNvPr id="0" name=""/>
        <dsp:cNvSpPr/>
      </dsp:nvSpPr>
      <dsp:spPr>
        <a:xfrm>
          <a:off x="3786215" y="1214451"/>
          <a:ext cx="1741301" cy="1044780"/>
        </a:xfrm>
        <a:prstGeom prst="rect">
          <a:avLst/>
        </a:prstGeom>
        <a:solidFill>
          <a:srgbClr val="678DA5"/>
        </a:solidFill>
        <a:ln w="22225" cap="flat" cmpd="sng" algn="ctr">
          <a:solidFill>
            <a:srgbClr val="30455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OM" sz="2400" kern="1200" dirty="0">
              <a:cs typeface="HASOOB" pitchFamily="2" charset="-78"/>
            </a:rPr>
            <a:t>الإعاقة </a:t>
          </a:r>
          <a:r>
            <a:rPr lang="ar-OM" sz="2400" kern="1200" dirty="0" smtClean="0">
              <a:cs typeface="HASOOB" pitchFamily="2" charset="-78"/>
            </a:rPr>
            <a:t>السمعية</a:t>
          </a:r>
          <a:endParaRPr lang="ar-SA" sz="2400" kern="1200" dirty="0">
            <a:cs typeface="HASOOB" pitchFamily="2" charset="-78"/>
          </a:endParaRPr>
        </a:p>
      </dsp:txBody>
      <dsp:txXfrm>
        <a:off x="3786215" y="1214451"/>
        <a:ext cx="1741301" cy="1044780"/>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86ECDEC-9E46-4575-96CC-B66542F43EAE}" type="datetimeFigureOut">
              <a:rPr lang="ar-SA" smtClean="0"/>
              <a:pPr/>
              <a:t>25/01/1438</a:t>
            </a:fld>
            <a:endParaRPr lang="ar-SA"/>
          </a:p>
        </p:txBody>
      </p:sp>
      <p:sp>
        <p:nvSpPr>
          <p:cNvPr id="17" name="Footer Placeholder 16"/>
          <p:cNvSpPr>
            <a:spLocks noGrp="1"/>
          </p:cNvSpPr>
          <p:nvPr>
            <p:ph type="ftr" sz="quarter" idx="11"/>
          </p:nvPr>
        </p:nvSpPr>
        <p:spPr>
          <a:xfrm>
            <a:off x="5410200" y="4205288"/>
            <a:ext cx="1295400" cy="457200"/>
          </a:xfrm>
        </p:spPr>
        <p:txBody>
          <a:bodyPr/>
          <a:lstStyle/>
          <a:p>
            <a:endParaRPr lang="ar-SA"/>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818B8B-2973-4DDC-8ACF-EB064A38F05A}"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6ECDEC-9E46-4575-96CC-B66542F43EAE}" type="datetimeFigureOut">
              <a:rPr lang="ar-SA" smtClean="0"/>
              <a:pPr/>
              <a:t>25/01/1438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3818B8B-2973-4DDC-8ACF-EB064A38F05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6ECDEC-9E46-4575-96CC-B66542F43EAE}" type="datetimeFigureOut">
              <a:rPr lang="ar-SA" smtClean="0"/>
              <a:pPr/>
              <a:t>25/01/1438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3818B8B-2973-4DDC-8ACF-EB064A38F05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6ECDEC-9E46-4575-96CC-B66542F43EAE}" type="datetimeFigureOut">
              <a:rPr lang="ar-SA" smtClean="0"/>
              <a:pPr/>
              <a:t>25/01/1438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3818B8B-2973-4DDC-8ACF-EB064A38F05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6ECDEC-9E46-4575-96CC-B66542F43EAE}" type="datetimeFigureOut">
              <a:rPr lang="ar-SA" smtClean="0"/>
              <a:pPr/>
              <a:t>25/01/1438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3818B8B-2973-4DDC-8ACF-EB064A38F05A}"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6ECDEC-9E46-4575-96CC-B66542F43EAE}" type="datetimeFigureOut">
              <a:rPr lang="ar-SA" smtClean="0"/>
              <a:pPr/>
              <a:t>25/01/1438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3818B8B-2973-4DDC-8ACF-EB064A38F05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86ECDEC-9E46-4575-96CC-B66542F43EAE}" type="datetimeFigureOut">
              <a:rPr lang="ar-SA" smtClean="0"/>
              <a:pPr/>
              <a:t>25/01/1438</a:t>
            </a:fld>
            <a:endParaRPr lang="ar-SA"/>
          </a:p>
        </p:txBody>
      </p:sp>
      <p:sp>
        <p:nvSpPr>
          <p:cNvPr id="27" name="Slide Number Placeholder 26"/>
          <p:cNvSpPr>
            <a:spLocks noGrp="1"/>
          </p:cNvSpPr>
          <p:nvPr>
            <p:ph type="sldNum" sz="quarter" idx="11"/>
          </p:nvPr>
        </p:nvSpPr>
        <p:spPr/>
        <p:txBody>
          <a:bodyPr rtlCol="0"/>
          <a:lstStyle/>
          <a:p>
            <a:fld id="{C3818B8B-2973-4DDC-8ACF-EB064A38F05A}" type="slidenum">
              <a:rPr lang="ar-SA" smtClean="0"/>
              <a:pPr/>
              <a:t>‹#›</a:t>
            </a:fld>
            <a:endParaRPr lang="ar-SA"/>
          </a:p>
        </p:txBody>
      </p:sp>
      <p:sp>
        <p:nvSpPr>
          <p:cNvPr id="28" name="Footer Placeholder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86ECDEC-9E46-4575-96CC-B66542F43EAE}" type="datetimeFigureOut">
              <a:rPr lang="ar-SA" smtClean="0"/>
              <a:pPr/>
              <a:t>25/01/1438</a:t>
            </a:fld>
            <a:endParaRPr lang="ar-SA"/>
          </a:p>
        </p:txBody>
      </p:sp>
      <p:sp>
        <p:nvSpPr>
          <p:cNvPr id="4" name="Footer Placeholder 3"/>
          <p:cNvSpPr>
            <a:spLocks noGrp="1"/>
          </p:cNvSpPr>
          <p:nvPr>
            <p:ph type="ftr" sz="quarter" idx="11"/>
          </p:nvPr>
        </p:nvSpPr>
        <p:spPr>
          <a:xfrm>
            <a:off x="5257800" y="612648"/>
            <a:ext cx="1325880" cy="457200"/>
          </a:xfrm>
        </p:spPr>
        <p:txBody>
          <a:bodyPr/>
          <a:lstStyle/>
          <a:p>
            <a:endParaRPr lang="ar-SA"/>
          </a:p>
        </p:txBody>
      </p:sp>
      <p:sp>
        <p:nvSpPr>
          <p:cNvPr id="5" name="Slide Number Placeholder 4"/>
          <p:cNvSpPr>
            <a:spLocks noGrp="1"/>
          </p:cNvSpPr>
          <p:nvPr>
            <p:ph type="sldNum" sz="quarter" idx="12"/>
          </p:nvPr>
        </p:nvSpPr>
        <p:spPr>
          <a:xfrm>
            <a:off x="8174736" y="2272"/>
            <a:ext cx="762000" cy="365760"/>
          </a:xfrm>
        </p:spPr>
        <p:txBody>
          <a:bodyPr/>
          <a:lstStyle/>
          <a:p>
            <a:fld id="{C3818B8B-2973-4DDC-8ACF-EB064A38F05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6ECDEC-9E46-4575-96CC-B66542F43EAE}" type="datetimeFigureOut">
              <a:rPr lang="ar-SA" smtClean="0"/>
              <a:pPr/>
              <a:t>25/01/1438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C3818B8B-2973-4DDC-8ACF-EB064A38F05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6ECDEC-9E46-4575-96CC-B66542F43EAE}" type="datetimeFigureOut">
              <a:rPr lang="ar-SA" smtClean="0"/>
              <a:pPr/>
              <a:t>25/01/1438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3818B8B-2973-4DDC-8ACF-EB064A38F05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86ECDEC-9E46-4575-96CC-B66542F43EAE}" type="datetimeFigureOut">
              <a:rPr lang="ar-SA" smtClean="0"/>
              <a:pPr/>
              <a:t>25/01/1438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3818B8B-2973-4DDC-8ACF-EB064A38F05A}"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86ECDEC-9E46-4575-96CC-B66542F43EAE}" type="datetimeFigureOut">
              <a:rPr lang="ar-SA" smtClean="0"/>
              <a:pPr/>
              <a:t>25/01/1438</a:t>
            </a:fld>
            <a:endParaRPr lang="ar-SA"/>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818B8B-2973-4DDC-8ACF-EB064A38F05A}"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57200" y="357167"/>
            <a:ext cx="8458200" cy="2286015"/>
          </a:xfrm>
        </p:spPr>
        <p:txBody>
          <a:bodyPr>
            <a:normAutofit fontScale="90000"/>
          </a:bodyPr>
          <a:lstStyle/>
          <a:p>
            <a:pPr algn="ctr"/>
            <a:r>
              <a:rPr lang="en-US" dirty="0" smtClean="0">
                <a:solidFill>
                  <a:schemeClr val="bg1">
                    <a:lumMod val="95000"/>
                  </a:schemeClr>
                </a:solidFill>
                <a:cs typeface="HASOOB" pitchFamily="2" charset="-78"/>
              </a:rPr>
              <a:t/>
            </a:r>
            <a:br>
              <a:rPr lang="en-US" dirty="0" smtClean="0">
                <a:solidFill>
                  <a:schemeClr val="bg1">
                    <a:lumMod val="95000"/>
                  </a:schemeClr>
                </a:solidFill>
                <a:cs typeface="HASOOB" pitchFamily="2" charset="-78"/>
              </a:rPr>
            </a:br>
            <a:r>
              <a:rPr lang="ar-OM" sz="5300" dirty="0" smtClean="0">
                <a:solidFill>
                  <a:schemeClr val="bg1">
                    <a:lumMod val="95000"/>
                  </a:schemeClr>
                </a:solidFill>
                <a:cs typeface="HASOOB" pitchFamily="2" charset="-78"/>
              </a:rPr>
              <a:t> </a:t>
            </a:r>
            <a:r>
              <a:rPr lang="en-US" sz="5300" dirty="0" smtClean="0">
                <a:solidFill>
                  <a:schemeClr val="bg1">
                    <a:lumMod val="95000"/>
                  </a:schemeClr>
                </a:solidFill>
                <a:cs typeface="HASOOB" pitchFamily="2" charset="-78"/>
              </a:rPr>
              <a:t/>
            </a:r>
            <a:br>
              <a:rPr lang="en-US" sz="5300" dirty="0" smtClean="0">
                <a:solidFill>
                  <a:schemeClr val="bg1">
                    <a:lumMod val="95000"/>
                  </a:schemeClr>
                </a:solidFill>
                <a:cs typeface="HASOOB" pitchFamily="2" charset="-78"/>
              </a:rPr>
            </a:br>
            <a:r>
              <a:rPr lang="ar-OM" sz="5300" dirty="0" smtClean="0">
                <a:solidFill>
                  <a:schemeClr val="bg1">
                    <a:lumMod val="95000"/>
                  </a:schemeClr>
                </a:solidFill>
                <a:cs typeface="HASOOB" pitchFamily="2" charset="-78"/>
              </a:rPr>
              <a:t> </a:t>
            </a:r>
            <a:r>
              <a:rPr lang="ar-OM" sz="6000" dirty="0" smtClean="0">
                <a:solidFill>
                  <a:schemeClr val="bg1">
                    <a:lumMod val="95000"/>
                  </a:schemeClr>
                </a:solidFill>
                <a:cs typeface="HASOOB" pitchFamily="2" charset="-78"/>
              </a:rPr>
              <a:t>تشغيل وتأهيل ذوي الإعاقة </a:t>
            </a:r>
            <a:br>
              <a:rPr lang="ar-OM" sz="6000" dirty="0" smtClean="0">
                <a:solidFill>
                  <a:schemeClr val="bg1">
                    <a:lumMod val="95000"/>
                  </a:schemeClr>
                </a:solidFill>
                <a:cs typeface="HASOOB" pitchFamily="2" charset="-78"/>
              </a:rPr>
            </a:br>
            <a:r>
              <a:rPr lang="ar-OM" sz="6000" dirty="0" smtClean="0">
                <a:solidFill>
                  <a:schemeClr val="bg1">
                    <a:lumMod val="95000"/>
                  </a:schemeClr>
                </a:solidFill>
                <a:cs typeface="HASOOB" pitchFamily="2" charset="-78"/>
              </a:rPr>
              <a:t> بيـن الـواقــــع والـمـأمــــول</a:t>
            </a:r>
            <a:endParaRPr lang="ar-SA" sz="6000" dirty="0">
              <a:solidFill>
                <a:schemeClr val="bg1">
                  <a:lumMod val="95000"/>
                </a:schemeClr>
              </a:solidFill>
              <a:cs typeface="HASOOB" pitchFamily="2" charset="-78"/>
            </a:endParaRPr>
          </a:p>
        </p:txBody>
      </p:sp>
      <p:pic>
        <p:nvPicPr>
          <p:cNvPr id="8" name="Picture 7" descr="timthumb.jpg"/>
          <p:cNvPicPr/>
          <p:nvPr/>
        </p:nvPicPr>
        <p:blipFill>
          <a:blip r:embed="rId2" cstate="print"/>
          <a:stretch>
            <a:fillRect/>
          </a:stretch>
        </p:blipFill>
        <p:spPr>
          <a:xfrm>
            <a:off x="1142976" y="4857760"/>
            <a:ext cx="3000396" cy="1785950"/>
          </a:xfrm>
          <a:prstGeom prst="rect">
            <a:avLst/>
          </a:prstGeom>
        </p:spPr>
      </p:pic>
      <p:pic>
        <p:nvPicPr>
          <p:cNvPr id="9" name="Picture 8"/>
          <p:cNvPicPr/>
          <p:nvPr/>
        </p:nvPicPr>
        <p:blipFill>
          <a:blip r:embed="rId3" cstate="print"/>
          <a:srcRect/>
          <a:stretch>
            <a:fillRect/>
          </a:stretch>
        </p:blipFill>
        <p:spPr bwMode="auto">
          <a:xfrm>
            <a:off x="214282" y="4071942"/>
            <a:ext cx="1394308" cy="1214446"/>
          </a:xfrm>
          <a:prstGeom prst="rect">
            <a:avLst/>
          </a:prstGeom>
          <a:solidFill>
            <a:srgbClr val="CFCEBF"/>
          </a:solidFill>
        </p:spPr>
      </p:pic>
      <p:sp>
        <p:nvSpPr>
          <p:cNvPr id="5" name="TextBox 4"/>
          <p:cNvSpPr txBox="1"/>
          <p:nvPr/>
        </p:nvSpPr>
        <p:spPr>
          <a:xfrm>
            <a:off x="4572000" y="4786322"/>
            <a:ext cx="4143404" cy="830997"/>
          </a:xfrm>
          <a:prstGeom prst="rect">
            <a:avLst/>
          </a:prstGeom>
          <a:noFill/>
        </p:spPr>
        <p:txBody>
          <a:bodyPr wrap="square" rtlCol="1">
            <a:spAutoFit/>
          </a:bodyPr>
          <a:lstStyle/>
          <a:p>
            <a:r>
              <a:rPr lang="ar-OM" sz="2400" dirty="0" smtClean="0">
                <a:cs typeface="HASOOB" pitchFamily="2" charset="-78"/>
              </a:rPr>
              <a:t>إعداد وتقديم : علي الجابري / هاني الحسني </a:t>
            </a:r>
          </a:p>
          <a:p>
            <a:pPr algn="ctr"/>
            <a:r>
              <a:rPr lang="ar-OM" sz="2400" dirty="0" smtClean="0">
                <a:cs typeface="HASOOB" pitchFamily="2" charset="-78"/>
              </a:rPr>
              <a:t>مسقط - سلطنة عمان </a:t>
            </a:r>
            <a:endParaRPr lang="ar-SA" sz="2400" dirty="0">
              <a:cs typeface="HASOOB" pitchFamily="2" charset="-78"/>
            </a:endParaRPr>
          </a:p>
        </p:txBody>
      </p:sp>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229600" cy="857256"/>
          </a:xfrm>
        </p:spPr>
        <p:txBody>
          <a:bodyPr>
            <a:normAutofit fontScale="90000"/>
          </a:bodyPr>
          <a:lstStyle/>
          <a:p>
            <a:pPr algn="ctr"/>
            <a:r>
              <a:rPr lang="ar-OM" sz="3200" dirty="0" smtClean="0">
                <a:cs typeface="HASOOB" pitchFamily="2" charset="-78"/>
              </a:rPr>
              <a:t>الباحثين عن عمل من ذوي الإعاقة وفقا لنوع الإعاقة حتى نهاية ديسمبر 2015</a:t>
            </a:r>
            <a:endParaRPr lang="ar-SA" sz="3200" dirty="0">
              <a:cs typeface="HASOOB" pitchFamily="2" charset="-78"/>
            </a:endParaRPr>
          </a:p>
        </p:txBody>
      </p:sp>
      <p:graphicFrame>
        <p:nvGraphicFramePr>
          <p:cNvPr id="5" name="Table 4"/>
          <p:cNvGraphicFramePr>
            <a:graphicFrameLocks noGrp="1"/>
          </p:cNvGraphicFramePr>
          <p:nvPr/>
        </p:nvGraphicFramePr>
        <p:xfrm>
          <a:off x="2285984" y="1857364"/>
          <a:ext cx="5121374" cy="4572000"/>
        </p:xfrm>
        <a:graphic>
          <a:graphicData uri="http://schemas.openxmlformats.org/drawingml/2006/table">
            <a:tbl>
              <a:tblPr rtl="1"/>
              <a:tblGrid>
                <a:gridCol w="1263722">
                  <a:extLst>
                    <a:ext uri="{9D8B030D-6E8A-4147-A177-3AD203B41FA5}">
                      <a16:colId xmlns="" xmlns:a16="http://schemas.microsoft.com/office/drawing/2014/main" val="20000"/>
                    </a:ext>
                  </a:extLst>
                </a:gridCol>
                <a:gridCol w="1285884">
                  <a:extLst>
                    <a:ext uri="{9D8B030D-6E8A-4147-A177-3AD203B41FA5}">
                      <a16:colId xmlns="" xmlns:a16="http://schemas.microsoft.com/office/drawing/2014/main" val="20001"/>
                    </a:ext>
                  </a:extLst>
                </a:gridCol>
                <a:gridCol w="1285884">
                  <a:extLst>
                    <a:ext uri="{9D8B030D-6E8A-4147-A177-3AD203B41FA5}">
                      <a16:colId xmlns="" xmlns:a16="http://schemas.microsoft.com/office/drawing/2014/main" val="20002"/>
                    </a:ext>
                  </a:extLst>
                </a:gridCol>
                <a:gridCol w="1285884">
                  <a:extLst>
                    <a:ext uri="{9D8B030D-6E8A-4147-A177-3AD203B41FA5}">
                      <a16:colId xmlns="" xmlns:a16="http://schemas.microsoft.com/office/drawing/2014/main" val="20003"/>
                    </a:ext>
                  </a:extLst>
                </a:gridCol>
              </a:tblGrid>
              <a:tr h="263428">
                <a:tc>
                  <a:txBody>
                    <a:bodyPr/>
                    <a:lstStyle/>
                    <a:p>
                      <a:pPr algn="ctr" rtl="1" fontAlgn="b"/>
                      <a:r>
                        <a:rPr lang="ar-SA" sz="2000" b="0" i="0" u="none" strike="noStrike" dirty="0">
                          <a:solidFill>
                            <a:srgbClr val="A6362A"/>
                          </a:solidFill>
                          <a:latin typeface="Arial"/>
                          <a:cs typeface="HASOOB" pitchFamily="2" charset="-78"/>
                        </a:rPr>
                        <a:t>نوع الإعاقة</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1" fontAlgn="b"/>
                      <a:r>
                        <a:rPr lang="ar-SA" sz="2000" b="0" i="0" u="none" strike="noStrike" dirty="0">
                          <a:solidFill>
                            <a:srgbClr val="A6362A"/>
                          </a:solidFill>
                          <a:latin typeface="Arial"/>
                          <a:cs typeface="HASOOB" pitchFamily="2" charset="-78"/>
                        </a:rPr>
                        <a:t>ذكور</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1" fontAlgn="b"/>
                      <a:r>
                        <a:rPr lang="ar-SA" sz="2000" b="0" i="0" u="none" strike="noStrike" dirty="0">
                          <a:solidFill>
                            <a:srgbClr val="A6362A"/>
                          </a:solidFill>
                          <a:latin typeface="Arial"/>
                          <a:cs typeface="HASOOB" pitchFamily="2" charset="-78"/>
                        </a:rPr>
                        <a:t>إناث</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1" fontAlgn="b"/>
                      <a:r>
                        <a:rPr lang="ar-SA" sz="2000" b="0" i="0" u="none" strike="noStrike">
                          <a:solidFill>
                            <a:srgbClr val="A6362A"/>
                          </a:solidFill>
                          <a:latin typeface="Arial"/>
                          <a:cs typeface="HASOOB" pitchFamily="2" charset="-78"/>
                        </a:rPr>
                        <a:t>المجموع</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0"/>
                  </a:ext>
                </a:extLst>
              </a:tr>
              <a:tr h="263428">
                <a:tc>
                  <a:txBody>
                    <a:bodyPr/>
                    <a:lstStyle/>
                    <a:p>
                      <a:pPr algn="r" rtl="1" fontAlgn="b"/>
                      <a:r>
                        <a:rPr lang="ar-SA" sz="1800" b="0" i="0" u="none" strike="noStrike" dirty="0">
                          <a:solidFill>
                            <a:srgbClr val="000000"/>
                          </a:solidFill>
                          <a:latin typeface="Arial"/>
                          <a:cs typeface="HASOOB" pitchFamily="2" charset="-78"/>
                        </a:rPr>
                        <a:t>التوحد</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0</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1</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1</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extLst>
                  <a:ext uri="{0D108BD9-81ED-4DB2-BD59-A6C34878D82A}">
                    <a16:rowId xmlns="" xmlns:a16="http://schemas.microsoft.com/office/drawing/2014/main" val="10001"/>
                  </a:ext>
                </a:extLst>
              </a:tr>
              <a:tr h="263428">
                <a:tc>
                  <a:txBody>
                    <a:bodyPr/>
                    <a:lstStyle/>
                    <a:p>
                      <a:pPr algn="r" rtl="1" fontAlgn="b"/>
                      <a:r>
                        <a:rPr lang="ar-SA" sz="1800" b="0" i="0" u="none" strike="noStrike" dirty="0">
                          <a:solidFill>
                            <a:srgbClr val="000000"/>
                          </a:solidFill>
                          <a:latin typeface="Arial"/>
                          <a:cs typeface="HASOOB" pitchFamily="2" charset="-78"/>
                        </a:rPr>
                        <a:t>عقلية</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dirty="0">
                          <a:solidFill>
                            <a:srgbClr val="000000"/>
                          </a:solidFill>
                          <a:latin typeface="Arial"/>
                        </a:rPr>
                        <a:t>80</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dirty="0">
                          <a:solidFill>
                            <a:srgbClr val="000000"/>
                          </a:solidFill>
                          <a:latin typeface="Arial"/>
                        </a:rPr>
                        <a:t>24</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dirty="0">
                          <a:solidFill>
                            <a:srgbClr val="000000"/>
                          </a:solidFill>
                          <a:latin typeface="Arial"/>
                        </a:rPr>
                        <a:t>104</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2"/>
                  </a:ext>
                </a:extLst>
              </a:tr>
              <a:tr h="263428">
                <a:tc>
                  <a:txBody>
                    <a:bodyPr/>
                    <a:lstStyle/>
                    <a:p>
                      <a:pPr algn="r" rtl="1" fontAlgn="b"/>
                      <a:r>
                        <a:rPr lang="ar-SA" sz="1800" b="0" i="0" u="none" strike="noStrike" dirty="0">
                          <a:solidFill>
                            <a:srgbClr val="000000"/>
                          </a:solidFill>
                          <a:latin typeface="Arial"/>
                          <a:cs typeface="HASOOB" pitchFamily="2" charset="-78"/>
                        </a:rPr>
                        <a:t>نقص نمو</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23</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4</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27</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extLst>
                  <a:ext uri="{0D108BD9-81ED-4DB2-BD59-A6C34878D82A}">
                    <a16:rowId xmlns="" xmlns:a16="http://schemas.microsoft.com/office/drawing/2014/main" val="10003"/>
                  </a:ext>
                </a:extLst>
              </a:tr>
              <a:tr h="263428">
                <a:tc>
                  <a:txBody>
                    <a:bodyPr/>
                    <a:lstStyle/>
                    <a:p>
                      <a:pPr algn="r" rtl="1" fontAlgn="b"/>
                      <a:r>
                        <a:rPr lang="ar-SA" sz="1800" b="0" i="0" u="none" strike="noStrike" dirty="0">
                          <a:solidFill>
                            <a:srgbClr val="000000"/>
                          </a:solidFill>
                          <a:latin typeface="Arial"/>
                          <a:cs typeface="HASOOB" pitchFamily="2" charset="-78"/>
                        </a:rPr>
                        <a:t>جسدية</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dirty="0">
                          <a:solidFill>
                            <a:srgbClr val="000000"/>
                          </a:solidFill>
                          <a:latin typeface="Arial"/>
                        </a:rPr>
                        <a:t>9</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dirty="0">
                          <a:solidFill>
                            <a:srgbClr val="000000"/>
                          </a:solidFill>
                          <a:latin typeface="Arial"/>
                        </a:rPr>
                        <a:t>4</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a:solidFill>
                            <a:srgbClr val="000000"/>
                          </a:solidFill>
                          <a:latin typeface="Arial"/>
                        </a:rPr>
                        <a:t>13</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4"/>
                  </a:ext>
                </a:extLst>
              </a:tr>
              <a:tr h="263428">
                <a:tc>
                  <a:txBody>
                    <a:bodyPr/>
                    <a:lstStyle/>
                    <a:p>
                      <a:pPr algn="r" rtl="1" fontAlgn="b"/>
                      <a:r>
                        <a:rPr lang="ar-SA" sz="1800" b="0" i="0" u="none" strike="noStrike" dirty="0">
                          <a:solidFill>
                            <a:srgbClr val="000000"/>
                          </a:solidFill>
                          <a:latin typeface="Arial"/>
                          <a:cs typeface="HASOOB" pitchFamily="2" charset="-78"/>
                        </a:rPr>
                        <a:t>حركية</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432</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a:solidFill>
                            <a:srgbClr val="000000"/>
                          </a:solidFill>
                          <a:latin typeface="Arial"/>
                        </a:rPr>
                        <a:t>166</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598</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extLst>
                  <a:ext uri="{0D108BD9-81ED-4DB2-BD59-A6C34878D82A}">
                    <a16:rowId xmlns="" xmlns:a16="http://schemas.microsoft.com/office/drawing/2014/main" val="10005"/>
                  </a:ext>
                </a:extLst>
              </a:tr>
              <a:tr h="263428">
                <a:tc>
                  <a:txBody>
                    <a:bodyPr/>
                    <a:lstStyle/>
                    <a:p>
                      <a:pPr algn="r" rtl="1" fontAlgn="b"/>
                      <a:r>
                        <a:rPr lang="ar-SA" sz="1800" b="0" i="0" u="none" strike="noStrike" dirty="0">
                          <a:solidFill>
                            <a:srgbClr val="000000"/>
                          </a:solidFill>
                          <a:latin typeface="Arial"/>
                          <a:cs typeface="HASOOB" pitchFamily="2" charset="-78"/>
                        </a:rPr>
                        <a:t>سمعية</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dirty="0">
                          <a:solidFill>
                            <a:srgbClr val="000000"/>
                          </a:solidFill>
                          <a:latin typeface="Arial"/>
                        </a:rPr>
                        <a:t>220</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a:solidFill>
                            <a:srgbClr val="000000"/>
                          </a:solidFill>
                          <a:latin typeface="Arial"/>
                        </a:rPr>
                        <a:t>196</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a:solidFill>
                            <a:srgbClr val="000000"/>
                          </a:solidFill>
                          <a:latin typeface="Arial"/>
                        </a:rPr>
                        <a:t>416</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6"/>
                  </a:ext>
                </a:extLst>
              </a:tr>
              <a:tr h="263428">
                <a:tc>
                  <a:txBody>
                    <a:bodyPr/>
                    <a:lstStyle/>
                    <a:p>
                      <a:pPr algn="r" rtl="1" fontAlgn="b"/>
                      <a:r>
                        <a:rPr lang="ar-SA" sz="1800" b="0" i="0" u="none" strike="noStrike" dirty="0">
                          <a:solidFill>
                            <a:srgbClr val="000000"/>
                          </a:solidFill>
                          <a:latin typeface="Arial"/>
                          <a:cs typeface="HASOOB" pitchFamily="2" charset="-78"/>
                        </a:rPr>
                        <a:t>بصرية</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99</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a:solidFill>
                            <a:srgbClr val="000000"/>
                          </a:solidFill>
                          <a:latin typeface="Arial"/>
                        </a:rPr>
                        <a:t>32</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131</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extLst>
                  <a:ext uri="{0D108BD9-81ED-4DB2-BD59-A6C34878D82A}">
                    <a16:rowId xmlns="" xmlns:a16="http://schemas.microsoft.com/office/drawing/2014/main" val="10007"/>
                  </a:ext>
                </a:extLst>
              </a:tr>
              <a:tr h="263428">
                <a:tc>
                  <a:txBody>
                    <a:bodyPr/>
                    <a:lstStyle/>
                    <a:p>
                      <a:pPr algn="r" rtl="1" fontAlgn="b"/>
                      <a:r>
                        <a:rPr lang="ar-SA" sz="1800" b="0" i="0" u="none" strike="noStrike" dirty="0">
                          <a:solidFill>
                            <a:srgbClr val="000000"/>
                          </a:solidFill>
                          <a:latin typeface="Arial"/>
                          <a:cs typeface="HASOOB" pitchFamily="2" charset="-78"/>
                        </a:rPr>
                        <a:t>ذهنية</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dirty="0">
                          <a:solidFill>
                            <a:srgbClr val="000000"/>
                          </a:solidFill>
                          <a:latin typeface="Arial"/>
                        </a:rPr>
                        <a:t>45</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a:solidFill>
                            <a:srgbClr val="000000"/>
                          </a:solidFill>
                          <a:latin typeface="Arial"/>
                        </a:rPr>
                        <a:t>15</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a:solidFill>
                            <a:srgbClr val="000000"/>
                          </a:solidFill>
                          <a:latin typeface="Arial"/>
                        </a:rPr>
                        <a:t>60</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8"/>
                  </a:ext>
                </a:extLst>
              </a:tr>
              <a:tr h="263428">
                <a:tc>
                  <a:txBody>
                    <a:bodyPr/>
                    <a:lstStyle/>
                    <a:p>
                      <a:pPr algn="r" rtl="1" fontAlgn="b"/>
                      <a:r>
                        <a:rPr lang="ar-SA" sz="1800" b="0" i="0" u="none" strike="noStrike" dirty="0">
                          <a:solidFill>
                            <a:srgbClr val="000000"/>
                          </a:solidFill>
                          <a:latin typeface="Arial"/>
                          <a:cs typeface="HASOOB" pitchFamily="2" charset="-78"/>
                        </a:rPr>
                        <a:t>متلازمة </a:t>
                      </a:r>
                      <a:r>
                        <a:rPr lang="ar-SA" sz="1800" b="0" i="0" u="none" strike="noStrike" dirty="0" err="1">
                          <a:solidFill>
                            <a:srgbClr val="000000"/>
                          </a:solidFill>
                          <a:latin typeface="Arial"/>
                          <a:cs typeface="HASOOB" pitchFamily="2" charset="-78"/>
                        </a:rPr>
                        <a:t>داون</a:t>
                      </a:r>
                      <a:endParaRPr lang="ar-SA" sz="1800" b="0"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8</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a:solidFill>
                            <a:srgbClr val="000000"/>
                          </a:solidFill>
                          <a:latin typeface="Arial"/>
                        </a:rPr>
                        <a:t>4</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12</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extLst>
                  <a:ext uri="{0D108BD9-81ED-4DB2-BD59-A6C34878D82A}">
                    <a16:rowId xmlns="" xmlns:a16="http://schemas.microsoft.com/office/drawing/2014/main" val="10009"/>
                  </a:ext>
                </a:extLst>
              </a:tr>
              <a:tr h="263428">
                <a:tc>
                  <a:txBody>
                    <a:bodyPr/>
                    <a:lstStyle/>
                    <a:p>
                      <a:pPr algn="r" rtl="1" fontAlgn="b"/>
                      <a:r>
                        <a:rPr lang="ar-SA" sz="1800" b="0" i="0" u="none" strike="noStrike" dirty="0">
                          <a:solidFill>
                            <a:srgbClr val="000000"/>
                          </a:solidFill>
                          <a:latin typeface="Arial"/>
                          <a:cs typeface="HASOOB" pitchFamily="2" charset="-78"/>
                        </a:rPr>
                        <a:t>نطقية</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dirty="0">
                          <a:solidFill>
                            <a:srgbClr val="000000"/>
                          </a:solidFill>
                          <a:latin typeface="Arial"/>
                        </a:rPr>
                        <a:t>21</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dirty="0">
                          <a:solidFill>
                            <a:srgbClr val="000000"/>
                          </a:solidFill>
                          <a:latin typeface="Arial"/>
                        </a:rPr>
                        <a:t>10</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a:solidFill>
                            <a:srgbClr val="000000"/>
                          </a:solidFill>
                          <a:latin typeface="Arial"/>
                        </a:rPr>
                        <a:t>31</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10"/>
                  </a:ext>
                </a:extLst>
              </a:tr>
              <a:tr h="263428">
                <a:tc>
                  <a:txBody>
                    <a:bodyPr/>
                    <a:lstStyle/>
                    <a:p>
                      <a:pPr algn="r" rtl="1" fontAlgn="b"/>
                      <a:r>
                        <a:rPr lang="ar-SA" sz="1800" b="0" i="0" u="none" strike="noStrike" dirty="0">
                          <a:solidFill>
                            <a:srgbClr val="000000"/>
                          </a:solidFill>
                          <a:latin typeface="Arial"/>
                          <a:cs typeface="HASOOB" pitchFamily="2" charset="-78"/>
                        </a:rPr>
                        <a:t>أخرى</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30</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12</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42</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extLst>
                  <a:ext uri="{0D108BD9-81ED-4DB2-BD59-A6C34878D82A}">
                    <a16:rowId xmlns="" xmlns:a16="http://schemas.microsoft.com/office/drawing/2014/main" val="10011"/>
                  </a:ext>
                </a:extLst>
              </a:tr>
              <a:tr h="263428">
                <a:tc>
                  <a:txBody>
                    <a:bodyPr/>
                    <a:lstStyle/>
                    <a:p>
                      <a:pPr algn="r" rtl="1" fontAlgn="b"/>
                      <a:r>
                        <a:rPr lang="ar-SA" sz="1800" b="0" i="0" u="none" strike="noStrike" dirty="0">
                          <a:solidFill>
                            <a:srgbClr val="000000"/>
                          </a:solidFill>
                          <a:latin typeface="Arial"/>
                          <a:cs typeface="HASOOB" pitchFamily="2" charset="-78"/>
                        </a:rPr>
                        <a:t>متعدد الإعاقة</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dirty="0">
                          <a:solidFill>
                            <a:srgbClr val="000000"/>
                          </a:solidFill>
                          <a:latin typeface="Arial"/>
                        </a:rPr>
                        <a:t>36</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dirty="0">
                          <a:solidFill>
                            <a:srgbClr val="000000"/>
                          </a:solidFill>
                          <a:latin typeface="Arial"/>
                        </a:rPr>
                        <a:t>13</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dirty="0">
                          <a:solidFill>
                            <a:srgbClr val="000000"/>
                          </a:solidFill>
                          <a:latin typeface="Arial"/>
                        </a:rPr>
                        <a:t>49</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12"/>
                  </a:ext>
                </a:extLst>
              </a:tr>
              <a:tr h="263428">
                <a:tc>
                  <a:txBody>
                    <a:bodyPr/>
                    <a:lstStyle/>
                    <a:p>
                      <a:pPr algn="r" rtl="1" fontAlgn="b"/>
                      <a:r>
                        <a:rPr lang="ar-SA" sz="1800" b="0" i="0" u="none" strike="noStrike" dirty="0">
                          <a:solidFill>
                            <a:srgbClr val="000000"/>
                          </a:solidFill>
                          <a:latin typeface="Arial"/>
                          <a:cs typeface="HASOOB" pitchFamily="2" charset="-78"/>
                        </a:rPr>
                        <a:t>صرع</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a:solidFill>
                            <a:srgbClr val="000000"/>
                          </a:solidFill>
                          <a:latin typeface="Arial"/>
                        </a:rPr>
                        <a:t>41</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11</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000000"/>
                          </a:solidFill>
                          <a:latin typeface="Arial"/>
                        </a:rPr>
                        <a:t>52</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extLst>
                  <a:ext uri="{0D108BD9-81ED-4DB2-BD59-A6C34878D82A}">
                    <a16:rowId xmlns="" xmlns:a16="http://schemas.microsoft.com/office/drawing/2014/main" val="10013"/>
                  </a:ext>
                </a:extLst>
              </a:tr>
              <a:tr h="263428">
                <a:tc>
                  <a:txBody>
                    <a:bodyPr/>
                    <a:lstStyle/>
                    <a:p>
                      <a:pPr algn="r" rtl="1" fontAlgn="b"/>
                      <a:r>
                        <a:rPr lang="ar-SA" sz="1800" b="0" i="0" u="none" strike="noStrike" dirty="0">
                          <a:solidFill>
                            <a:srgbClr val="000000"/>
                          </a:solidFill>
                          <a:latin typeface="Arial"/>
                          <a:cs typeface="HASOOB" pitchFamily="2" charset="-78"/>
                        </a:rPr>
                        <a:t>غير محددة</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a:solidFill>
                            <a:srgbClr val="000000"/>
                          </a:solidFill>
                          <a:latin typeface="Arial"/>
                        </a:rPr>
                        <a:t>128</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dirty="0">
                          <a:solidFill>
                            <a:srgbClr val="000000"/>
                          </a:solidFill>
                          <a:latin typeface="Arial"/>
                        </a:rPr>
                        <a:t>254</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1800" b="0" i="0" u="none" strike="noStrike" dirty="0">
                          <a:solidFill>
                            <a:srgbClr val="000000"/>
                          </a:solidFill>
                          <a:latin typeface="Arial"/>
                        </a:rPr>
                        <a:t>382</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14"/>
                  </a:ext>
                </a:extLst>
              </a:tr>
              <a:tr h="263428">
                <a:tc>
                  <a:txBody>
                    <a:bodyPr/>
                    <a:lstStyle/>
                    <a:p>
                      <a:pPr algn="r" rtl="1" fontAlgn="b"/>
                      <a:r>
                        <a:rPr lang="ar-SA" sz="1800" b="0" i="0" u="none" strike="noStrike" dirty="0">
                          <a:solidFill>
                            <a:srgbClr val="A6362A"/>
                          </a:solidFill>
                          <a:latin typeface="Arial"/>
                          <a:cs typeface="HASOOB" pitchFamily="2" charset="-78"/>
                        </a:rPr>
                        <a:t>الإجمالي</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A6362A"/>
                          </a:solidFill>
                          <a:latin typeface="Arial"/>
                        </a:rPr>
                        <a:t>1172</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A6362A"/>
                          </a:solidFill>
                          <a:latin typeface="Arial"/>
                        </a:rPr>
                        <a:t>746</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tc>
                  <a:txBody>
                    <a:bodyPr/>
                    <a:lstStyle/>
                    <a:p>
                      <a:pPr algn="ctr" rtl="0" fontAlgn="b"/>
                      <a:r>
                        <a:rPr lang="ar-SA" sz="1800" b="0" i="0" u="none" strike="noStrike" dirty="0">
                          <a:solidFill>
                            <a:srgbClr val="A6362A"/>
                          </a:solidFill>
                          <a:latin typeface="Arial"/>
                        </a:rPr>
                        <a:t>1918</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B8C4"/>
                    </a:solidFill>
                  </a:tcPr>
                </a:tc>
                <a:extLst>
                  <a:ext uri="{0D108BD9-81ED-4DB2-BD59-A6C34878D82A}">
                    <a16:rowId xmlns="" xmlns:a16="http://schemas.microsoft.com/office/drawing/2014/main" val="10015"/>
                  </a:ext>
                </a:extLst>
              </a:tr>
            </a:tbl>
          </a:graphicData>
        </a:graphic>
      </p:graphicFrame>
      <p:pic>
        <p:nvPicPr>
          <p:cNvPr id="12" name="Content Placeholder 11" descr="imagesCAXV1XMA.jpg"/>
          <p:cNvPicPr>
            <a:picLocks noGrp="1" noChangeAspect="1"/>
          </p:cNvPicPr>
          <p:nvPr>
            <p:ph idx="1"/>
          </p:nvPr>
        </p:nvPicPr>
        <p:blipFill>
          <a:blip r:embed="rId2" cstate="print"/>
          <a:stretch>
            <a:fillRect/>
          </a:stretch>
        </p:blipFill>
        <p:spPr>
          <a:xfrm>
            <a:off x="214282" y="1357298"/>
            <a:ext cx="686088" cy="714380"/>
          </a:xfrm>
        </p:spPr>
      </p:pic>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912710"/>
            <a:ext cx="8229600" cy="500066"/>
          </a:xfrm>
        </p:spPr>
        <p:txBody>
          <a:bodyPr>
            <a:normAutofit fontScale="90000"/>
          </a:bodyPr>
          <a:lstStyle/>
          <a:p>
            <a:pPr algn="ctr"/>
            <a:r>
              <a:rPr lang="ar-OM" dirty="0" smtClean="0">
                <a:cs typeface="HASOOB" pitchFamily="2" charset="-78"/>
              </a:rPr>
              <a:t>أعداد المعينين من ذوي الإعاقة في القطاع الخاص حتى ديسمبر 2015م</a:t>
            </a:r>
            <a:endParaRPr lang="ar-SA" dirty="0">
              <a:cs typeface="HASOOB" pitchFamily="2" charset="-78"/>
            </a:endParaRPr>
          </a:p>
        </p:txBody>
      </p:sp>
      <p:graphicFrame>
        <p:nvGraphicFramePr>
          <p:cNvPr id="11" name="Table 10"/>
          <p:cNvGraphicFramePr>
            <a:graphicFrameLocks noGrp="1"/>
          </p:cNvGraphicFramePr>
          <p:nvPr/>
        </p:nvGraphicFramePr>
        <p:xfrm>
          <a:off x="928662" y="1643050"/>
          <a:ext cx="7143800" cy="4400550"/>
        </p:xfrm>
        <a:graphic>
          <a:graphicData uri="http://schemas.openxmlformats.org/drawingml/2006/table">
            <a:tbl>
              <a:tblPr rtl="1"/>
              <a:tblGrid>
                <a:gridCol w="1785950">
                  <a:extLst>
                    <a:ext uri="{9D8B030D-6E8A-4147-A177-3AD203B41FA5}">
                      <a16:colId xmlns="" xmlns:a16="http://schemas.microsoft.com/office/drawing/2014/main" val="20000"/>
                    </a:ext>
                  </a:extLst>
                </a:gridCol>
                <a:gridCol w="1785950">
                  <a:extLst>
                    <a:ext uri="{9D8B030D-6E8A-4147-A177-3AD203B41FA5}">
                      <a16:colId xmlns="" xmlns:a16="http://schemas.microsoft.com/office/drawing/2014/main" val="20001"/>
                    </a:ext>
                  </a:extLst>
                </a:gridCol>
                <a:gridCol w="1785950">
                  <a:extLst>
                    <a:ext uri="{9D8B030D-6E8A-4147-A177-3AD203B41FA5}">
                      <a16:colId xmlns="" xmlns:a16="http://schemas.microsoft.com/office/drawing/2014/main" val="20002"/>
                    </a:ext>
                  </a:extLst>
                </a:gridCol>
                <a:gridCol w="1785950">
                  <a:extLst>
                    <a:ext uri="{9D8B030D-6E8A-4147-A177-3AD203B41FA5}">
                      <a16:colId xmlns="" xmlns:a16="http://schemas.microsoft.com/office/drawing/2014/main" val="20003"/>
                    </a:ext>
                  </a:extLst>
                </a:gridCol>
              </a:tblGrid>
              <a:tr h="311266">
                <a:tc>
                  <a:txBody>
                    <a:bodyPr/>
                    <a:lstStyle/>
                    <a:p>
                      <a:pPr algn="ctr" rtl="0" fontAlgn="b"/>
                      <a:r>
                        <a:rPr lang="ar-OM" sz="2000" b="0" i="0" u="none" strike="noStrike" dirty="0" smtClean="0">
                          <a:solidFill>
                            <a:srgbClr val="A6362A"/>
                          </a:solidFill>
                          <a:latin typeface="Arial"/>
                          <a:cs typeface="HASOOB" pitchFamily="2" charset="-78"/>
                        </a:rPr>
                        <a:t>نوع</a:t>
                      </a:r>
                      <a:r>
                        <a:rPr lang="ar-OM" sz="2000" b="0" i="0" u="none" strike="noStrike" baseline="0" dirty="0" smtClean="0">
                          <a:solidFill>
                            <a:srgbClr val="A6362A"/>
                          </a:solidFill>
                          <a:latin typeface="Arial"/>
                          <a:cs typeface="HASOOB" pitchFamily="2" charset="-78"/>
                        </a:rPr>
                        <a:t> الإعاقة</a:t>
                      </a:r>
                      <a:r>
                        <a:rPr lang="ar-SA" sz="2000" b="0" i="0" u="none" strike="noStrike" dirty="0">
                          <a:solidFill>
                            <a:srgbClr val="A6362A"/>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0" i="0" u="none" strike="noStrike" dirty="0" smtClean="0">
                          <a:solidFill>
                            <a:srgbClr val="A6362A"/>
                          </a:solidFill>
                          <a:latin typeface="Arial"/>
                          <a:cs typeface="HASOOB" pitchFamily="2" charset="-78"/>
                        </a:rPr>
                        <a:t>ذكور</a:t>
                      </a:r>
                      <a:r>
                        <a:rPr lang="ar-SA" sz="2000" b="0" i="0" u="none" strike="noStrike" dirty="0">
                          <a:solidFill>
                            <a:srgbClr val="A6362A"/>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0" i="0" u="none" strike="noStrike" dirty="0">
                          <a:solidFill>
                            <a:srgbClr val="A6362A"/>
                          </a:solidFill>
                          <a:latin typeface="Arial"/>
                          <a:cs typeface="HASOOB" pitchFamily="2" charset="-78"/>
                        </a:rPr>
                        <a:t> </a:t>
                      </a:r>
                      <a:r>
                        <a:rPr lang="ar-OM" sz="2000" b="0" i="0" u="none" strike="noStrike" dirty="0" smtClean="0">
                          <a:solidFill>
                            <a:srgbClr val="A6362A"/>
                          </a:solidFill>
                          <a:latin typeface="Arial"/>
                          <a:cs typeface="HASOOB" pitchFamily="2" charset="-78"/>
                        </a:rPr>
                        <a:t>إناث</a:t>
                      </a:r>
                      <a:endParaRPr lang="ar-SA" sz="2000" b="0" i="0" u="none" strike="noStrike" dirty="0">
                        <a:solidFill>
                          <a:srgbClr val="A6362A"/>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0" i="0" u="none" strike="noStrike" dirty="0" smtClean="0">
                          <a:solidFill>
                            <a:srgbClr val="A6362A"/>
                          </a:solidFill>
                          <a:latin typeface="Arial"/>
                          <a:cs typeface="HASOOB" pitchFamily="2" charset="-78"/>
                        </a:rPr>
                        <a:t>المجموع</a:t>
                      </a:r>
                      <a:r>
                        <a:rPr lang="ar-SA" sz="2000" b="0" i="0" u="none" strike="noStrike" dirty="0">
                          <a:solidFill>
                            <a:srgbClr val="A6362A"/>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0"/>
                  </a:ext>
                </a:extLst>
              </a:tr>
              <a:tr h="311266">
                <a:tc>
                  <a:txBody>
                    <a:bodyPr/>
                    <a:lstStyle/>
                    <a:p>
                      <a:pPr algn="ctr" rtl="0" fontAlgn="b"/>
                      <a:r>
                        <a:rPr lang="ar-SA" sz="2000" b="0" i="0" u="none" strike="noStrike" dirty="0">
                          <a:solidFill>
                            <a:srgbClr val="000000"/>
                          </a:solidFill>
                          <a:latin typeface="Arial"/>
                          <a:cs typeface="HASOOB" pitchFamily="2" charset="-78"/>
                        </a:rPr>
                        <a:t> </a:t>
                      </a:r>
                      <a:r>
                        <a:rPr lang="ar-OM" sz="2000" b="0" i="0" u="none" strike="noStrike" dirty="0" smtClean="0">
                          <a:solidFill>
                            <a:srgbClr val="000000"/>
                          </a:solidFill>
                          <a:latin typeface="Arial"/>
                          <a:cs typeface="HASOOB" pitchFamily="2" charset="-78"/>
                        </a:rPr>
                        <a:t>حركية</a:t>
                      </a:r>
                      <a:endParaRPr lang="ar-SA" sz="2000" b="0"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675</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120</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000000"/>
                          </a:solidFill>
                          <a:latin typeface="Arial"/>
                          <a:cs typeface="HASOOB" pitchFamily="2" charset="-78"/>
                        </a:rPr>
                        <a:t>795</a:t>
                      </a:r>
                      <a:r>
                        <a:rPr lang="ar-SA" sz="2000" b="1"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1"/>
                  </a:ext>
                </a:extLst>
              </a:tr>
              <a:tr h="311266">
                <a:tc>
                  <a:txBody>
                    <a:bodyPr/>
                    <a:lstStyle/>
                    <a:p>
                      <a:pPr algn="ctr" rtl="0" fontAlgn="b"/>
                      <a:r>
                        <a:rPr lang="ar-SA" sz="2000" b="0" i="0" u="none" strike="noStrike" dirty="0">
                          <a:solidFill>
                            <a:srgbClr val="000000"/>
                          </a:solidFill>
                          <a:latin typeface="Arial"/>
                          <a:cs typeface="HASOOB" pitchFamily="2" charset="-78"/>
                        </a:rPr>
                        <a:t> </a:t>
                      </a:r>
                      <a:r>
                        <a:rPr lang="ar-OM" sz="2000" b="0" i="0" u="none" strike="noStrike" dirty="0" smtClean="0">
                          <a:solidFill>
                            <a:srgbClr val="000000"/>
                          </a:solidFill>
                          <a:latin typeface="Arial"/>
                          <a:cs typeface="HASOOB" pitchFamily="2" charset="-78"/>
                        </a:rPr>
                        <a:t>سمعية</a:t>
                      </a:r>
                      <a:endParaRPr lang="ar-SA" sz="2000" b="0"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355</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59</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414</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2"/>
                  </a:ext>
                </a:extLst>
              </a:tr>
              <a:tr h="311266">
                <a:tc>
                  <a:txBody>
                    <a:bodyPr/>
                    <a:lstStyle/>
                    <a:p>
                      <a:pPr algn="ctr" rtl="0" fontAlgn="b"/>
                      <a:r>
                        <a:rPr lang="ar-SA" sz="2000" b="0" i="0" u="none" strike="noStrike" dirty="0">
                          <a:solidFill>
                            <a:srgbClr val="000000"/>
                          </a:solidFill>
                          <a:latin typeface="Arial"/>
                          <a:cs typeface="HASOOB" pitchFamily="2" charset="-78"/>
                        </a:rPr>
                        <a:t> </a:t>
                      </a:r>
                      <a:r>
                        <a:rPr lang="ar-OM" sz="2000" b="0" i="0" u="none" strike="noStrike" dirty="0" smtClean="0">
                          <a:solidFill>
                            <a:srgbClr val="000000"/>
                          </a:solidFill>
                          <a:latin typeface="Arial"/>
                          <a:cs typeface="HASOOB" pitchFamily="2" charset="-78"/>
                        </a:rPr>
                        <a:t>بصرية</a:t>
                      </a:r>
                      <a:endParaRPr lang="ar-SA" sz="2000" b="0"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158</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22</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000000"/>
                          </a:solidFill>
                          <a:latin typeface="Arial"/>
                          <a:cs typeface="HASOOB" pitchFamily="2" charset="-78"/>
                        </a:rPr>
                        <a:t>180</a:t>
                      </a:r>
                      <a:r>
                        <a:rPr lang="ar-SA" sz="2000" b="1"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3"/>
                  </a:ext>
                </a:extLst>
              </a:tr>
              <a:tr h="311266">
                <a:tc>
                  <a:txBody>
                    <a:bodyPr/>
                    <a:lstStyle/>
                    <a:p>
                      <a:pPr algn="ctr" rtl="0" fontAlgn="b"/>
                      <a:r>
                        <a:rPr lang="ar-SA" sz="2000" b="0" i="0" u="none" strike="noStrike" dirty="0">
                          <a:solidFill>
                            <a:srgbClr val="000000"/>
                          </a:solidFill>
                          <a:latin typeface="Arial"/>
                          <a:cs typeface="HASOOB" pitchFamily="2" charset="-78"/>
                        </a:rPr>
                        <a:t> </a:t>
                      </a:r>
                      <a:r>
                        <a:rPr lang="ar-OM" sz="2000" b="0" i="0" u="none" strike="noStrike" dirty="0" smtClean="0">
                          <a:solidFill>
                            <a:srgbClr val="000000"/>
                          </a:solidFill>
                          <a:latin typeface="Arial"/>
                          <a:cs typeface="HASOOB" pitchFamily="2" charset="-78"/>
                        </a:rPr>
                        <a:t>نطقية</a:t>
                      </a:r>
                      <a:endParaRPr lang="ar-SA" sz="2000" b="0"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000000"/>
                          </a:solidFill>
                          <a:latin typeface="Arial"/>
                          <a:cs typeface="HASOOB" pitchFamily="2" charset="-78"/>
                        </a:rPr>
                        <a:t>63</a:t>
                      </a:r>
                      <a:r>
                        <a:rPr lang="ar-SA" sz="2000" b="1"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000000"/>
                          </a:solidFill>
                          <a:latin typeface="Arial"/>
                          <a:cs typeface="HASOOB" pitchFamily="2" charset="-78"/>
                        </a:rPr>
                        <a:t>7</a:t>
                      </a:r>
                      <a:r>
                        <a:rPr lang="ar-SA" sz="2000" b="1"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000000"/>
                          </a:solidFill>
                          <a:latin typeface="Arial"/>
                          <a:cs typeface="HASOOB" pitchFamily="2" charset="-78"/>
                        </a:rPr>
                        <a:t>70</a:t>
                      </a:r>
                      <a:r>
                        <a:rPr lang="ar-SA" sz="2000" b="1"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4"/>
                  </a:ext>
                </a:extLst>
              </a:tr>
              <a:tr h="311266">
                <a:tc>
                  <a:txBody>
                    <a:bodyPr/>
                    <a:lstStyle/>
                    <a:p>
                      <a:pPr algn="ctr" rtl="0" fontAlgn="b"/>
                      <a:r>
                        <a:rPr lang="ar-OM" sz="2000" b="0" i="0" u="none" strike="noStrike" dirty="0" smtClean="0">
                          <a:solidFill>
                            <a:srgbClr val="000000"/>
                          </a:solidFill>
                          <a:latin typeface="Arial"/>
                          <a:cs typeface="HASOOB" pitchFamily="2" charset="-78"/>
                        </a:rPr>
                        <a:t>جسدية</a:t>
                      </a:r>
                      <a:r>
                        <a:rPr lang="ar-SA" sz="2000" b="0"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52</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7</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000000"/>
                          </a:solidFill>
                          <a:latin typeface="Arial"/>
                          <a:cs typeface="HASOOB" pitchFamily="2" charset="-78"/>
                        </a:rPr>
                        <a:t>59</a:t>
                      </a:r>
                      <a:r>
                        <a:rPr lang="ar-SA" sz="2000" b="1"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5"/>
                  </a:ext>
                </a:extLst>
              </a:tr>
              <a:tr h="311266">
                <a:tc>
                  <a:txBody>
                    <a:bodyPr/>
                    <a:lstStyle/>
                    <a:p>
                      <a:pPr algn="ctr" rtl="0" fontAlgn="b"/>
                      <a:r>
                        <a:rPr lang="ar-OM" sz="2000" b="0" i="0" u="none" strike="noStrike" dirty="0" smtClean="0">
                          <a:solidFill>
                            <a:srgbClr val="000000"/>
                          </a:solidFill>
                          <a:latin typeface="Arial"/>
                          <a:cs typeface="HASOOB" pitchFamily="2" charset="-78"/>
                        </a:rPr>
                        <a:t>ذهنية</a:t>
                      </a:r>
                      <a:r>
                        <a:rPr lang="ar-SA" sz="2000" b="0"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41</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4</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000000"/>
                          </a:solidFill>
                          <a:latin typeface="Arial"/>
                          <a:cs typeface="HASOOB" pitchFamily="2" charset="-78"/>
                        </a:rPr>
                        <a:t>45</a:t>
                      </a:r>
                      <a:r>
                        <a:rPr lang="ar-SA" sz="2000" b="1"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6"/>
                  </a:ext>
                </a:extLst>
              </a:tr>
              <a:tr h="311266">
                <a:tc>
                  <a:txBody>
                    <a:bodyPr/>
                    <a:lstStyle/>
                    <a:p>
                      <a:pPr algn="ctr" rtl="0" fontAlgn="b"/>
                      <a:r>
                        <a:rPr lang="ar-OM" sz="2000" b="0" i="0" u="none" strike="noStrike" dirty="0" smtClean="0">
                          <a:solidFill>
                            <a:srgbClr val="000000"/>
                          </a:solidFill>
                          <a:latin typeface="Arial"/>
                          <a:cs typeface="HASOOB" pitchFamily="2" charset="-78"/>
                        </a:rPr>
                        <a:t>عقلية</a:t>
                      </a:r>
                      <a:r>
                        <a:rPr lang="ar-SA" sz="2000" b="0"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000000"/>
                          </a:solidFill>
                          <a:latin typeface="Arial"/>
                          <a:cs typeface="HASOOB" pitchFamily="2" charset="-78"/>
                        </a:rPr>
                        <a:t>24</a:t>
                      </a:r>
                      <a:r>
                        <a:rPr lang="ar-SA" sz="2000" b="1"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000000"/>
                          </a:solidFill>
                          <a:latin typeface="Arial"/>
                          <a:cs typeface="HASOOB" pitchFamily="2" charset="-78"/>
                        </a:rPr>
                        <a:t>5</a:t>
                      </a:r>
                      <a:r>
                        <a:rPr lang="ar-SA" sz="2000" b="1"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29</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7"/>
                  </a:ext>
                </a:extLst>
              </a:tr>
              <a:tr h="311266">
                <a:tc>
                  <a:txBody>
                    <a:bodyPr/>
                    <a:lstStyle/>
                    <a:p>
                      <a:pPr algn="ctr" rtl="0" fontAlgn="b"/>
                      <a:r>
                        <a:rPr lang="ar-OM" sz="2000" b="0" i="0" u="none" strike="noStrike" dirty="0" smtClean="0">
                          <a:solidFill>
                            <a:srgbClr val="000000"/>
                          </a:solidFill>
                          <a:latin typeface="Arial"/>
                          <a:cs typeface="HASOOB" pitchFamily="2" charset="-78"/>
                        </a:rPr>
                        <a:t>نقص</a:t>
                      </a:r>
                      <a:r>
                        <a:rPr lang="ar-OM" sz="2000" b="0" i="0" u="none" strike="noStrike" baseline="0" dirty="0" smtClean="0">
                          <a:solidFill>
                            <a:srgbClr val="000000"/>
                          </a:solidFill>
                          <a:latin typeface="Arial"/>
                          <a:cs typeface="HASOOB" pitchFamily="2" charset="-78"/>
                        </a:rPr>
                        <a:t> نمو</a:t>
                      </a:r>
                      <a:r>
                        <a:rPr lang="ar-SA" sz="2000" b="0"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000000"/>
                          </a:solidFill>
                          <a:latin typeface="Arial"/>
                          <a:cs typeface="HASOOB" pitchFamily="2" charset="-78"/>
                        </a:rPr>
                        <a:t>23</a:t>
                      </a:r>
                      <a:r>
                        <a:rPr lang="ar-SA" sz="2000" b="1"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4</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27</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8"/>
                  </a:ext>
                </a:extLst>
              </a:tr>
              <a:tr h="311266">
                <a:tc>
                  <a:txBody>
                    <a:bodyPr/>
                    <a:lstStyle/>
                    <a:p>
                      <a:pPr algn="ctr" rtl="0" fontAlgn="b"/>
                      <a:r>
                        <a:rPr lang="ar-OM" sz="2000" b="0" i="0" u="none" strike="noStrike" dirty="0" smtClean="0">
                          <a:solidFill>
                            <a:srgbClr val="000000"/>
                          </a:solidFill>
                          <a:latin typeface="Arial"/>
                          <a:cs typeface="HASOOB" pitchFamily="2" charset="-78"/>
                        </a:rPr>
                        <a:t>متعدد الإعاقة</a:t>
                      </a:r>
                      <a:r>
                        <a:rPr lang="ar-SA" sz="2000" b="0"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000000"/>
                          </a:solidFill>
                          <a:latin typeface="Arial"/>
                          <a:cs typeface="HASOOB" pitchFamily="2" charset="-78"/>
                        </a:rPr>
                        <a:t>15</a:t>
                      </a:r>
                      <a:r>
                        <a:rPr lang="ar-SA" sz="2000" b="1"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3</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18</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09"/>
                  </a:ext>
                </a:extLst>
              </a:tr>
              <a:tr h="311266">
                <a:tc>
                  <a:txBody>
                    <a:bodyPr/>
                    <a:lstStyle/>
                    <a:p>
                      <a:pPr algn="ctr" rtl="0" fontAlgn="b"/>
                      <a:r>
                        <a:rPr lang="ar-OM" sz="2000" b="0" i="0" u="none" strike="noStrike" dirty="0" smtClean="0">
                          <a:solidFill>
                            <a:srgbClr val="000000"/>
                          </a:solidFill>
                          <a:latin typeface="Arial"/>
                          <a:cs typeface="HASOOB" pitchFamily="2" charset="-78"/>
                        </a:rPr>
                        <a:t>متلازمة </a:t>
                      </a:r>
                      <a:r>
                        <a:rPr lang="ar-OM" sz="2000" b="0" i="0" u="none" strike="noStrike" dirty="0" err="1" smtClean="0">
                          <a:solidFill>
                            <a:srgbClr val="000000"/>
                          </a:solidFill>
                          <a:latin typeface="Arial"/>
                          <a:cs typeface="HASOOB" pitchFamily="2" charset="-78"/>
                        </a:rPr>
                        <a:t>داون</a:t>
                      </a:r>
                      <a:r>
                        <a:rPr lang="ar-SA" sz="2000" b="0"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10</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2</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000000"/>
                          </a:solidFill>
                          <a:latin typeface="Arial"/>
                          <a:cs typeface="HASOOB" pitchFamily="2" charset="-78"/>
                        </a:rPr>
                        <a:t>12</a:t>
                      </a:r>
                      <a:r>
                        <a:rPr lang="ar-SA" sz="2000" b="1"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10"/>
                  </a:ext>
                </a:extLst>
              </a:tr>
              <a:tr h="311266">
                <a:tc>
                  <a:txBody>
                    <a:bodyPr/>
                    <a:lstStyle/>
                    <a:p>
                      <a:pPr algn="ctr" rtl="0" fontAlgn="b"/>
                      <a:r>
                        <a:rPr lang="ar-OM" sz="2000" b="0" i="0" u="none" strike="noStrike" dirty="0" smtClean="0">
                          <a:solidFill>
                            <a:srgbClr val="000000"/>
                          </a:solidFill>
                          <a:latin typeface="Arial"/>
                          <a:cs typeface="HASOOB" pitchFamily="2" charset="-78"/>
                        </a:rPr>
                        <a:t>صرع</a:t>
                      </a:r>
                      <a:r>
                        <a:rPr lang="ar-SA" sz="2000" b="0"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10</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0</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000000"/>
                          </a:solidFill>
                          <a:latin typeface="Arial"/>
                          <a:cs typeface="HASOOB" pitchFamily="2" charset="-78"/>
                        </a:rPr>
                        <a:t>10</a:t>
                      </a:r>
                      <a:r>
                        <a:rPr lang="ar-SA" sz="2000" b="1"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11"/>
                  </a:ext>
                </a:extLst>
              </a:tr>
              <a:tr h="311266">
                <a:tc>
                  <a:txBody>
                    <a:bodyPr/>
                    <a:lstStyle/>
                    <a:p>
                      <a:pPr algn="ctr" rtl="0" fontAlgn="b"/>
                      <a:r>
                        <a:rPr lang="ar-OM" sz="2000" b="0" i="0" u="none" strike="noStrike" dirty="0" smtClean="0">
                          <a:solidFill>
                            <a:srgbClr val="000000"/>
                          </a:solidFill>
                          <a:latin typeface="Arial"/>
                          <a:cs typeface="HASOOB" pitchFamily="2" charset="-78"/>
                        </a:rPr>
                        <a:t>أخرى</a:t>
                      </a:r>
                      <a:r>
                        <a:rPr lang="ar-SA" sz="2000" b="0"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000000"/>
                          </a:solidFill>
                          <a:latin typeface="Arial"/>
                          <a:cs typeface="HASOOB" pitchFamily="2" charset="-78"/>
                        </a:rPr>
                        <a:t>28</a:t>
                      </a:r>
                      <a:r>
                        <a:rPr lang="ar-SA" sz="2000" b="1" i="0" u="none" strike="noStrike" dirty="0">
                          <a:solidFill>
                            <a:srgbClr val="000000"/>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2</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SA" sz="2000" b="1" i="0" u="none" strike="noStrike" dirty="0">
                          <a:solidFill>
                            <a:srgbClr val="000000"/>
                          </a:solidFill>
                          <a:latin typeface="Arial"/>
                          <a:cs typeface="HASOOB" pitchFamily="2" charset="-78"/>
                        </a:rPr>
                        <a:t> </a:t>
                      </a:r>
                      <a:r>
                        <a:rPr lang="ar-OM" sz="2000" b="1" i="0" u="none" strike="noStrike" dirty="0" smtClean="0">
                          <a:solidFill>
                            <a:srgbClr val="000000"/>
                          </a:solidFill>
                          <a:latin typeface="Arial"/>
                          <a:cs typeface="HASOOB" pitchFamily="2" charset="-78"/>
                        </a:rPr>
                        <a:t>30</a:t>
                      </a:r>
                      <a:endParaRPr lang="ar-SA" sz="2000" b="1" i="0" u="none" strike="noStrike" dirty="0">
                        <a:solidFill>
                          <a:srgbClr val="000000"/>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12"/>
                  </a:ext>
                </a:extLst>
              </a:tr>
              <a:tr h="311266">
                <a:tc>
                  <a:txBody>
                    <a:bodyPr/>
                    <a:lstStyle/>
                    <a:p>
                      <a:pPr algn="ctr" rtl="0" fontAlgn="b"/>
                      <a:r>
                        <a:rPr lang="ar-OM" sz="2000" b="0" i="0" u="none" strike="noStrike" dirty="0" smtClean="0">
                          <a:solidFill>
                            <a:srgbClr val="A6362A"/>
                          </a:solidFill>
                          <a:latin typeface="Arial"/>
                          <a:cs typeface="HASOOB" pitchFamily="2" charset="-78"/>
                        </a:rPr>
                        <a:t>الإجمالي</a:t>
                      </a:r>
                      <a:r>
                        <a:rPr lang="ar-SA" sz="2000" b="0" i="0" u="none" strike="noStrike" dirty="0">
                          <a:solidFill>
                            <a:srgbClr val="A6362A"/>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A6362A"/>
                          </a:solidFill>
                          <a:latin typeface="Arial"/>
                          <a:cs typeface="HASOOB" pitchFamily="2" charset="-78"/>
                        </a:rPr>
                        <a:t>1454</a:t>
                      </a:r>
                      <a:r>
                        <a:rPr lang="ar-SA" sz="2000" b="1" i="0" u="none" strike="noStrike" dirty="0">
                          <a:solidFill>
                            <a:srgbClr val="A6362A"/>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A6362A"/>
                          </a:solidFill>
                          <a:latin typeface="Arial"/>
                          <a:cs typeface="HASOOB" pitchFamily="2" charset="-78"/>
                        </a:rPr>
                        <a:t>235</a:t>
                      </a:r>
                      <a:r>
                        <a:rPr lang="ar-SA" sz="2000" b="1" i="0" u="none" strike="noStrike" dirty="0">
                          <a:solidFill>
                            <a:srgbClr val="A6362A"/>
                          </a:solidFill>
                          <a:latin typeface="Arial"/>
                          <a:cs typeface="HASOOB" pitchFamily="2" charset="-78"/>
                        </a:rPr>
                        <a:t> </a:t>
                      </a: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rtl="0" fontAlgn="b"/>
                      <a:r>
                        <a:rPr lang="ar-OM" sz="2000" b="1" i="0" u="none" strike="noStrike" dirty="0" smtClean="0">
                          <a:solidFill>
                            <a:srgbClr val="A6362A"/>
                          </a:solidFill>
                          <a:latin typeface="Arial"/>
                          <a:cs typeface="HASOOB" pitchFamily="2" charset="-78"/>
                        </a:rPr>
                        <a:t>1689</a:t>
                      </a:r>
                      <a:endParaRPr lang="ar-SA" sz="2000" b="1" i="0" u="none" strike="noStrike" dirty="0">
                        <a:solidFill>
                          <a:srgbClr val="A6362A"/>
                        </a:solidFill>
                        <a:latin typeface="Arial"/>
                        <a:cs typeface="HASOOB" pitchFamily="2" charset="-78"/>
                      </a:endParaRPr>
                    </a:p>
                  </a:txBody>
                  <a:tcPr marL="9525" marR="9525" marT="9525" marB="0" anchor="b">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 xmlns:a16="http://schemas.microsoft.com/office/drawing/2014/main" val="10013"/>
                  </a:ext>
                </a:extLst>
              </a:tr>
            </a:tbl>
          </a:graphicData>
        </a:graphic>
      </p:graphicFrame>
    </p:spTree>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229600" cy="928694"/>
          </a:xfrm>
        </p:spPr>
        <p:txBody>
          <a:bodyPr>
            <a:normAutofit/>
          </a:bodyPr>
          <a:lstStyle/>
          <a:p>
            <a:pPr algn="ctr"/>
            <a:r>
              <a:rPr lang="ar-OM" sz="4800" dirty="0" smtClean="0">
                <a:cs typeface="HASOOB" pitchFamily="2" charset="-78"/>
              </a:rPr>
              <a:t>الـتـحــديـــات</a:t>
            </a:r>
            <a:endParaRPr lang="ar-SA" sz="4800" dirty="0">
              <a:cs typeface="HASOOB" pitchFamily="2" charset="-78"/>
            </a:endParaRPr>
          </a:p>
        </p:txBody>
      </p:sp>
      <p:sp>
        <p:nvSpPr>
          <p:cNvPr id="3" name="Content Placeholder 2"/>
          <p:cNvSpPr>
            <a:spLocks noGrp="1"/>
          </p:cNvSpPr>
          <p:nvPr>
            <p:ph idx="1"/>
          </p:nvPr>
        </p:nvSpPr>
        <p:spPr>
          <a:xfrm>
            <a:off x="428596" y="1268760"/>
            <a:ext cx="8229600" cy="4788610"/>
          </a:xfrm>
        </p:spPr>
        <p:txBody>
          <a:bodyPr>
            <a:normAutofit fontScale="77500" lnSpcReduction="20000"/>
          </a:bodyPr>
          <a:lstStyle/>
          <a:p>
            <a:endParaRPr lang="ar-OM" dirty="0" smtClean="0"/>
          </a:p>
          <a:p>
            <a:pPr algn="just"/>
            <a:r>
              <a:rPr lang="ar-OM" sz="3600" dirty="0" smtClean="0">
                <a:cs typeface="HASOOB" pitchFamily="2" charset="-78"/>
              </a:rPr>
              <a:t>التشخيص الطبي غير دقيق لبعض الباحثين عن عمل.</a:t>
            </a:r>
          </a:p>
          <a:p>
            <a:pPr algn="just"/>
            <a:r>
              <a:rPr lang="ar-OM" sz="3600" dirty="0" smtClean="0">
                <a:cs typeface="HASOOB" pitchFamily="2" charset="-78"/>
              </a:rPr>
              <a:t>رغبة معظم الباحثين من ذوي الإعاقة العمل في القطاع الحكومي.</a:t>
            </a:r>
          </a:p>
          <a:p>
            <a:pPr algn="just"/>
            <a:r>
              <a:rPr lang="ar-OM" sz="3600" dirty="0" smtClean="0">
                <a:cs typeface="HASOOB" pitchFamily="2" charset="-78"/>
              </a:rPr>
              <a:t>يفضل بعض ذوي الإعاقة الاستفادة من راتب الضمان الاجتماعي بدلا عن  العمل في القطاع الخاص.</a:t>
            </a:r>
          </a:p>
          <a:p>
            <a:pPr algn="just"/>
            <a:r>
              <a:rPr lang="ar-OM" sz="3600" dirty="0" smtClean="0">
                <a:cs typeface="HASOOB" pitchFamily="2" charset="-78"/>
              </a:rPr>
              <a:t>معظم الوظائف المتوفرة غالبا ما تكون خارج المحافظة التي يقطنها الأشخاص من ذوي الإعاقة.</a:t>
            </a:r>
          </a:p>
          <a:p>
            <a:pPr algn="just"/>
            <a:r>
              <a:rPr lang="ar-OM" sz="3600" dirty="0" smtClean="0">
                <a:cs typeface="HASOOB" pitchFamily="2" charset="-78"/>
              </a:rPr>
              <a:t>عدم توفر المرافق الخاصة لذوي الإعاقة في كثير من منشآت القطاع الخاص.</a:t>
            </a:r>
          </a:p>
          <a:p>
            <a:pPr algn="just"/>
            <a:r>
              <a:rPr lang="ar-OM" sz="3600" dirty="0" smtClean="0">
                <a:cs typeface="HASOOB" pitchFamily="2" charset="-78"/>
              </a:rPr>
              <a:t>بعض منشآت القطاع الخاص تتحفظ في تعين ذوي الإعاقة.</a:t>
            </a:r>
          </a:p>
          <a:p>
            <a:pPr algn="just"/>
            <a:r>
              <a:rPr lang="ar-JO" altLang="en-US" sz="3600" dirty="0">
                <a:cs typeface="HASOOB" pitchFamily="2" charset="-78"/>
              </a:rPr>
              <a:t>قلة خدمات التأهيل </a:t>
            </a:r>
            <a:r>
              <a:rPr lang="ar-OM" altLang="en-US" sz="3600" dirty="0" smtClean="0">
                <a:cs typeface="HASOOB" pitchFamily="2" charset="-78"/>
              </a:rPr>
              <a:t>لذوي الإعاقة </a:t>
            </a:r>
            <a:r>
              <a:rPr lang="ar-JO" altLang="en-US" sz="3600" dirty="0" smtClean="0">
                <a:cs typeface="HASOOB" pitchFamily="2" charset="-78"/>
              </a:rPr>
              <a:t>وعدم </a:t>
            </a:r>
            <a:r>
              <a:rPr lang="ar-JO" altLang="en-US" sz="3600" dirty="0">
                <a:cs typeface="HASOOB" pitchFamily="2" charset="-78"/>
              </a:rPr>
              <a:t>توافق بعض المهن وحاجات سوق العمل المفتوح . </a:t>
            </a:r>
            <a:endParaRPr lang="ar-OM" altLang="en-US" sz="3600" dirty="0" smtClean="0">
              <a:cs typeface="HASOOB" pitchFamily="2" charset="-78"/>
            </a:endParaRPr>
          </a:p>
          <a:p>
            <a:pPr algn="just"/>
            <a:r>
              <a:rPr lang="ar-JO" altLang="en-US" sz="3600" dirty="0">
                <a:cs typeface="HASOOB" pitchFamily="2" charset="-78"/>
              </a:rPr>
              <a:t>التخوف من تحمل أية مخاطر تحدث </a:t>
            </a:r>
            <a:r>
              <a:rPr lang="ar-OM" altLang="en-US" sz="3600" dirty="0">
                <a:cs typeface="HASOOB" pitchFamily="2" charset="-78"/>
              </a:rPr>
              <a:t>للشخص ذو الإعاقة </a:t>
            </a:r>
            <a:r>
              <a:rPr lang="ar-JO" altLang="en-US" sz="3600" dirty="0">
                <a:cs typeface="HASOOB" pitchFamily="2" charset="-78"/>
              </a:rPr>
              <a:t> وما ينتج ذلك من تكاليف مالية .</a:t>
            </a:r>
            <a:endParaRPr lang="en-US" altLang="en-US" sz="3600" dirty="0">
              <a:cs typeface="HASOOB" pitchFamily="2" charset="-78"/>
            </a:endParaRPr>
          </a:p>
          <a:p>
            <a:pPr algn="just"/>
            <a:endParaRPr lang="en-US" altLang="en-US" sz="3600" dirty="0">
              <a:cs typeface="HASOOB" pitchFamily="2" charset="-78"/>
            </a:endParaRPr>
          </a:p>
          <a:p>
            <a:pPr algn="just"/>
            <a:endParaRPr lang="ar-SA" sz="3600" dirty="0">
              <a:cs typeface="HASOOB" pitchFamily="2" charset="-78"/>
            </a:endParaRPr>
          </a:p>
        </p:txBody>
      </p:sp>
    </p:spTree>
  </p:cSld>
  <p:clrMapOvr>
    <a:masterClrMapping/>
  </p:clrMapOvr>
  <p:transition spd="slow">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OM" sz="4400" dirty="0" smtClean="0">
                <a:cs typeface="HASOOB" pitchFamily="2" charset="-78"/>
              </a:rPr>
              <a:t>التسهيلات التي تقدمها الوزارة لذوي الإعاقة</a:t>
            </a:r>
            <a:endParaRPr lang="ar-SA" sz="4400" dirty="0">
              <a:cs typeface="HASOOB" pitchFamily="2" charset="-78"/>
            </a:endParaRPr>
          </a:p>
        </p:txBody>
      </p:sp>
      <p:sp>
        <p:nvSpPr>
          <p:cNvPr id="3" name="Content Placeholder 2"/>
          <p:cNvSpPr>
            <a:spLocks noGrp="1"/>
          </p:cNvSpPr>
          <p:nvPr>
            <p:ph idx="1"/>
          </p:nvPr>
        </p:nvSpPr>
        <p:spPr/>
        <p:txBody>
          <a:bodyPr>
            <a:normAutofit fontScale="92500"/>
          </a:bodyPr>
          <a:lstStyle/>
          <a:p>
            <a:pPr>
              <a:lnSpc>
                <a:spcPct val="200000"/>
              </a:lnSpc>
            </a:pPr>
            <a:r>
              <a:rPr lang="ar-OM" sz="3600" dirty="0" smtClean="0">
                <a:cs typeface="HASOOB" pitchFamily="2" charset="-78"/>
              </a:rPr>
              <a:t>إنشاء برنامج الترشيح الإلكتروني (</a:t>
            </a:r>
            <a:r>
              <a:rPr lang="ar-OM" altLang="ar-OM" sz="3600" dirty="0">
                <a:cs typeface="HASOOB" pitchFamily="2" charset="-78"/>
              </a:rPr>
              <a:t>حملة الدبلوم فوق الدبلوم العام فأعلى بإختيار فرصة العمل المناسبة عن طريق موقع </a:t>
            </a:r>
            <a:r>
              <a:rPr lang="ar-OM" altLang="ar-OM" sz="3600">
                <a:cs typeface="HASOOB" pitchFamily="2" charset="-78"/>
              </a:rPr>
              <a:t>الوزارة </a:t>
            </a:r>
            <a:r>
              <a:rPr lang="ar-OM" altLang="ar-OM" sz="3600" smtClean="0">
                <a:cs typeface="HASOOB" pitchFamily="2" charset="-78"/>
              </a:rPr>
              <a:t>.</a:t>
            </a:r>
            <a:r>
              <a:rPr lang="ar-OM" sz="3600" smtClean="0">
                <a:cs typeface="HASOOB" pitchFamily="2" charset="-78"/>
              </a:rPr>
              <a:t>إعفاء </a:t>
            </a:r>
            <a:r>
              <a:rPr lang="ar-OM" sz="3600" dirty="0" smtClean="0">
                <a:cs typeface="HASOOB" pitchFamily="2" charset="-78"/>
              </a:rPr>
              <a:t>من بعض الرسوم لبعض الخدمات</a:t>
            </a:r>
          </a:p>
          <a:p>
            <a:pPr>
              <a:lnSpc>
                <a:spcPct val="200000"/>
              </a:lnSpc>
            </a:pPr>
            <a:r>
              <a:rPr lang="ar-OM" sz="3600" dirty="0" smtClean="0">
                <a:cs typeface="HASOOB" pitchFamily="2" charset="-78"/>
              </a:rPr>
              <a:t>استثناء من بعض الاشتراطات للحصول على بعض التراخيص</a:t>
            </a:r>
            <a:endParaRPr lang="ar-SA" sz="3600" dirty="0">
              <a:cs typeface="HASOOB" pitchFamily="2" charset="-78"/>
            </a:endParaRPr>
          </a:p>
        </p:txBody>
      </p:sp>
    </p:spTree>
  </p:cSld>
  <p:clrMapOvr>
    <a:masterClrMapping/>
  </p:clrMapOvr>
  <p:transition spd="slow">
    <p:split orient="ver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229600" cy="1066800"/>
          </a:xfrm>
        </p:spPr>
        <p:txBody>
          <a:bodyPr>
            <a:normAutofit/>
          </a:bodyPr>
          <a:lstStyle/>
          <a:p>
            <a:pPr algn="ctr"/>
            <a:r>
              <a:rPr lang="ar-OM" sz="4800" dirty="0" smtClean="0">
                <a:cs typeface="HASOOB" pitchFamily="2" charset="-78"/>
              </a:rPr>
              <a:t>الـتــوصـيــــات</a:t>
            </a:r>
            <a:endParaRPr lang="ar-SA" sz="4800" dirty="0">
              <a:cs typeface="HASOOB" pitchFamily="2" charset="-78"/>
            </a:endParaRPr>
          </a:p>
        </p:txBody>
      </p:sp>
      <p:sp>
        <p:nvSpPr>
          <p:cNvPr id="3" name="Content Placeholder 2"/>
          <p:cNvSpPr>
            <a:spLocks noGrp="1"/>
          </p:cNvSpPr>
          <p:nvPr>
            <p:ph idx="1"/>
          </p:nvPr>
        </p:nvSpPr>
        <p:spPr>
          <a:xfrm>
            <a:off x="428596" y="1714488"/>
            <a:ext cx="8229600" cy="4714908"/>
          </a:xfrm>
        </p:spPr>
        <p:txBody>
          <a:bodyPr>
            <a:noAutofit/>
          </a:bodyPr>
          <a:lstStyle/>
          <a:p>
            <a:pPr algn="just"/>
            <a:r>
              <a:rPr lang="ar-OM" sz="3600" dirty="0" smtClean="0">
                <a:cs typeface="HASOOB" pitchFamily="2" charset="-78"/>
              </a:rPr>
              <a:t>إشراك الأشخاص ذوي الإعاقة في وضع قرارات وصياغة قوانين تخصهم.</a:t>
            </a:r>
          </a:p>
          <a:p>
            <a:pPr algn="just"/>
            <a:r>
              <a:rPr lang="ar-OM" sz="3600" dirty="0" smtClean="0">
                <a:cs typeface="HASOOB" pitchFamily="2" charset="-78"/>
              </a:rPr>
              <a:t>زيادة الوعي لذوي الإعاقة حول قبول العمل في القطاع الخاص.</a:t>
            </a:r>
          </a:p>
          <a:p>
            <a:pPr algn="just"/>
            <a:r>
              <a:rPr lang="ar-OM" sz="3600" dirty="0" smtClean="0">
                <a:cs typeface="HASOOB" pitchFamily="2" charset="-78"/>
              </a:rPr>
              <a:t>تعزيز قاعدة بيانات المرتبطة بذوي الإعاقة.</a:t>
            </a:r>
          </a:p>
          <a:p>
            <a:pPr algn="just"/>
            <a:r>
              <a:rPr lang="ar-OM" sz="3600" dirty="0" smtClean="0">
                <a:cs typeface="HASOOB" pitchFamily="2" charset="-78"/>
              </a:rPr>
              <a:t>إعادة دراسة برامج التدريب لهذه الفئة بحيث تتناسب مع الأنشطة الاقتصادية الموجودة في محافظاتهم.</a:t>
            </a:r>
          </a:p>
          <a:p>
            <a:pPr algn="just"/>
            <a:r>
              <a:rPr lang="ar-OM" sz="3600" dirty="0" smtClean="0">
                <a:cs typeface="HASOOB" pitchFamily="2" charset="-78"/>
              </a:rPr>
              <a:t>إلزام منشآت القطاع الخاص التي يترتب عليها تعيين الباحثين من ذوي الإعاقة بتوفير المرافق الخاصة.</a:t>
            </a:r>
          </a:p>
          <a:p>
            <a:pPr algn="just">
              <a:buNone/>
            </a:pPr>
            <a:endParaRPr lang="ar-OM" sz="3600" dirty="0" smtClean="0">
              <a:cs typeface="HASOOB" pitchFamily="2" charset="-78"/>
            </a:endParaRPr>
          </a:p>
          <a:p>
            <a:pPr algn="just">
              <a:buNone/>
            </a:pPr>
            <a:endParaRPr lang="ar-OM" sz="3600" dirty="0" smtClean="0">
              <a:cs typeface="HASOOB" pitchFamily="2" charset="-78"/>
            </a:endParaRPr>
          </a:p>
          <a:p>
            <a:pPr algn="just">
              <a:buNone/>
            </a:pPr>
            <a:endParaRPr lang="ar-OM" sz="3600" dirty="0" smtClean="0">
              <a:cs typeface="HASOOB" pitchFamily="2" charset="-78"/>
            </a:endParaRPr>
          </a:p>
        </p:txBody>
      </p:sp>
    </p:spTree>
  </p:cSld>
  <p:clrMapOvr>
    <a:masterClrMapping/>
  </p:clrMapOvr>
  <p:transition spd="slow">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288676"/>
          </a:xfrm>
        </p:spPr>
        <p:txBody>
          <a:bodyPr/>
          <a:lstStyle/>
          <a:p>
            <a:pPr algn="ctr">
              <a:buNone/>
            </a:pPr>
            <a:endParaRPr lang="ar-OM" dirty="0" smtClean="0"/>
          </a:p>
          <a:p>
            <a:pPr algn="ctr">
              <a:buNone/>
            </a:pPr>
            <a:endParaRPr lang="ar-OM" dirty="0" smtClean="0"/>
          </a:p>
          <a:p>
            <a:pPr algn="ctr">
              <a:buNone/>
            </a:pPr>
            <a:endParaRPr lang="ar-OM" dirty="0" smtClean="0"/>
          </a:p>
        </p:txBody>
      </p:sp>
      <p:pic>
        <p:nvPicPr>
          <p:cNvPr id="5" name="Picture 4" descr="imagesCA4Y4358.jpg"/>
          <p:cNvPicPr>
            <a:picLocks noChangeAspect="1"/>
          </p:cNvPicPr>
          <p:nvPr/>
        </p:nvPicPr>
        <p:blipFill>
          <a:blip r:embed="rId2" cstate="print"/>
          <a:stretch>
            <a:fillRect/>
          </a:stretch>
        </p:blipFill>
        <p:spPr>
          <a:xfrm>
            <a:off x="2571736" y="1857364"/>
            <a:ext cx="4085145" cy="3071313"/>
          </a:xfrm>
          <a:prstGeom prst="rect">
            <a:avLst/>
          </a:prstGeom>
        </p:spPr>
      </p:pic>
    </p:spTree>
  </p:cSld>
  <p:clrMapOvr>
    <a:masterClrMapping/>
  </p:clrMapOvr>
  <p:transition spd="slow">
    <p:pull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1066800"/>
          </a:xfrm>
        </p:spPr>
        <p:txBody>
          <a:bodyPr>
            <a:normAutofit/>
          </a:bodyPr>
          <a:lstStyle/>
          <a:p>
            <a:pPr algn="ctr" rtl="0"/>
            <a:r>
              <a:rPr lang="ar-OM" sz="4400" dirty="0" smtClean="0">
                <a:cs typeface="HASOOB" pitchFamily="2" charset="-78"/>
              </a:rPr>
              <a:t>مفهوم الإعاقة</a:t>
            </a:r>
            <a:endParaRPr lang="en-US" sz="4400" dirty="0">
              <a:cs typeface="HASOOB" pitchFamily="2" charset="-78"/>
            </a:endParaRPr>
          </a:p>
        </p:txBody>
      </p:sp>
      <p:sp>
        <p:nvSpPr>
          <p:cNvPr id="3" name="Content Placeholder 2"/>
          <p:cNvSpPr>
            <a:spLocks noGrp="1"/>
          </p:cNvSpPr>
          <p:nvPr>
            <p:ph idx="1"/>
          </p:nvPr>
        </p:nvSpPr>
        <p:spPr>
          <a:xfrm>
            <a:off x="571472" y="1785926"/>
            <a:ext cx="8229600" cy="5072074"/>
          </a:xfrm>
        </p:spPr>
        <p:txBody>
          <a:bodyPr/>
          <a:lstStyle/>
          <a:p>
            <a:pPr>
              <a:buNone/>
            </a:pPr>
            <a:r>
              <a:rPr lang="ar-OM" sz="2000" b="1" u="sng" dirty="0" smtClean="0">
                <a:solidFill>
                  <a:srgbClr val="528C86"/>
                </a:solidFill>
                <a:cs typeface="HASOOB" pitchFamily="2" charset="-78"/>
              </a:rPr>
              <a:t>** الإعاقة :  </a:t>
            </a:r>
            <a:r>
              <a:rPr lang="ar-SA" sz="2000" dirty="0" smtClean="0">
                <a:cs typeface="HASOOB" pitchFamily="2" charset="-78"/>
              </a:rPr>
              <a:t>هي حالة تحد من قدرة الفرد على القيام بوظيفة واحدة أو أكثر من الوظائف التي تعتبر أساسية في الحياة اليومية كالعناية بالذات أو ممارسة العلاقات الاجتماعية والنشاطات الاقتصادية وذلك ضمن الحدود التي تعتبر طبيعية. </a:t>
            </a:r>
            <a:endParaRPr lang="ar-OM" sz="2000" dirty="0" smtClean="0">
              <a:cs typeface="HASOOB" pitchFamily="2" charset="-78"/>
            </a:endParaRPr>
          </a:p>
          <a:p>
            <a:pPr>
              <a:buNone/>
            </a:pPr>
            <a:endParaRPr lang="ar-OM" sz="2000" dirty="0" smtClean="0">
              <a:cs typeface="HASOOB" pitchFamily="2" charset="-78"/>
            </a:endParaRPr>
          </a:p>
          <a:p>
            <a:pPr>
              <a:buNone/>
            </a:pPr>
            <a:r>
              <a:rPr lang="ar-OM" sz="2000" b="1" u="sng" dirty="0" smtClean="0">
                <a:solidFill>
                  <a:srgbClr val="528C86"/>
                </a:solidFill>
                <a:cs typeface="HASOOB" pitchFamily="2" charset="-78"/>
              </a:rPr>
              <a:t>** </a:t>
            </a:r>
            <a:r>
              <a:rPr lang="ar-SA" sz="2000" b="1" u="sng" dirty="0" smtClean="0">
                <a:solidFill>
                  <a:srgbClr val="528C86"/>
                </a:solidFill>
                <a:cs typeface="HASOOB" pitchFamily="2" charset="-78"/>
              </a:rPr>
              <a:t>المعاق : </a:t>
            </a:r>
            <a:r>
              <a:rPr lang="ar-SA" sz="2000" dirty="0" smtClean="0">
                <a:cs typeface="HASOOB" pitchFamily="2" charset="-78"/>
              </a:rPr>
              <a:t>الشخص الذي انخفضت إمكانيات حصوله على عمل مناسب بدرجة كبيرة مما يحول دون احتفاظه به نتيجة لقصور بدني أو عقلي.</a:t>
            </a:r>
            <a:endParaRPr lang="en-US" sz="2000" dirty="0" smtClean="0">
              <a:cs typeface="HASOOB" pitchFamily="2" charset="-78"/>
            </a:endParaRPr>
          </a:p>
          <a:p>
            <a:endParaRPr lang="en-US" sz="2000" dirty="0" smtClean="0"/>
          </a:p>
          <a:p>
            <a:pPr>
              <a:buNone/>
            </a:pPr>
            <a:r>
              <a:rPr lang="ar-OM" sz="2000" b="1" u="sng" dirty="0" smtClean="0">
                <a:solidFill>
                  <a:srgbClr val="528C86"/>
                </a:solidFill>
                <a:cs typeface="HASOOB" pitchFamily="2" charset="-78"/>
              </a:rPr>
              <a:t>** أنواع الإعاقات :</a:t>
            </a:r>
          </a:p>
          <a:p>
            <a:pPr>
              <a:buNone/>
            </a:pPr>
            <a:endParaRPr lang="ar-SA" sz="2000" b="1" u="sng" dirty="0">
              <a:solidFill>
                <a:srgbClr val="528C86"/>
              </a:solidFill>
              <a:cs typeface="HASOOB" pitchFamily="2" charset="-78"/>
            </a:endParaRPr>
          </a:p>
        </p:txBody>
      </p:sp>
      <p:graphicFrame>
        <p:nvGraphicFramePr>
          <p:cNvPr id="4" name="Diagram 3"/>
          <p:cNvGraphicFramePr/>
          <p:nvPr/>
        </p:nvGraphicFramePr>
        <p:xfrm>
          <a:off x="1357290" y="4214818"/>
          <a:ext cx="5572164" cy="2357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220px-Disability_symbols_svg.png"/>
          <p:cNvPicPr>
            <a:picLocks noChangeAspect="1"/>
          </p:cNvPicPr>
          <p:nvPr/>
        </p:nvPicPr>
        <p:blipFill>
          <a:blip r:embed="rId7" cstate="print"/>
          <a:stretch>
            <a:fillRect/>
          </a:stretch>
        </p:blipFill>
        <p:spPr>
          <a:xfrm>
            <a:off x="7429520" y="4786322"/>
            <a:ext cx="1214446" cy="1214446"/>
          </a:xfrm>
          <a:prstGeom prst="rect">
            <a:avLst/>
          </a:prstGeom>
          <a:solidFill>
            <a:srgbClr val="54866F"/>
          </a:solidFill>
        </p:spPr>
      </p:pic>
    </p:spTree>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988840"/>
            <a:ext cx="8229600" cy="4325112"/>
          </a:xfrm>
        </p:spPr>
        <p:txBody>
          <a:bodyPr>
            <a:normAutofit/>
          </a:bodyPr>
          <a:lstStyle/>
          <a:p>
            <a:pPr algn="just">
              <a:spcBef>
                <a:spcPct val="0"/>
              </a:spcBef>
              <a:buNone/>
              <a:defRPr/>
            </a:pPr>
            <a:r>
              <a:rPr lang="ar-SA" altLang="en-US" sz="3200" dirty="0">
                <a:solidFill>
                  <a:srgbClr val="FF0000"/>
                </a:solidFill>
                <a:cs typeface="HASOOB" pitchFamily="2" charset="-78"/>
              </a:rPr>
              <a:t>حق تشغيل المعاق من خلال </a:t>
            </a:r>
            <a:r>
              <a:rPr lang="ar-OM" altLang="en-US" sz="3200" dirty="0">
                <a:solidFill>
                  <a:srgbClr val="FF0000"/>
                </a:solidFill>
                <a:cs typeface="HASOOB" pitchFamily="2" charset="-78"/>
              </a:rPr>
              <a:t>التشريعات</a:t>
            </a:r>
            <a:r>
              <a:rPr lang="ar-OM" altLang="en-US" sz="3200" dirty="0" smtClean="0">
                <a:solidFill>
                  <a:srgbClr val="FF0000"/>
                </a:solidFill>
                <a:cs typeface="HASOOB" pitchFamily="2" charset="-78"/>
              </a:rPr>
              <a:t>.</a:t>
            </a:r>
          </a:p>
          <a:p>
            <a:pPr algn="just">
              <a:spcBef>
                <a:spcPct val="0"/>
              </a:spcBef>
              <a:buNone/>
              <a:defRPr/>
            </a:pPr>
            <a:endParaRPr lang="ar-OM" altLang="en-US" sz="1400" dirty="0">
              <a:solidFill>
                <a:srgbClr val="FF0000"/>
              </a:solidFill>
              <a:cs typeface="HASOOB" pitchFamily="2" charset="-78"/>
            </a:endParaRPr>
          </a:p>
          <a:p>
            <a:pPr algn="just">
              <a:spcBef>
                <a:spcPct val="0"/>
              </a:spcBef>
              <a:buNone/>
              <a:defRPr/>
            </a:pPr>
            <a:r>
              <a:rPr lang="ar-SA" altLang="en-US" sz="2400" dirty="0">
                <a:cs typeface="HASOOB" pitchFamily="2" charset="-78"/>
              </a:rPr>
              <a:t>بالرجوع إلى </a:t>
            </a:r>
            <a:r>
              <a:rPr lang="ar-OM" altLang="en-US" sz="2400" dirty="0">
                <a:cs typeface="HASOOB" pitchFamily="2" charset="-78"/>
              </a:rPr>
              <a:t>دساتير وأنظمة الدول</a:t>
            </a:r>
            <a:r>
              <a:rPr lang="ar-SA" altLang="en-US" sz="2400" dirty="0">
                <a:cs typeface="HASOOB" pitchFamily="2" charset="-78"/>
              </a:rPr>
              <a:t> يتضح من </a:t>
            </a:r>
            <a:r>
              <a:rPr lang="ar-OM" altLang="en-US" sz="2400" dirty="0">
                <a:cs typeface="HASOOB" pitchFamily="2" charset="-78"/>
              </a:rPr>
              <a:t>نصوصها</a:t>
            </a:r>
            <a:r>
              <a:rPr lang="ar-SA" altLang="en-US" sz="2400" dirty="0">
                <a:cs typeface="HASOOB" pitchFamily="2" charset="-78"/>
              </a:rPr>
              <a:t> </a:t>
            </a:r>
            <a:r>
              <a:rPr lang="ar-OM" altLang="en-US" sz="2400" dirty="0">
                <a:cs typeface="HASOOB" pitchFamily="2" charset="-78"/>
              </a:rPr>
              <a:t>إنها </a:t>
            </a:r>
            <a:r>
              <a:rPr lang="ar-SA" altLang="en-US" sz="2400" dirty="0">
                <a:cs typeface="HASOOB" pitchFamily="2" charset="-78"/>
              </a:rPr>
              <a:t>تضع قواعد عامة لحماية الإنسان و</a:t>
            </a:r>
            <a:r>
              <a:rPr lang="ar-OM" altLang="en-US" sz="2400" dirty="0">
                <a:cs typeface="HASOOB" pitchFamily="2" charset="-78"/>
              </a:rPr>
              <a:t>ا</a:t>
            </a:r>
            <a:r>
              <a:rPr lang="ar-SA" altLang="en-US" sz="2400" dirty="0">
                <a:cs typeface="HASOOB" pitchFamily="2" charset="-78"/>
              </a:rPr>
              <a:t>لمساواة بين أفراد المجتمع،</a:t>
            </a:r>
            <a:r>
              <a:rPr lang="ar-OM" altLang="en-US" sz="2400" dirty="0">
                <a:cs typeface="HASOOB" pitchFamily="2" charset="-78"/>
              </a:rPr>
              <a:t> ومن أهم التشريعات الخاصة بذوي الإعاقة في سلطنة عمان:</a:t>
            </a:r>
          </a:p>
          <a:p>
            <a:pPr marL="342900" indent="-342900" algn="just">
              <a:spcBef>
                <a:spcPct val="0"/>
              </a:spcBef>
              <a:buFontTx/>
              <a:buChar char="-"/>
              <a:defRPr/>
            </a:pPr>
            <a:r>
              <a:rPr lang="ar-OM" altLang="en-US" sz="2400" dirty="0">
                <a:cs typeface="HASOOB" pitchFamily="2" charset="-78"/>
              </a:rPr>
              <a:t>قانون رعاية وتأهيل المعاقين (رقم 63/2008)</a:t>
            </a:r>
          </a:p>
          <a:p>
            <a:pPr marL="342900" indent="-342900" algn="just">
              <a:spcBef>
                <a:spcPct val="0"/>
              </a:spcBef>
              <a:buFontTx/>
              <a:buChar char="-"/>
              <a:defRPr/>
            </a:pPr>
            <a:r>
              <a:rPr lang="ar-OM" altLang="en-US" sz="2400" dirty="0">
                <a:cs typeface="HASOOB" pitchFamily="2" charset="-78"/>
              </a:rPr>
              <a:t>اللائحة التنظيمية لإنشاء مراكز تأهيل المعاقين </a:t>
            </a:r>
          </a:p>
          <a:p>
            <a:pPr marL="342900" indent="-342900" algn="just">
              <a:spcBef>
                <a:spcPct val="0"/>
              </a:spcBef>
              <a:buFontTx/>
              <a:buChar char="-"/>
              <a:defRPr/>
            </a:pPr>
            <a:r>
              <a:rPr lang="ar-OM" altLang="en-US" sz="2400" dirty="0">
                <a:cs typeface="HASOOB" pitchFamily="2" charset="-78"/>
              </a:rPr>
              <a:t>تشكيل اللجنة الوطنية لرعاية المعاقين وفقا للقرار الوزاري ( 1/2009) </a:t>
            </a:r>
          </a:p>
          <a:p>
            <a:pPr marL="342900" indent="-342900" algn="just">
              <a:spcBef>
                <a:spcPct val="0"/>
              </a:spcBef>
              <a:buFontTx/>
              <a:buChar char="-"/>
              <a:defRPr/>
            </a:pPr>
            <a:r>
              <a:rPr lang="ar-OM" altLang="en-US" sz="2400" dirty="0">
                <a:cs typeface="HASOOB" pitchFamily="2" charset="-78"/>
              </a:rPr>
              <a:t>المصادقة على </a:t>
            </a:r>
            <a:r>
              <a:rPr lang="ar-OM" altLang="en-US" sz="2400" dirty="0" smtClean="0">
                <a:cs typeface="HASOOB" pitchFamily="2" charset="-78"/>
              </a:rPr>
              <a:t>اتفاقية </a:t>
            </a:r>
            <a:r>
              <a:rPr lang="ar-OM" altLang="en-US" sz="2400" dirty="0">
                <a:cs typeface="HASOOB" pitchFamily="2" charset="-78"/>
              </a:rPr>
              <a:t>الأمم المتحدة لحقوق ذوي الإعاقة في 6 يناير 2009م </a:t>
            </a:r>
          </a:p>
          <a:p>
            <a:pPr marL="342900" indent="-342900" algn="just">
              <a:spcBef>
                <a:spcPct val="0"/>
              </a:spcBef>
              <a:buFontTx/>
              <a:buChar char="-"/>
              <a:defRPr/>
            </a:pPr>
            <a:r>
              <a:rPr lang="ar-OM" altLang="en-US" sz="2400" dirty="0">
                <a:cs typeface="HASOOB" pitchFamily="2" charset="-78"/>
              </a:rPr>
              <a:t>قانون العمل العماني </a:t>
            </a:r>
            <a:r>
              <a:rPr lang="ar-OM" sz="2400" dirty="0">
                <a:cs typeface="HASOOB" pitchFamily="2" charset="-78"/>
              </a:rPr>
              <a:t>الصادر بالمرسوم السلطاني رقم (35/2003) المادة رقم (17) الخاصة بتشغيل ذوي الإعاقة.</a:t>
            </a:r>
            <a:endParaRPr lang="ar-OM" altLang="en-US" sz="2400" dirty="0">
              <a:cs typeface="HASOOB" pitchFamily="2" charset="-78"/>
            </a:endParaRPr>
          </a:p>
          <a:p>
            <a:endParaRPr lang="ar-OM" dirty="0"/>
          </a:p>
        </p:txBody>
      </p:sp>
      <p:sp>
        <p:nvSpPr>
          <p:cNvPr id="2" name="عنوان 1"/>
          <p:cNvSpPr>
            <a:spLocks noGrp="1"/>
          </p:cNvSpPr>
          <p:nvPr>
            <p:ph type="title"/>
          </p:nvPr>
        </p:nvSpPr>
        <p:spPr>
          <a:xfrm>
            <a:off x="457200" y="908720"/>
            <a:ext cx="8229600" cy="1066800"/>
          </a:xfrm>
        </p:spPr>
        <p:txBody>
          <a:bodyPr>
            <a:normAutofit fontScale="90000"/>
          </a:bodyPr>
          <a:lstStyle/>
          <a:p>
            <a:pPr algn="ctr"/>
            <a:r>
              <a:rPr lang="ar-OM" sz="4400" dirty="0">
                <a:solidFill>
                  <a:srgbClr val="424456"/>
                </a:solidFill>
                <a:cs typeface="HASOOB" pitchFamily="2" charset="-78"/>
              </a:rPr>
              <a:t>التشريعات </a:t>
            </a:r>
            <a:r>
              <a:rPr lang="ar-OM" sz="4400" dirty="0" smtClean="0">
                <a:solidFill>
                  <a:srgbClr val="424456"/>
                </a:solidFill>
                <a:cs typeface="HASOOB" pitchFamily="2" charset="-78"/>
              </a:rPr>
              <a:t>الخاصة بالأشخاص </a:t>
            </a:r>
            <a:r>
              <a:rPr lang="ar-OM" sz="4400" dirty="0">
                <a:solidFill>
                  <a:srgbClr val="424456"/>
                </a:solidFill>
                <a:cs typeface="HASOOB" pitchFamily="2" charset="-78"/>
              </a:rPr>
              <a:t>ذوي </a:t>
            </a:r>
            <a:r>
              <a:rPr lang="ar-OM" sz="4400" dirty="0" smtClean="0">
                <a:solidFill>
                  <a:srgbClr val="424456"/>
                </a:solidFill>
                <a:cs typeface="HASOOB" pitchFamily="2" charset="-78"/>
              </a:rPr>
              <a:t>الإعاقة في سلطنة عمان </a:t>
            </a:r>
            <a:endParaRPr lang="ar-OM" dirty="0"/>
          </a:p>
        </p:txBody>
      </p:sp>
    </p:spTree>
    <p:extLst>
      <p:ext uri="{BB962C8B-B14F-4D97-AF65-F5344CB8AC3E}">
        <p14:creationId xmlns:p14="http://schemas.microsoft.com/office/powerpoint/2010/main" val="2300464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42918"/>
            <a:ext cx="8856984" cy="857256"/>
          </a:xfrm>
        </p:spPr>
        <p:txBody>
          <a:bodyPr>
            <a:normAutofit fontScale="90000"/>
          </a:bodyPr>
          <a:lstStyle/>
          <a:p>
            <a:pPr algn="ctr"/>
            <a:r>
              <a:rPr lang="ar-OM" sz="3600" dirty="0" smtClean="0">
                <a:cs typeface="HASOOB" pitchFamily="2" charset="-78"/>
              </a:rPr>
              <a:t>التشريعات الوزارية لتشغيل الأشخاص ذوي الإعاقة في سلطنة عمان </a:t>
            </a:r>
            <a:endParaRPr lang="ar-SA" sz="3600" dirty="0">
              <a:cs typeface="HASOOB" pitchFamily="2" charset="-78"/>
            </a:endParaRPr>
          </a:p>
        </p:txBody>
      </p:sp>
      <p:sp>
        <p:nvSpPr>
          <p:cNvPr id="3" name="Content Placeholder 2"/>
          <p:cNvSpPr>
            <a:spLocks noGrp="1"/>
          </p:cNvSpPr>
          <p:nvPr>
            <p:ph idx="1"/>
          </p:nvPr>
        </p:nvSpPr>
        <p:spPr>
          <a:xfrm>
            <a:off x="457200" y="1428736"/>
            <a:ext cx="8229600" cy="5145800"/>
          </a:xfrm>
        </p:spPr>
        <p:txBody>
          <a:bodyPr>
            <a:normAutofit fontScale="70000" lnSpcReduction="20000"/>
          </a:bodyPr>
          <a:lstStyle/>
          <a:p>
            <a:pPr algn="just"/>
            <a:endParaRPr lang="ar-OM" sz="3200" dirty="0" smtClean="0">
              <a:cs typeface="HASOOB" pitchFamily="2" charset="-78"/>
            </a:endParaRPr>
          </a:p>
          <a:p>
            <a:pPr algn="just"/>
            <a:r>
              <a:rPr lang="ar-OM" sz="3200" dirty="0" smtClean="0">
                <a:cs typeface="HASOOB" pitchFamily="2" charset="-78"/>
              </a:rPr>
              <a:t>المادة (17) من قانون العمل والذي يلزم صاحب العمل الذي يستخدم خمسين عاملا فأكثر تعيين من ترشحه الدائرة المختصة من ذوي الاحتياجات الخاصة المؤهلين مهنيا في الأعمال التي تتناسب مع حالاتهم.</a:t>
            </a:r>
          </a:p>
          <a:p>
            <a:pPr algn="just">
              <a:buNone/>
            </a:pPr>
            <a:endParaRPr lang="ar-OM" sz="3200" dirty="0" smtClean="0">
              <a:cs typeface="HASOOB" pitchFamily="2" charset="-78"/>
            </a:endParaRPr>
          </a:p>
          <a:p>
            <a:pPr algn="just"/>
            <a:r>
              <a:rPr lang="ar-OM" sz="3200" dirty="0" smtClean="0">
                <a:cs typeface="HASOOB" pitchFamily="2" charset="-78"/>
              </a:rPr>
              <a:t>القرار الوزاري رقم 2005/125 والذي يقتضي باحتساب نسبة (2%) من مجموع عمال صاحب العمل الذي يستخدم (50)عاملا فأكثر.</a:t>
            </a:r>
          </a:p>
          <a:p>
            <a:pPr algn="just"/>
            <a:endParaRPr lang="ar-OM" sz="3200" dirty="0" smtClean="0">
              <a:cs typeface="HASOOB" pitchFamily="2" charset="-78"/>
            </a:endParaRPr>
          </a:p>
          <a:p>
            <a:pPr algn="just"/>
            <a:r>
              <a:rPr lang="ar-OM" sz="3200" dirty="0" smtClean="0">
                <a:cs typeface="HASOOB" pitchFamily="2" charset="-78"/>
              </a:rPr>
              <a:t>القرار الوزاري رقم 2006/362 باحتساب العامل من ذوي الإعاقة عن عاملين في نسبة </a:t>
            </a:r>
            <a:r>
              <a:rPr lang="ar-OM" sz="3200" dirty="0" err="1" smtClean="0">
                <a:cs typeface="HASOOB" pitchFamily="2" charset="-78"/>
              </a:rPr>
              <a:t>التعمين</a:t>
            </a:r>
            <a:r>
              <a:rPr lang="ar-OM" sz="3200" dirty="0" smtClean="0">
                <a:cs typeface="HASOOB" pitchFamily="2" charset="-78"/>
              </a:rPr>
              <a:t>.</a:t>
            </a:r>
          </a:p>
          <a:p>
            <a:pPr algn="just"/>
            <a:endParaRPr lang="ar-OM" sz="3200" dirty="0" smtClean="0">
              <a:cs typeface="HASOOB" pitchFamily="2" charset="-78"/>
            </a:endParaRPr>
          </a:p>
          <a:p>
            <a:pPr algn="just"/>
            <a:r>
              <a:rPr lang="ar-OM" sz="3200" dirty="0" smtClean="0">
                <a:cs typeface="HASOOB" pitchFamily="2" charset="-78"/>
              </a:rPr>
              <a:t>قرار وزاري رقم  2013/229 بتشكيل فريق عمل يختص بمراجعة بيانات الأشخاص المعاقين المسجلين كباحثين عن عمل في سجلات الهيئة العامة لسجل القوى العاملة.</a:t>
            </a:r>
          </a:p>
          <a:p>
            <a:pPr algn="just">
              <a:buNone/>
            </a:pPr>
            <a:endParaRPr lang="ar-OM" sz="3200" dirty="0" smtClean="0">
              <a:cs typeface="HASOOB" pitchFamily="2" charset="-78"/>
            </a:endParaRPr>
          </a:p>
          <a:p>
            <a:pPr algn="just"/>
            <a:r>
              <a:rPr lang="ar-OM" sz="3200" dirty="0" smtClean="0">
                <a:cs typeface="HASOOB" pitchFamily="2" charset="-78"/>
              </a:rPr>
              <a:t>إنشاء فريق مشترك مع وزارة التنمية يعمل على استقبال الباحثين عن عمل من ذوي الإعاقة وعرض فرص العمل عليهم  وتوجيههم.</a:t>
            </a:r>
            <a:endParaRPr lang="ar-SA" sz="3200" dirty="0">
              <a:cs typeface="HASOOB" pitchFamily="2" charset="-78"/>
            </a:endParaRPr>
          </a:p>
        </p:txBody>
      </p:sp>
    </p:spTree>
  </p:cSld>
  <p:clrMapOvr>
    <a:masterClrMapping/>
  </p:clrMapOvr>
  <p:transition spd="slow">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a:blip r:embed="rId2"/>
          <a:stretch>
            <a:fillRect/>
          </a:stretch>
        </p:blipFill>
        <p:spPr>
          <a:xfrm>
            <a:off x="767766" y="1772816"/>
            <a:ext cx="7608467" cy="1872208"/>
          </a:xfrm>
          <a:prstGeom prst="rect">
            <a:avLst/>
          </a:prstGeom>
        </p:spPr>
      </p:pic>
      <p:sp>
        <p:nvSpPr>
          <p:cNvPr id="4" name="عنوان 1"/>
          <p:cNvSpPr>
            <a:spLocks noGrp="1"/>
          </p:cNvSpPr>
          <p:nvPr>
            <p:ph type="title"/>
          </p:nvPr>
        </p:nvSpPr>
        <p:spPr/>
        <p:txBody>
          <a:bodyPr/>
          <a:lstStyle/>
          <a:p>
            <a:pPr algn="ctr">
              <a:defRPr/>
            </a:pPr>
            <a:r>
              <a:rPr lang="ar-OM" sz="3100" b="1" dirty="0">
                <a:solidFill>
                  <a:srgbClr val="C00000"/>
                </a:solidFill>
                <a:latin typeface="+mn-lt"/>
                <a:ea typeface="+mn-ea"/>
                <a:cs typeface="+mn-cs"/>
              </a:rPr>
              <a:t>الإحصائيات الخاصة بذوي الإعاقة في سلطنة </a:t>
            </a:r>
            <a:r>
              <a:rPr lang="ar-OM" sz="3100" b="1" dirty="0" smtClean="0">
                <a:solidFill>
                  <a:srgbClr val="C00000"/>
                </a:solidFill>
                <a:latin typeface="+mn-lt"/>
                <a:ea typeface="+mn-ea"/>
                <a:cs typeface="+mn-cs"/>
              </a:rPr>
              <a:t>عمان :</a:t>
            </a:r>
            <a:br>
              <a:rPr lang="ar-OM" sz="3100" b="1" dirty="0" smtClean="0">
                <a:solidFill>
                  <a:srgbClr val="C00000"/>
                </a:solidFill>
                <a:latin typeface="+mn-lt"/>
                <a:ea typeface="+mn-ea"/>
                <a:cs typeface="+mn-cs"/>
              </a:rPr>
            </a:br>
            <a:r>
              <a:rPr lang="ar-OM" sz="3100" b="1" dirty="0" smtClean="0">
                <a:solidFill>
                  <a:srgbClr val="C00000"/>
                </a:solidFill>
                <a:latin typeface="+mn-lt"/>
                <a:ea typeface="+mn-ea"/>
                <a:cs typeface="+mn-cs"/>
              </a:rPr>
              <a:t> </a:t>
            </a:r>
            <a:endParaRPr lang="ar-OM" sz="3100" b="1" dirty="0">
              <a:solidFill>
                <a:srgbClr val="C00000"/>
              </a:solidFill>
              <a:latin typeface="+mn-lt"/>
              <a:ea typeface="+mn-ea"/>
              <a:cs typeface="+mn-cs"/>
            </a:endParaRPr>
          </a:p>
        </p:txBody>
      </p:sp>
      <p:graphicFrame>
        <p:nvGraphicFramePr>
          <p:cNvPr id="6" name="عنصر نائب للمحتوى 3"/>
          <p:cNvGraphicFramePr>
            <a:graphicFrameLocks/>
          </p:cNvGraphicFramePr>
          <p:nvPr>
            <p:extLst>
              <p:ext uri="{D42A27DB-BD31-4B8C-83A1-F6EECF244321}">
                <p14:modId xmlns:p14="http://schemas.microsoft.com/office/powerpoint/2010/main" val="738030253"/>
              </p:ext>
            </p:extLst>
          </p:nvPr>
        </p:nvGraphicFramePr>
        <p:xfrm>
          <a:off x="755576" y="3645024"/>
          <a:ext cx="7591425" cy="2592387"/>
        </p:xfrm>
        <a:graphic>
          <a:graphicData uri="http://schemas.openxmlformats.org/drawingml/2006/table">
            <a:tbl>
              <a:tblPr rtl="1"/>
              <a:tblGrid>
                <a:gridCol w="1908293">
                  <a:extLst>
                    <a:ext uri="{9D8B030D-6E8A-4147-A177-3AD203B41FA5}">
                      <a16:colId xmlns="" xmlns:a16="http://schemas.microsoft.com/office/drawing/2014/main" val="2736687012"/>
                    </a:ext>
                  </a:extLst>
                </a:gridCol>
                <a:gridCol w="1812878">
                  <a:extLst>
                    <a:ext uri="{9D8B030D-6E8A-4147-A177-3AD203B41FA5}">
                      <a16:colId xmlns="" xmlns:a16="http://schemas.microsoft.com/office/drawing/2014/main" val="649061459"/>
                    </a:ext>
                  </a:extLst>
                </a:gridCol>
                <a:gridCol w="1985815">
                  <a:extLst>
                    <a:ext uri="{9D8B030D-6E8A-4147-A177-3AD203B41FA5}">
                      <a16:colId xmlns="" xmlns:a16="http://schemas.microsoft.com/office/drawing/2014/main" val="3499186626"/>
                    </a:ext>
                  </a:extLst>
                </a:gridCol>
                <a:gridCol w="1884439">
                  <a:extLst>
                    <a:ext uri="{9D8B030D-6E8A-4147-A177-3AD203B41FA5}">
                      <a16:colId xmlns="" xmlns:a16="http://schemas.microsoft.com/office/drawing/2014/main" val="802206836"/>
                    </a:ext>
                  </a:extLst>
                </a:gridCol>
              </a:tblGrid>
              <a:tr h="676275">
                <a:tc gridSpan="4">
                  <a:txBody>
                    <a:bodyPr/>
                    <a:lstStyle>
                      <a:lvl1pPr marL="0" algn="r" rtl="1" eaLnBrk="1" latinLnBrk="0" hangingPunct="1">
                        <a:defRPr kumimoji="0" kern="1200">
                          <a:solidFill>
                            <a:schemeClr val="dk1"/>
                          </a:solidFill>
                          <a:latin typeface="Calibri"/>
                        </a:defRPr>
                      </a:lvl1pPr>
                      <a:lvl2pPr marL="457200" algn="r" rtl="1" eaLnBrk="1" latinLnBrk="0" hangingPunct="1">
                        <a:defRPr kumimoji="0" kern="1200">
                          <a:solidFill>
                            <a:schemeClr val="dk1"/>
                          </a:solidFill>
                          <a:latin typeface="Calibri"/>
                        </a:defRPr>
                      </a:lvl2pPr>
                      <a:lvl3pPr marL="914400" algn="r" rtl="1" eaLnBrk="1" latinLnBrk="0" hangingPunct="1">
                        <a:defRPr kumimoji="0" kern="1200">
                          <a:solidFill>
                            <a:schemeClr val="dk1"/>
                          </a:solidFill>
                          <a:latin typeface="Calibri"/>
                        </a:defRPr>
                      </a:lvl3pPr>
                      <a:lvl4pPr marL="1371600" algn="r" rtl="1" eaLnBrk="1" latinLnBrk="0" hangingPunct="1">
                        <a:defRPr kumimoji="0" kern="1200">
                          <a:solidFill>
                            <a:schemeClr val="dk1"/>
                          </a:solidFill>
                          <a:latin typeface="Calibri"/>
                        </a:defRPr>
                      </a:lvl4pPr>
                      <a:lvl5pPr marL="1828800" algn="r" rtl="1" eaLnBrk="1" latinLnBrk="0" hangingPunct="1">
                        <a:defRPr kumimoji="0" kern="1200">
                          <a:solidFill>
                            <a:schemeClr val="dk1"/>
                          </a:solidFill>
                          <a:latin typeface="Calibri"/>
                        </a:defRPr>
                      </a:lvl5pPr>
                      <a:lvl6pPr marL="2286000" algn="r" rtl="1" eaLnBrk="1" latinLnBrk="0" hangingPunct="1">
                        <a:defRPr kumimoji="0" kern="1200">
                          <a:solidFill>
                            <a:schemeClr val="dk1"/>
                          </a:solidFill>
                          <a:latin typeface="Calibri"/>
                        </a:defRPr>
                      </a:lvl6pPr>
                      <a:lvl7pPr marL="2743200" algn="r" rtl="1" eaLnBrk="1" latinLnBrk="0" hangingPunct="1">
                        <a:defRPr kumimoji="0" kern="1200">
                          <a:solidFill>
                            <a:schemeClr val="dk1"/>
                          </a:solidFill>
                          <a:latin typeface="Calibri"/>
                        </a:defRPr>
                      </a:lvl7pPr>
                      <a:lvl8pPr marL="3200400" algn="r" rtl="1" eaLnBrk="1" latinLnBrk="0" hangingPunct="1">
                        <a:defRPr kumimoji="0" kern="1200">
                          <a:solidFill>
                            <a:schemeClr val="dk1"/>
                          </a:solidFill>
                          <a:latin typeface="Calibri"/>
                        </a:defRPr>
                      </a:lvl8pPr>
                      <a:lvl9pPr marL="3657600" algn="r" rtl="1" eaLnBrk="1" latinLnBrk="0" hangingPunct="1">
                        <a:defRPr kumimoji="0" kern="1200">
                          <a:solidFill>
                            <a:schemeClr val="dk1"/>
                          </a:solidFill>
                          <a:latin typeface="Calibri"/>
                        </a:defRPr>
                      </a:lvl9pPr>
                    </a:lstStyle>
                    <a:p>
                      <a:pPr algn="ctr" rtl="1" fontAlgn="ctr"/>
                      <a:r>
                        <a:rPr lang="ar-OM" sz="2400" u="none" strike="noStrike" dirty="0">
                          <a:effectLst/>
                        </a:rPr>
                        <a:t>العاملين من ذوي الإعاقة حسب قطاع العمل</a:t>
                      </a:r>
                      <a:endParaRPr lang="ar-OM" sz="2400" b="0" i="0" u="none" strike="noStrike" dirty="0">
                        <a:effectLst/>
                        <a:latin typeface="Arial" panose="020B060402020202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4891E">
                        <a:tint val="20000"/>
                      </a:srgbClr>
                    </a:solidFill>
                  </a:tcPr>
                </a:tc>
                <a:tc hMerge="1">
                  <a:txBody>
                    <a:bodyPr/>
                    <a:lstStyle/>
                    <a:p>
                      <a:pPr rtl="1"/>
                      <a:endParaRPr lang="ar-OM"/>
                    </a:p>
                  </a:txBody>
                  <a:tcPr/>
                </a:tc>
                <a:tc hMerge="1">
                  <a:txBody>
                    <a:bodyPr/>
                    <a:lstStyle/>
                    <a:p>
                      <a:pPr rtl="1"/>
                      <a:endParaRPr lang="ar-OM"/>
                    </a:p>
                  </a:txBody>
                  <a:tcPr/>
                </a:tc>
                <a:tc hMerge="1">
                  <a:txBody>
                    <a:bodyPr/>
                    <a:lstStyle/>
                    <a:p>
                      <a:pPr rtl="1"/>
                      <a:endParaRPr lang="ar-OM"/>
                    </a:p>
                  </a:txBody>
                  <a:tcPr/>
                </a:tc>
                <a:extLst>
                  <a:ext uri="{0D108BD9-81ED-4DB2-BD59-A6C34878D82A}">
                    <a16:rowId xmlns="" xmlns:a16="http://schemas.microsoft.com/office/drawing/2014/main" val="3150812811"/>
                  </a:ext>
                </a:extLst>
              </a:tr>
              <a:tr h="479028">
                <a:tc>
                  <a:txBody>
                    <a:bodyPr/>
                    <a:lstStyle>
                      <a:lvl1pPr marL="0" algn="r" rtl="1" eaLnBrk="1" latinLnBrk="0" hangingPunct="1">
                        <a:defRPr kumimoji="0" kern="1200">
                          <a:solidFill>
                            <a:schemeClr val="dk1"/>
                          </a:solidFill>
                          <a:latin typeface="Calibri"/>
                        </a:defRPr>
                      </a:lvl1pPr>
                      <a:lvl2pPr marL="457200" algn="r" rtl="1" eaLnBrk="1" latinLnBrk="0" hangingPunct="1">
                        <a:defRPr kumimoji="0" kern="1200">
                          <a:solidFill>
                            <a:schemeClr val="dk1"/>
                          </a:solidFill>
                          <a:latin typeface="Calibri"/>
                        </a:defRPr>
                      </a:lvl2pPr>
                      <a:lvl3pPr marL="914400" algn="r" rtl="1" eaLnBrk="1" latinLnBrk="0" hangingPunct="1">
                        <a:defRPr kumimoji="0" kern="1200">
                          <a:solidFill>
                            <a:schemeClr val="dk1"/>
                          </a:solidFill>
                          <a:latin typeface="Calibri"/>
                        </a:defRPr>
                      </a:lvl3pPr>
                      <a:lvl4pPr marL="1371600" algn="r" rtl="1" eaLnBrk="1" latinLnBrk="0" hangingPunct="1">
                        <a:defRPr kumimoji="0" kern="1200">
                          <a:solidFill>
                            <a:schemeClr val="dk1"/>
                          </a:solidFill>
                          <a:latin typeface="Calibri"/>
                        </a:defRPr>
                      </a:lvl4pPr>
                      <a:lvl5pPr marL="1828800" algn="r" rtl="1" eaLnBrk="1" latinLnBrk="0" hangingPunct="1">
                        <a:defRPr kumimoji="0" kern="1200">
                          <a:solidFill>
                            <a:schemeClr val="dk1"/>
                          </a:solidFill>
                          <a:latin typeface="Calibri"/>
                        </a:defRPr>
                      </a:lvl5pPr>
                      <a:lvl6pPr marL="2286000" algn="r" rtl="1" eaLnBrk="1" latinLnBrk="0" hangingPunct="1">
                        <a:defRPr kumimoji="0" kern="1200">
                          <a:solidFill>
                            <a:schemeClr val="dk1"/>
                          </a:solidFill>
                          <a:latin typeface="Calibri"/>
                        </a:defRPr>
                      </a:lvl6pPr>
                      <a:lvl7pPr marL="2743200" algn="r" rtl="1" eaLnBrk="1" latinLnBrk="0" hangingPunct="1">
                        <a:defRPr kumimoji="0" kern="1200">
                          <a:solidFill>
                            <a:schemeClr val="dk1"/>
                          </a:solidFill>
                          <a:latin typeface="Calibri"/>
                        </a:defRPr>
                      </a:lvl7pPr>
                      <a:lvl8pPr marL="3200400" algn="r" rtl="1" eaLnBrk="1" latinLnBrk="0" hangingPunct="1">
                        <a:defRPr kumimoji="0" kern="1200">
                          <a:solidFill>
                            <a:schemeClr val="dk1"/>
                          </a:solidFill>
                          <a:latin typeface="Calibri"/>
                        </a:defRPr>
                      </a:lvl8pPr>
                      <a:lvl9pPr marL="3657600" algn="r" rtl="1" eaLnBrk="1" latinLnBrk="0" hangingPunct="1">
                        <a:defRPr kumimoji="0" kern="1200">
                          <a:solidFill>
                            <a:schemeClr val="dk1"/>
                          </a:solidFill>
                          <a:latin typeface="Calibri"/>
                        </a:defRPr>
                      </a:lvl9pPr>
                    </a:lstStyle>
                    <a:p>
                      <a:pPr algn="ctr" rtl="1" fontAlgn="ctr"/>
                      <a:r>
                        <a:rPr lang="ar-OM" sz="2400" u="none" strike="noStrike">
                          <a:effectLst/>
                        </a:rPr>
                        <a:t>قطاع العمل</a:t>
                      </a:r>
                      <a:endParaRPr lang="ar-OM" sz="2400" b="1" i="0" u="none" strike="noStrike">
                        <a:solidFill>
                          <a:srgbClr val="000000"/>
                        </a:solidFill>
                        <a:effectLst/>
                        <a:latin typeface="Arial" panose="020B060402020202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EECE1">
                        <a:lumMod val="75000"/>
                      </a:srgbClr>
                    </a:solidFill>
                  </a:tcPr>
                </a:tc>
                <a:tc>
                  <a:txBody>
                    <a:bodyPr/>
                    <a:lstStyle>
                      <a:lvl1pPr marL="0" algn="r" rtl="1" eaLnBrk="1" latinLnBrk="0" hangingPunct="1">
                        <a:defRPr kumimoji="0" kern="1200">
                          <a:solidFill>
                            <a:schemeClr val="dk1"/>
                          </a:solidFill>
                          <a:latin typeface="Calibri"/>
                        </a:defRPr>
                      </a:lvl1pPr>
                      <a:lvl2pPr marL="457200" algn="r" rtl="1" eaLnBrk="1" latinLnBrk="0" hangingPunct="1">
                        <a:defRPr kumimoji="0" kern="1200">
                          <a:solidFill>
                            <a:schemeClr val="dk1"/>
                          </a:solidFill>
                          <a:latin typeface="Calibri"/>
                        </a:defRPr>
                      </a:lvl2pPr>
                      <a:lvl3pPr marL="914400" algn="r" rtl="1" eaLnBrk="1" latinLnBrk="0" hangingPunct="1">
                        <a:defRPr kumimoji="0" kern="1200">
                          <a:solidFill>
                            <a:schemeClr val="dk1"/>
                          </a:solidFill>
                          <a:latin typeface="Calibri"/>
                        </a:defRPr>
                      </a:lvl3pPr>
                      <a:lvl4pPr marL="1371600" algn="r" rtl="1" eaLnBrk="1" latinLnBrk="0" hangingPunct="1">
                        <a:defRPr kumimoji="0" kern="1200">
                          <a:solidFill>
                            <a:schemeClr val="dk1"/>
                          </a:solidFill>
                          <a:latin typeface="Calibri"/>
                        </a:defRPr>
                      </a:lvl4pPr>
                      <a:lvl5pPr marL="1828800" algn="r" rtl="1" eaLnBrk="1" latinLnBrk="0" hangingPunct="1">
                        <a:defRPr kumimoji="0" kern="1200">
                          <a:solidFill>
                            <a:schemeClr val="dk1"/>
                          </a:solidFill>
                          <a:latin typeface="Calibri"/>
                        </a:defRPr>
                      </a:lvl5pPr>
                      <a:lvl6pPr marL="2286000" algn="r" rtl="1" eaLnBrk="1" latinLnBrk="0" hangingPunct="1">
                        <a:defRPr kumimoji="0" kern="1200">
                          <a:solidFill>
                            <a:schemeClr val="dk1"/>
                          </a:solidFill>
                          <a:latin typeface="Calibri"/>
                        </a:defRPr>
                      </a:lvl6pPr>
                      <a:lvl7pPr marL="2743200" algn="r" rtl="1" eaLnBrk="1" latinLnBrk="0" hangingPunct="1">
                        <a:defRPr kumimoji="0" kern="1200">
                          <a:solidFill>
                            <a:schemeClr val="dk1"/>
                          </a:solidFill>
                          <a:latin typeface="Calibri"/>
                        </a:defRPr>
                      </a:lvl7pPr>
                      <a:lvl8pPr marL="3200400" algn="r" rtl="1" eaLnBrk="1" latinLnBrk="0" hangingPunct="1">
                        <a:defRPr kumimoji="0" kern="1200">
                          <a:solidFill>
                            <a:schemeClr val="dk1"/>
                          </a:solidFill>
                          <a:latin typeface="Calibri"/>
                        </a:defRPr>
                      </a:lvl8pPr>
                      <a:lvl9pPr marL="3657600" algn="r" rtl="1" eaLnBrk="1" latinLnBrk="0" hangingPunct="1">
                        <a:defRPr kumimoji="0" kern="1200">
                          <a:solidFill>
                            <a:schemeClr val="dk1"/>
                          </a:solidFill>
                          <a:latin typeface="Calibri"/>
                        </a:defRPr>
                      </a:lvl9pPr>
                    </a:lstStyle>
                    <a:p>
                      <a:pPr algn="ctr" rtl="1" fontAlgn="ctr"/>
                      <a:r>
                        <a:rPr lang="ar-OM" sz="2400" u="none" strike="noStrike" dirty="0">
                          <a:effectLst/>
                        </a:rPr>
                        <a:t>ذكور</a:t>
                      </a:r>
                      <a:endParaRPr lang="ar-OM" sz="2400" b="1" i="0" u="none" strike="noStrike" dirty="0">
                        <a:solidFill>
                          <a:srgbClr val="000000"/>
                        </a:solidFill>
                        <a:effectLst/>
                        <a:latin typeface="Arial" panose="020B060402020202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EECE1">
                        <a:lumMod val="75000"/>
                      </a:srgbClr>
                    </a:solidFill>
                  </a:tcPr>
                </a:tc>
                <a:tc>
                  <a:txBody>
                    <a:bodyPr/>
                    <a:lstStyle>
                      <a:lvl1pPr marL="0" algn="r" rtl="1" eaLnBrk="1" latinLnBrk="0" hangingPunct="1">
                        <a:defRPr kumimoji="0" kern="1200">
                          <a:solidFill>
                            <a:schemeClr val="dk1"/>
                          </a:solidFill>
                          <a:latin typeface="Calibri"/>
                        </a:defRPr>
                      </a:lvl1pPr>
                      <a:lvl2pPr marL="457200" algn="r" rtl="1" eaLnBrk="1" latinLnBrk="0" hangingPunct="1">
                        <a:defRPr kumimoji="0" kern="1200">
                          <a:solidFill>
                            <a:schemeClr val="dk1"/>
                          </a:solidFill>
                          <a:latin typeface="Calibri"/>
                        </a:defRPr>
                      </a:lvl2pPr>
                      <a:lvl3pPr marL="914400" algn="r" rtl="1" eaLnBrk="1" latinLnBrk="0" hangingPunct="1">
                        <a:defRPr kumimoji="0" kern="1200">
                          <a:solidFill>
                            <a:schemeClr val="dk1"/>
                          </a:solidFill>
                          <a:latin typeface="Calibri"/>
                        </a:defRPr>
                      </a:lvl3pPr>
                      <a:lvl4pPr marL="1371600" algn="r" rtl="1" eaLnBrk="1" latinLnBrk="0" hangingPunct="1">
                        <a:defRPr kumimoji="0" kern="1200">
                          <a:solidFill>
                            <a:schemeClr val="dk1"/>
                          </a:solidFill>
                          <a:latin typeface="Calibri"/>
                        </a:defRPr>
                      </a:lvl4pPr>
                      <a:lvl5pPr marL="1828800" algn="r" rtl="1" eaLnBrk="1" latinLnBrk="0" hangingPunct="1">
                        <a:defRPr kumimoji="0" kern="1200">
                          <a:solidFill>
                            <a:schemeClr val="dk1"/>
                          </a:solidFill>
                          <a:latin typeface="Calibri"/>
                        </a:defRPr>
                      </a:lvl5pPr>
                      <a:lvl6pPr marL="2286000" algn="r" rtl="1" eaLnBrk="1" latinLnBrk="0" hangingPunct="1">
                        <a:defRPr kumimoji="0" kern="1200">
                          <a:solidFill>
                            <a:schemeClr val="dk1"/>
                          </a:solidFill>
                          <a:latin typeface="Calibri"/>
                        </a:defRPr>
                      </a:lvl6pPr>
                      <a:lvl7pPr marL="2743200" algn="r" rtl="1" eaLnBrk="1" latinLnBrk="0" hangingPunct="1">
                        <a:defRPr kumimoji="0" kern="1200">
                          <a:solidFill>
                            <a:schemeClr val="dk1"/>
                          </a:solidFill>
                          <a:latin typeface="Calibri"/>
                        </a:defRPr>
                      </a:lvl7pPr>
                      <a:lvl8pPr marL="3200400" algn="r" rtl="1" eaLnBrk="1" latinLnBrk="0" hangingPunct="1">
                        <a:defRPr kumimoji="0" kern="1200">
                          <a:solidFill>
                            <a:schemeClr val="dk1"/>
                          </a:solidFill>
                          <a:latin typeface="Calibri"/>
                        </a:defRPr>
                      </a:lvl8pPr>
                      <a:lvl9pPr marL="3657600" algn="r" rtl="1" eaLnBrk="1" latinLnBrk="0" hangingPunct="1">
                        <a:defRPr kumimoji="0" kern="1200">
                          <a:solidFill>
                            <a:schemeClr val="dk1"/>
                          </a:solidFill>
                          <a:latin typeface="Calibri"/>
                        </a:defRPr>
                      </a:lvl9pPr>
                    </a:lstStyle>
                    <a:p>
                      <a:pPr algn="ctr" rtl="1" fontAlgn="ctr"/>
                      <a:r>
                        <a:rPr lang="ar-OM" sz="2400" u="none" strike="noStrike" dirty="0">
                          <a:effectLst/>
                        </a:rPr>
                        <a:t>اناث</a:t>
                      </a:r>
                      <a:endParaRPr lang="ar-OM" sz="2400" b="1" i="0" u="none" strike="noStrike" dirty="0">
                        <a:solidFill>
                          <a:srgbClr val="000000"/>
                        </a:solidFill>
                        <a:effectLst/>
                        <a:latin typeface="Arial" panose="020B060402020202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EECE1">
                        <a:lumMod val="75000"/>
                      </a:srgbClr>
                    </a:solidFill>
                  </a:tcPr>
                </a:tc>
                <a:tc>
                  <a:txBody>
                    <a:bodyPr/>
                    <a:lstStyle>
                      <a:lvl1pPr marL="0" algn="r" rtl="1" eaLnBrk="1" latinLnBrk="0" hangingPunct="1">
                        <a:defRPr kumimoji="0" kern="1200">
                          <a:solidFill>
                            <a:schemeClr val="dk1"/>
                          </a:solidFill>
                          <a:latin typeface="Calibri"/>
                        </a:defRPr>
                      </a:lvl1pPr>
                      <a:lvl2pPr marL="457200" algn="r" rtl="1" eaLnBrk="1" latinLnBrk="0" hangingPunct="1">
                        <a:defRPr kumimoji="0" kern="1200">
                          <a:solidFill>
                            <a:schemeClr val="dk1"/>
                          </a:solidFill>
                          <a:latin typeface="Calibri"/>
                        </a:defRPr>
                      </a:lvl2pPr>
                      <a:lvl3pPr marL="914400" algn="r" rtl="1" eaLnBrk="1" latinLnBrk="0" hangingPunct="1">
                        <a:defRPr kumimoji="0" kern="1200">
                          <a:solidFill>
                            <a:schemeClr val="dk1"/>
                          </a:solidFill>
                          <a:latin typeface="Calibri"/>
                        </a:defRPr>
                      </a:lvl3pPr>
                      <a:lvl4pPr marL="1371600" algn="r" rtl="1" eaLnBrk="1" latinLnBrk="0" hangingPunct="1">
                        <a:defRPr kumimoji="0" kern="1200">
                          <a:solidFill>
                            <a:schemeClr val="dk1"/>
                          </a:solidFill>
                          <a:latin typeface="Calibri"/>
                        </a:defRPr>
                      </a:lvl4pPr>
                      <a:lvl5pPr marL="1828800" algn="r" rtl="1" eaLnBrk="1" latinLnBrk="0" hangingPunct="1">
                        <a:defRPr kumimoji="0" kern="1200">
                          <a:solidFill>
                            <a:schemeClr val="dk1"/>
                          </a:solidFill>
                          <a:latin typeface="Calibri"/>
                        </a:defRPr>
                      </a:lvl5pPr>
                      <a:lvl6pPr marL="2286000" algn="r" rtl="1" eaLnBrk="1" latinLnBrk="0" hangingPunct="1">
                        <a:defRPr kumimoji="0" kern="1200">
                          <a:solidFill>
                            <a:schemeClr val="dk1"/>
                          </a:solidFill>
                          <a:latin typeface="Calibri"/>
                        </a:defRPr>
                      </a:lvl6pPr>
                      <a:lvl7pPr marL="2743200" algn="r" rtl="1" eaLnBrk="1" latinLnBrk="0" hangingPunct="1">
                        <a:defRPr kumimoji="0" kern="1200">
                          <a:solidFill>
                            <a:schemeClr val="dk1"/>
                          </a:solidFill>
                          <a:latin typeface="Calibri"/>
                        </a:defRPr>
                      </a:lvl7pPr>
                      <a:lvl8pPr marL="3200400" algn="r" rtl="1" eaLnBrk="1" latinLnBrk="0" hangingPunct="1">
                        <a:defRPr kumimoji="0" kern="1200">
                          <a:solidFill>
                            <a:schemeClr val="dk1"/>
                          </a:solidFill>
                          <a:latin typeface="Calibri"/>
                        </a:defRPr>
                      </a:lvl8pPr>
                      <a:lvl9pPr marL="3657600" algn="r" rtl="1" eaLnBrk="1" latinLnBrk="0" hangingPunct="1">
                        <a:defRPr kumimoji="0" kern="1200">
                          <a:solidFill>
                            <a:schemeClr val="dk1"/>
                          </a:solidFill>
                          <a:latin typeface="Calibri"/>
                        </a:defRPr>
                      </a:lvl9pPr>
                    </a:lstStyle>
                    <a:p>
                      <a:pPr algn="ctr" rtl="1" fontAlgn="ctr"/>
                      <a:r>
                        <a:rPr lang="ar-OM" sz="2400" u="none" strike="noStrike" dirty="0">
                          <a:effectLst/>
                        </a:rPr>
                        <a:t>الإجمالي</a:t>
                      </a:r>
                      <a:endParaRPr lang="ar-OM" sz="2400" b="1" i="0" u="none" strike="noStrike" dirty="0">
                        <a:solidFill>
                          <a:srgbClr val="000000"/>
                        </a:solidFill>
                        <a:effectLst/>
                        <a:latin typeface="Arial" panose="020B060402020202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EECE1">
                        <a:lumMod val="75000"/>
                      </a:srgbClr>
                    </a:solidFill>
                  </a:tcPr>
                </a:tc>
                <a:extLst>
                  <a:ext uri="{0D108BD9-81ED-4DB2-BD59-A6C34878D82A}">
                    <a16:rowId xmlns="" xmlns:a16="http://schemas.microsoft.com/office/drawing/2014/main" val="1198345767"/>
                  </a:ext>
                </a:extLst>
              </a:tr>
              <a:tr h="479028">
                <a:tc>
                  <a:txBody>
                    <a:bodyPr/>
                    <a:lstStyle>
                      <a:lvl1pPr marL="0" algn="r" rtl="1" eaLnBrk="1" latinLnBrk="0" hangingPunct="1">
                        <a:defRPr kumimoji="0" kern="1200">
                          <a:solidFill>
                            <a:schemeClr val="dk1"/>
                          </a:solidFill>
                          <a:latin typeface="Calibri"/>
                        </a:defRPr>
                      </a:lvl1pPr>
                      <a:lvl2pPr marL="457200" algn="r" rtl="1" eaLnBrk="1" latinLnBrk="0" hangingPunct="1">
                        <a:defRPr kumimoji="0" kern="1200">
                          <a:solidFill>
                            <a:schemeClr val="dk1"/>
                          </a:solidFill>
                          <a:latin typeface="Calibri"/>
                        </a:defRPr>
                      </a:lvl2pPr>
                      <a:lvl3pPr marL="914400" algn="r" rtl="1" eaLnBrk="1" latinLnBrk="0" hangingPunct="1">
                        <a:defRPr kumimoji="0" kern="1200">
                          <a:solidFill>
                            <a:schemeClr val="dk1"/>
                          </a:solidFill>
                          <a:latin typeface="Calibri"/>
                        </a:defRPr>
                      </a:lvl3pPr>
                      <a:lvl4pPr marL="1371600" algn="r" rtl="1" eaLnBrk="1" latinLnBrk="0" hangingPunct="1">
                        <a:defRPr kumimoji="0" kern="1200">
                          <a:solidFill>
                            <a:schemeClr val="dk1"/>
                          </a:solidFill>
                          <a:latin typeface="Calibri"/>
                        </a:defRPr>
                      </a:lvl4pPr>
                      <a:lvl5pPr marL="1828800" algn="r" rtl="1" eaLnBrk="1" latinLnBrk="0" hangingPunct="1">
                        <a:defRPr kumimoji="0" kern="1200">
                          <a:solidFill>
                            <a:schemeClr val="dk1"/>
                          </a:solidFill>
                          <a:latin typeface="Calibri"/>
                        </a:defRPr>
                      </a:lvl5pPr>
                      <a:lvl6pPr marL="2286000" algn="r" rtl="1" eaLnBrk="1" latinLnBrk="0" hangingPunct="1">
                        <a:defRPr kumimoji="0" kern="1200">
                          <a:solidFill>
                            <a:schemeClr val="dk1"/>
                          </a:solidFill>
                          <a:latin typeface="Calibri"/>
                        </a:defRPr>
                      </a:lvl6pPr>
                      <a:lvl7pPr marL="2743200" algn="r" rtl="1" eaLnBrk="1" latinLnBrk="0" hangingPunct="1">
                        <a:defRPr kumimoji="0" kern="1200">
                          <a:solidFill>
                            <a:schemeClr val="dk1"/>
                          </a:solidFill>
                          <a:latin typeface="Calibri"/>
                        </a:defRPr>
                      </a:lvl7pPr>
                      <a:lvl8pPr marL="3200400" algn="r" rtl="1" eaLnBrk="1" latinLnBrk="0" hangingPunct="1">
                        <a:defRPr kumimoji="0" kern="1200">
                          <a:solidFill>
                            <a:schemeClr val="dk1"/>
                          </a:solidFill>
                          <a:latin typeface="Calibri"/>
                        </a:defRPr>
                      </a:lvl8pPr>
                      <a:lvl9pPr marL="3657600" algn="r" rtl="1" eaLnBrk="1" latinLnBrk="0" hangingPunct="1">
                        <a:defRPr kumimoji="0" kern="1200">
                          <a:solidFill>
                            <a:schemeClr val="dk1"/>
                          </a:solidFill>
                          <a:latin typeface="Calibri"/>
                        </a:defRPr>
                      </a:lvl9pPr>
                    </a:lstStyle>
                    <a:p>
                      <a:pPr algn="ctr" rtl="1" fontAlgn="ctr"/>
                      <a:r>
                        <a:rPr lang="ar-OM" sz="2400" u="none" strike="noStrike">
                          <a:effectLst/>
                        </a:rPr>
                        <a:t>حكومي</a:t>
                      </a:r>
                      <a:endParaRPr lang="ar-OM" sz="2400" b="1" i="0" u="none" strike="noStrike">
                        <a:solidFill>
                          <a:srgbClr val="000000"/>
                        </a:solidFill>
                        <a:effectLst/>
                        <a:latin typeface="Arial" panose="020B060402020202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4891E">
                        <a:tint val="20000"/>
                      </a:srgbClr>
                    </a:solidFill>
                  </a:tcPr>
                </a:tc>
                <a:tc>
                  <a:txBody>
                    <a:bodyPr/>
                    <a:lstStyle>
                      <a:lvl1pPr marL="0" algn="r" rtl="1" eaLnBrk="1" latinLnBrk="0" hangingPunct="1">
                        <a:defRPr kumimoji="0" kern="1200">
                          <a:solidFill>
                            <a:schemeClr val="dk1"/>
                          </a:solidFill>
                          <a:latin typeface="Calibri"/>
                        </a:defRPr>
                      </a:lvl1pPr>
                      <a:lvl2pPr marL="457200" algn="r" rtl="1" eaLnBrk="1" latinLnBrk="0" hangingPunct="1">
                        <a:defRPr kumimoji="0" kern="1200">
                          <a:solidFill>
                            <a:schemeClr val="dk1"/>
                          </a:solidFill>
                          <a:latin typeface="Calibri"/>
                        </a:defRPr>
                      </a:lvl2pPr>
                      <a:lvl3pPr marL="914400" algn="r" rtl="1" eaLnBrk="1" latinLnBrk="0" hangingPunct="1">
                        <a:defRPr kumimoji="0" kern="1200">
                          <a:solidFill>
                            <a:schemeClr val="dk1"/>
                          </a:solidFill>
                          <a:latin typeface="Calibri"/>
                        </a:defRPr>
                      </a:lvl3pPr>
                      <a:lvl4pPr marL="1371600" algn="r" rtl="1" eaLnBrk="1" latinLnBrk="0" hangingPunct="1">
                        <a:defRPr kumimoji="0" kern="1200">
                          <a:solidFill>
                            <a:schemeClr val="dk1"/>
                          </a:solidFill>
                          <a:latin typeface="Calibri"/>
                        </a:defRPr>
                      </a:lvl4pPr>
                      <a:lvl5pPr marL="1828800" algn="r" rtl="1" eaLnBrk="1" latinLnBrk="0" hangingPunct="1">
                        <a:defRPr kumimoji="0" kern="1200">
                          <a:solidFill>
                            <a:schemeClr val="dk1"/>
                          </a:solidFill>
                          <a:latin typeface="Calibri"/>
                        </a:defRPr>
                      </a:lvl5pPr>
                      <a:lvl6pPr marL="2286000" algn="r" rtl="1" eaLnBrk="1" latinLnBrk="0" hangingPunct="1">
                        <a:defRPr kumimoji="0" kern="1200">
                          <a:solidFill>
                            <a:schemeClr val="dk1"/>
                          </a:solidFill>
                          <a:latin typeface="Calibri"/>
                        </a:defRPr>
                      </a:lvl6pPr>
                      <a:lvl7pPr marL="2743200" algn="r" rtl="1" eaLnBrk="1" latinLnBrk="0" hangingPunct="1">
                        <a:defRPr kumimoji="0" kern="1200">
                          <a:solidFill>
                            <a:schemeClr val="dk1"/>
                          </a:solidFill>
                          <a:latin typeface="Calibri"/>
                        </a:defRPr>
                      </a:lvl7pPr>
                      <a:lvl8pPr marL="3200400" algn="r" rtl="1" eaLnBrk="1" latinLnBrk="0" hangingPunct="1">
                        <a:defRPr kumimoji="0" kern="1200">
                          <a:solidFill>
                            <a:schemeClr val="dk1"/>
                          </a:solidFill>
                          <a:latin typeface="Calibri"/>
                        </a:defRPr>
                      </a:lvl8pPr>
                      <a:lvl9pPr marL="3657600" algn="r" rtl="1" eaLnBrk="1" latinLnBrk="0" hangingPunct="1">
                        <a:defRPr kumimoji="0" kern="1200">
                          <a:solidFill>
                            <a:schemeClr val="dk1"/>
                          </a:solidFill>
                          <a:latin typeface="Calibri"/>
                        </a:defRPr>
                      </a:lvl9pPr>
                    </a:lstStyle>
                    <a:p>
                      <a:pPr algn="ctr" rtl="0" fontAlgn="ctr"/>
                      <a:r>
                        <a:rPr lang="ar-OM" sz="2400" u="none" strike="noStrike">
                          <a:effectLst/>
                        </a:rPr>
                        <a:t>809</a:t>
                      </a:r>
                      <a:endParaRPr lang="ar-OM" sz="2400" b="0" i="0" u="none" strike="noStrike">
                        <a:solidFill>
                          <a:srgbClr val="000000"/>
                        </a:solidFill>
                        <a:effectLst/>
                        <a:latin typeface="Arial" panose="020B060402020202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4891E">
                        <a:tint val="20000"/>
                      </a:srgbClr>
                    </a:solidFill>
                  </a:tcPr>
                </a:tc>
                <a:tc>
                  <a:txBody>
                    <a:bodyPr/>
                    <a:lstStyle>
                      <a:lvl1pPr marL="0" algn="r" rtl="1" eaLnBrk="1" latinLnBrk="0" hangingPunct="1">
                        <a:defRPr kumimoji="0" kern="1200">
                          <a:solidFill>
                            <a:schemeClr val="dk1"/>
                          </a:solidFill>
                          <a:latin typeface="Calibri"/>
                        </a:defRPr>
                      </a:lvl1pPr>
                      <a:lvl2pPr marL="457200" algn="r" rtl="1" eaLnBrk="1" latinLnBrk="0" hangingPunct="1">
                        <a:defRPr kumimoji="0" kern="1200">
                          <a:solidFill>
                            <a:schemeClr val="dk1"/>
                          </a:solidFill>
                          <a:latin typeface="Calibri"/>
                        </a:defRPr>
                      </a:lvl2pPr>
                      <a:lvl3pPr marL="914400" algn="r" rtl="1" eaLnBrk="1" latinLnBrk="0" hangingPunct="1">
                        <a:defRPr kumimoji="0" kern="1200">
                          <a:solidFill>
                            <a:schemeClr val="dk1"/>
                          </a:solidFill>
                          <a:latin typeface="Calibri"/>
                        </a:defRPr>
                      </a:lvl3pPr>
                      <a:lvl4pPr marL="1371600" algn="r" rtl="1" eaLnBrk="1" latinLnBrk="0" hangingPunct="1">
                        <a:defRPr kumimoji="0" kern="1200">
                          <a:solidFill>
                            <a:schemeClr val="dk1"/>
                          </a:solidFill>
                          <a:latin typeface="Calibri"/>
                        </a:defRPr>
                      </a:lvl4pPr>
                      <a:lvl5pPr marL="1828800" algn="r" rtl="1" eaLnBrk="1" latinLnBrk="0" hangingPunct="1">
                        <a:defRPr kumimoji="0" kern="1200">
                          <a:solidFill>
                            <a:schemeClr val="dk1"/>
                          </a:solidFill>
                          <a:latin typeface="Calibri"/>
                        </a:defRPr>
                      </a:lvl5pPr>
                      <a:lvl6pPr marL="2286000" algn="r" rtl="1" eaLnBrk="1" latinLnBrk="0" hangingPunct="1">
                        <a:defRPr kumimoji="0" kern="1200">
                          <a:solidFill>
                            <a:schemeClr val="dk1"/>
                          </a:solidFill>
                          <a:latin typeface="Calibri"/>
                        </a:defRPr>
                      </a:lvl6pPr>
                      <a:lvl7pPr marL="2743200" algn="r" rtl="1" eaLnBrk="1" latinLnBrk="0" hangingPunct="1">
                        <a:defRPr kumimoji="0" kern="1200">
                          <a:solidFill>
                            <a:schemeClr val="dk1"/>
                          </a:solidFill>
                          <a:latin typeface="Calibri"/>
                        </a:defRPr>
                      </a:lvl7pPr>
                      <a:lvl8pPr marL="3200400" algn="r" rtl="1" eaLnBrk="1" latinLnBrk="0" hangingPunct="1">
                        <a:defRPr kumimoji="0" kern="1200">
                          <a:solidFill>
                            <a:schemeClr val="dk1"/>
                          </a:solidFill>
                          <a:latin typeface="Calibri"/>
                        </a:defRPr>
                      </a:lvl8pPr>
                      <a:lvl9pPr marL="3657600" algn="r" rtl="1" eaLnBrk="1" latinLnBrk="0" hangingPunct="1">
                        <a:defRPr kumimoji="0" kern="1200">
                          <a:solidFill>
                            <a:schemeClr val="dk1"/>
                          </a:solidFill>
                          <a:latin typeface="Calibri"/>
                        </a:defRPr>
                      </a:lvl9pPr>
                    </a:lstStyle>
                    <a:p>
                      <a:pPr algn="ctr" rtl="0" fontAlgn="ctr"/>
                      <a:r>
                        <a:rPr lang="ar-OM" sz="2400" u="none" strike="noStrike">
                          <a:effectLst/>
                        </a:rPr>
                        <a:t>127</a:t>
                      </a:r>
                      <a:endParaRPr lang="ar-OM" sz="2400" b="0" i="0" u="none" strike="noStrike">
                        <a:solidFill>
                          <a:srgbClr val="000000"/>
                        </a:solidFill>
                        <a:effectLst/>
                        <a:latin typeface="Arial" panose="020B060402020202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4891E">
                        <a:tint val="20000"/>
                      </a:srgbClr>
                    </a:solidFill>
                  </a:tcPr>
                </a:tc>
                <a:tc>
                  <a:txBody>
                    <a:bodyPr/>
                    <a:lstStyle>
                      <a:lvl1pPr marL="0" algn="r" rtl="1" eaLnBrk="1" latinLnBrk="0" hangingPunct="1">
                        <a:defRPr kumimoji="0" kern="1200">
                          <a:solidFill>
                            <a:schemeClr val="dk1"/>
                          </a:solidFill>
                          <a:latin typeface="Calibri"/>
                        </a:defRPr>
                      </a:lvl1pPr>
                      <a:lvl2pPr marL="457200" algn="r" rtl="1" eaLnBrk="1" latinLnBrk="0" hangingPunct="1">
                        <a:defRPr kumimoji="0" kern="1200">
                          <a:solidFill>
                            <a:schemeClr val="dk1"/>
                          </a:solidFill>
                          <a:latin typeface="Calibri"/>
                        </a:defRPr>
                      </a:lvl2pPr>
                      <a:lvl3pPr marL="914400" algn="r" rtl="1" eaLnBrk="1" latinLnBrk="0" hangingPunct="1">
                        <a:defRPr kumimoji="0" kern="1200">
                          <a:solidFill>
                            <a:schemeClr val="dk1"/>
                          </a:solidFill>
                          <a:latin typeface="Calibri"/>
                        </a:defRPr>
                      </a:lvl3pPr>
                      <a:lvl4pPr marL="1371600" algn="r" rtl="1" eaLnBrk="1" latinLnBrk="0" hangingPunct="1">
                        <a:defRPr kumimoji="0" kern="1200">
                          <a:solidFill>
                            <a:schemeClr val="dk1"/>
                          </a:solidFill>
                          <a:latin typeface="Calibri"/>
                        </a:defRPr>
                      </a:lvl4pPr>
                      <a:lvl5pPr marL="1828800" algn="r" rtl="1" eaLnBrk="1" latinLnBrk="0" hangingPunct="1">
                        <a:defRPr kumimoji="0" kern="1200">
                          <a:solidFill>
                            <a:schemeClr val="dk1"/>
                          </a:solidFill>
                          <a:latin typeface="Calibri"/>
                        </a:defRPr>
                      </a:lvl5pPr>
                      <a:lvl6pPr marL="2286000" algn="r" rtl="1" eaLnBrk="1" latinLnBrk="0" hangingPunct="1">
                        <a:defRPr kumimoji="0" kern="1200">
                          <a:solidFill>
                            <a:schemeClr val="dk1"/>
                          </a:solidFill>
                          <a:latin typeface="Calibri"/>
                        </a:defRPr>
                      </a:lvl6pPr>
                      <a:lvl7pPr marL="2743200" algn="r" rtl="1" eaLnBrk="1" latinLnBrk="0" hangingPunct="1">
                        <a:defRPr kumimoji="0" kern="1200">
                          <a:solidFill>
                            <a:schemeClr val="dk1"/>
                          </a:solidFill>
                          <a:latin typeface="Calibri"/>
                        </a:defRPr>
                      </a:lvl7pPr>
                      <a:lvl8pPr marL="3200400" algn="r" rtl="1" eaLnBrk="1" latinLnBrk="0" hangingPunct="1">
                        <a:defRPr kumimoji="0" kern="1200">
                          <a:solidFill>
                            <a:schemeClr val="dk1"/>
                          </a:solidFill>
                          <a:latin typeface="Calibri"/>
                        </a:defRPr>
                      </a:lvl8pPr>
                      <a:lvl9pPr marL="3657600" algn="r" rtl="1" eaLnBrk="1" latinLnBrk="0" hangingPunct="1">
                        <a:defRPr kumimoji="0" kern="1200">
                          <a:solidFill>
                            <a:schemeClr val="dk1"/>
                          </a:solidFill>
                          <a:latin typeface="Calibri"/>
                        </a:defRPr>
                      </a:lvl9pPr>
                    </a:lstStyle>
                    <a:p>
                      <a:pPr algn="ctr" rtl="0" fontAlgn="ctr"/>
                      <a:r>
                        <a:rPr lang="ar-OM" sz="2400" u="none" strike="noStrike">
                          <a:effectLst/>
                        </a:rPr>
                        <a:t>936</a:t>
                      </a:r>
                      <a:endParaRPr lang="ar-OM" sz="2400" b="0" i="0" u="none" strike="noStrike">
                        <a:solidFill>
                          <a:srgbClr val="000000"/>
                        </a:solidFill>
                        <a:effectLst/>
                        <a:latin typeface="Arial" panose="020B060402020202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4891E">
                        <a:tint val="20000"/>
                      </a:srgbClr>
                    </a:solidFill>
                  </a:tcPr>
                </a:tc>
                <a:extLst>
                  <a:ext uri="{0D108BD9-81ED-4DB2-BD59-A6C34878D82A}">
                    <a16:rowId xmlns="" xmlns:a16="http://schemas.microsoft.com/office/drawing/2014/main" val="1892873572"/>
                  </a:ext>
                </a:extLst>
              </a:tr>
              <a:tr h="479028">
                <a:tc>
                  <a:txBody>
                    <a:bodyPr/>
                    <a:lstStyle>
                      <a:lvl1pPr marL="0" algn="r" rtl="1" eaLnBrk="1" latinLnBrk="0" hangingPunct="1">
                        <a:defRPr kumimoji="0" kern="1200">
                          <a:solidFill>
                            <a:schemeClr val="dk1"/>
                          </a:solidFill>
                          <a:latin typeface="Calibri"/>
                        </a:defRPr>
                      </a:lvl1pPr>
                      <a:lvl2pPr marL="457200" algn="r" rtl="1" eaLnBrk="1" latinLnBrk="0" hangingPunct="1">
                        <a:defRPr kumimoji="0" kern="1200">
                          <a:solidFill>
                            <a:schemeClr val="dk1"/>
                          </a:solidFill>
                          <a:latin typeface="Calibri"/>
                        </a:defRPr>
                      </a:lvl2pPr>
                      <a:lvl3pPr marL="914400" algn="r" rtl="1" eaLnBrk="1" latinLnBrk="0" hangingPunct="1">
                        <a:defRPr kumimoji="0" kern="1200">
                          <a:solidFill>
                            <a:schemeClr val="dk1"/>
                          </a:solidFill>
                          <a:latin typeface="Calibri"/>
                        </a:defRPr>
                      </a:lvl3pPr>
                      <a:lvl4pPr marL="1371600" algn="r" rtl="1" eaLnBrk="1" latinLnBrk="0" hangingPunct="1">
                        <a:defRPr kumimoji="0" kern="1200">
                          <a:solidFill>
                            <a:schemeClr val="dk1"/>
                          </a:solidFill>
                          <a:latin typeface="Calibri"/>
                        </a:defRPr>
                      </a:lvl4pPr>
                      <a:lvl5pPr marL="1828800" algn="r" rtl="1" eaLnBrk="1" latinLnBrk="0" hangingPunct="1">
                        <a:defRPr kumimoji="0" kern="1200">
                          <a:solidFill>
                            <a:schemeClr val="dk1"/>
                          </a:solidFill>
                          <a:latin typeface="Calibri"/>
                        </a:defRPr>
                      </a:lvl5pPr>
                      <a:lvl6pPr marL="2286000" algn="r" rtl="1" eaLnBrk="1" latinLnBrk="0" hangingPunct="1">
                        <a:defRPr kumimoji="0" kern="1200">
                          <a:solidFill>
                            <a:schemeClr val="dk1"/>
                          </a:solidFill>
                          <a:latin typeface="Calibri"/>
                        </a:defRPr>
                      </a:lvl6pPr>
                      <a:lvl7pPr marL="2743200" algn="r" rtl="1" eaLnBrk="1" latinLnBrk="0" hangingPunct="1">
                        <a:defRPr kumimoji="0" kern="1200">
                          <a:solidFill>
                            <a:schemeClr val="dk1"/>
                          </a:solidFill>
                          <a:latin typeface="Calibri"/>
                        </a:defRPr>
                      </a:lvl7pPr>
                      <a:lvl8pPr marL="3200400" algn="r" rtl="1" eaLnBrk="1" latinLnBrk="0" hangingPunct="1">
                        <a:defRPr kumimoji="0" kern="1200">
                          <a:solidFill>
                            <a:schemeClr val="dk1"/>
                          </a:solidFill>
                          <a:latin typeface="Calibri"/>
                        </a:defRPr>
                      </a:lvl8pPr>
                      <a:lvl9pPr marL="3657600" algn="r" rtl="1" eaLnBrk="1" latinLnBrk="0" hangingPunct="1">
                        <a:defRPr kumimoji="0" kern="1200">
                          <a:solidFill>
                            <a:schemeClr val="dk1"/>
                          </a:solidFill>
                          <a:latin typeface="Calibri"/>
                        </a:defRPr>
                      </a:lvl9pPr>
                    </a:lstStyle>
                    <a:p>
                      <a:pPr algn="ctr" rtl="1" fontAlgn="ctr"/>
                      <a:r>
                        <a:rPr lang="ar-OM" sz="2400" u="none" strike="noStrike">
                          <a:effectLst/>
                        </a:rPr>
                        <a:t>خاص</a:t>
                      </a:r>
                      <a:endParaRPr lang="ar-OM" sz="2400" b="1" i="0" u="none" strike="noStrike">
                        <a:solidFill>
                          <a:srgbClr val="000000"/>
                        </a:solidFill>
                        <a:effectLst/>
                        <a:latin typeface="Arial" panose="020B060402020202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4891E">
                        <a:tint val="20000"/>
                      </a:srgbClr>
                    </a:solidFill>
                  </a:tcPr>
                </a:tc>
                <a:tc>
                  <a:txBody>
                    <a:bodyPr/>
                    <a:lstStyle/>
                    <a:p>
                      <a:pPr marL="0" algn="ctr" rtl="0" eaLnBrk="1" fontAlgn="ctr" latinLnBrk="0" hangingPunct="1"/>
                      <a:r>
                        <a:rPr kumimoji="0" lang="ar-OM" sz="2400" u="none" strike="noStrike" kern="1200" dirty="0" smtClean="0">
                          <a:solidFill>
                            <a:schemeClr val="dk1"/>
                          </a:solidFill>
                          <a:effectLst/>
                          <a:latin typeface="Calibri"/>
                          <a:ea typeface="+mn-ea"/>
                          <a:cs typeface="+mn-cs"/>
                        </a:rPr>
                        <a:t>1454</a:t>
                      </a:r>
                      <a:r>
                        <a:rPr kumimoji="0" lang="ar-SA" sz="2400" u="none" strike="noStrike" kern="1200" dirty="0">
                          <a:solidFill>
                            <a:schemeClr val="dk1"/>
                          </a:solidFill>
                          <a:effectLst/>
                          <a:latin typeface="Calibri"/>
                          <a:ea typeface="+mn-ea"/>
                          <a:cs typeface="+mn-cs"/>
                        </a:rPr>
                        <a:t> </a:t>
                      </a:r>
                    </a:p>
                  </a:txBody>
                  <a:tcPr marL="9525" marR="9525" marT="9525" marB="0" anchor="b">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4891E">
                        <a:tint val="20000"/>
                      </a:srgbClr>
                    </a:solidFill>
                  </a:tcPr>
                </a:tc>
                <a:tc>
                  <a:txBody>
                    <a:bodyPr/>
                    <a:lstStyle/>
                    <a:p>
                      <a:pPr marL="0" algn="ctr" rtl="0" eaLnBrk="1" fontAlgn="ctr" latinLnBrk="0" hangingPunct="1"/>
                      <a:r>
                        <a:rPr kumimoji="0" lang="ar-OM" sz="2400" u="none" strike="noStrike" kern="1200" dirty="0" smtClean="0">
                          <a:solidFill>
                            <a:schemeClr val="dk1"/>
                          </a:solidFill>
                          <a:effectLst/>
                          <a:latin typeface="Calibri"/>
                          <a:ea typeface="+mn-ea"/>
                          <a:cs typeface="+mn-cs"/>
                        </a:rPr>
                        <a:t>235</a:t>
                      </a:r>
                      <a:r>
                        <a:rPr kumimoji="0" lang="ar-SA" sz="2400" u="none" strike="noStrike" kern="1200" dirty="0">
                          <a:solidFill>
                            <a:schemeClr val="dk1"/>
                          </a:solidFill>
                          <a:effectLst/>
                          <a:latin typeface="Calibri"/>
                          <a:ea typeface="+mn-ea"/>
                          <a:cs typeface="+mn-cs"/>
                        </a:rPr>
                        <a:t> </a:t>
                      </a: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4891E">
                        <a:tint val="20000"/>
                      </a:srgbClr>
                    </a:solidFill>
                  </a:tcPr>
                </a:tc>
                <a:tc>
                  <a:txBody>
                    <a:bodyPr/>
                    <a:lstStyle/>
                    <a:p>
                      <a:pPr marL="0" algn="ctr" rtl="0" eaLnBrk="1" fontAlgn="ctr" latinLnBrk="0" hangingPunct="1"/>
                      <a:r>
                        <a:rPr kumimoji="0" lang="ar-OM" sz="2400" u="none" strike="noStrike" kern="1200" dirty="0" smtClean="0">
                          <a:solidFill>
                            <a:schemeClr val="dk1"/>
                          </a:solidFill>
                          <a:effectLst/>
                          <a:latin typeface="Calibri"/>
                          <a:ea typeface="+mn-ea"/>
                          <a:cs typeface="+mn-cs"/>
                        </a:rPr>
                        <a:t>1689</a:t>
                      </a:r>
                      <a:endParaRPr kumimoji="0" lang="ar-SA" sz="2400" u="none" strike="noStrike" kern="1200" dirty="0">
                        <a:solidFill>
                          <a:schemeClr val="dk1"/>
                        </a:solidFill>
                        <a:effectLst/>
                        <a:latin typeface="Calibri"/>
                        <a:ea typeface="+mn-ea"/>
                        <a:cs typeface="+mn-cs"/>
                      </a:endParaRPr>
                    </a:p>
                  </a:txBody>
                  <a:tcPr marL="9525" marR="9525" marT="9525" marB="0" anchor="b">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4891E">
                        <a:tint val="20000"/>
                      </a:srgbClr>
                    </a:solidFill>
                  </a:tcPr>
                </a:tc>
                <a:extLst>
                  <a:ext uri="{0D108BD9-81ED-4DB2-BD59-A6C34878D82A}">
                    <a16:rowId xmlns="" xmlns:a16="http://schemas.microsoft.com/office/drawing/2014/main" val="1699283980"/>
                  </a:ext>
                </a:extLst>
              </a:tr>
              <a:tr h="479028">
                <a:tc>
                  <a:txBody>
                    <a:bodyPr/>
                    <a:lstStyle>
                      <a:lvl1pPr marL="0" algn="r" rtl="1" eaLnBrk="1" latinLnBrk="0" hangingPunct="1">
                        <a:defRPr kumimoji="0" kern="1200">
                          <a:solidFill>
                            <a:schemeClr val="dk1"/>
                          </a:solidFill>
                          <a:latin typeface="Calibri"/>
                        </a:defRPr>
                      </a:lvl1pPr>
                      <a:lvl2pPr marL="457200" algn="r" rtl="1" eaLnBrk="1" latinLnBrk="0" hangingPunct="1">
                        <a:defRPr kumimoji="0" kern="1200">
                          <a:solidFill>
                            <a:schemeClr val="dk1"/>
                          </a:solidFill>
                          <a:latin typeface="Calibri"/>
                        </a:defRPr>
                      </a:lvl2pPr>
                      <a:lvl3pPr marL="914400" algn="r" rtl="1" eaLnBrk="1" latinLnBrk="0" hangingPunct="1">
                        <a:defRPr kumimoji="0" kern="1200">
                          <a:solidFill>
                            <a:schemeClr val="dk1"/>
                          </a:solidFill>
                          <a:latin typeface="Calibri"/>
                        </a:defRPr>
                      </a:lvl3pPr>
                      <a:lvl4pPr marL="1371600" algn="r" rtl="1" eaLnBrk="1" latinLnBrk="0" hangingPunct="1">
                        <a:defRPr kumimoji="0" kern="1200">
                          <a:solidFill>
                            <a:schemeClr val="dk1"/>
                          </a:solidFill>
                          <a:latin typeface="Calibri"/>
                        </a:defRPr>
                      </a:lvl4pPr>
                      <a:lvl5pPr marL="1828800" algn="r" rtl="1" eaLnBrk="1" latinLnBrk="0" hangingPunct="1">
                        <a:defRPr kumimoji="0" kern="1200">
                          <a:solidFill>
                            <a:schemeClr val="dk1"/>
                          </a:solidFill>
                          <a:latin typeface="Calibri"/>
                        </a:defRPr>
                      </a:lvl5pPr>
                      <a:lvl6pPr marL="2286000" algn="r" rtl="1" eaLnBrk="1" latinLnBrk="0" hangingPunct="1">
                        <a:defRPr kumimoji="0" kern="1200">
                          <a:solidFill>
                            <a:schemeClr val="dk1"/>
                          </a:solidFill>
                          <a:latin typeface="Calibri"/>
                        </a:defRPr>
                      </a:lvl6pPr>
                      <a:lvl7pPr marL="2743200" algn="r" rtl="1" eaLnBrk="1" latinLnBrk="0" hangingPunct="1">
                        <a:defRPr kumimoji="0" kern="1200">
                          <a:solidFill>
                            <a:schemeClr val="dk1"/>
                          </a:solidFill>
                          <a:latin typeface="Calibri"/>
                        </a:defRPr>
                      </a:lvl7pPr>
                      <a:lvl8pPr marL="3200400" algn="r" rtl="1" eaLnBrk="1" latinLnBrk="0" hangingPunct="1">
                        <a:defRPr kumimoji="0" kern="1200">
                          <a:solidFill>
                            <a:schemeClr val="dk1"/>
                          </a:solidFill>
                          <a:latin typeface="Calibri"/>
                        </a:defRPr>
                      </a:lvl8pPr>
                      <a:lvl9pPr marL="3657600" algn="r" rtl="1" eaLnBrk="1" latinLnBrk="0" hangingPunct="1">
                        <a:defRPr kumimoji="0" kern="1200">
                          <a:solidFill>
                            <a:schemeClr val="dk1"/>
                          </a:solidFill>
                          <a:latin typeface="Calibri"/>
                        </a:defRPr>
                      </a:lvl9pPr>
                    </a:lstStyle>
                    <a:p>
                      <a:pPr algn="ctr" rtl="1" fontAlgn="ctr"/>
                      <a:r>
                        <a:rPr lang="ar-OM" sz="2400" u="none" strike="noStrike">
                          <a:effectLst/>
                        </a:rPr>
                        <a:t>الإجمالي</a:t>
                      </a:r>
                      <a:endParaRPr lang="ar-OM" sz="2400" b="1" i="0" u="none" strike="noStrike">
                        <a:effectLst/>
                        <a:latin typeface="Arial" panose="020B0604020202020204" pitchFamily="34" charset="0"/>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4891E">
                        <a:tint val="20000"/>
                      </a:srgbClr>
                    </a:solidFill>
                  </a:tcPr>
                </a:tc>
                <a:tc>
                  <a:txBody>
                    <a:bodyPr/>
                    <a:lstStyle>
                      <a:lvl1pPr marL="0" algn="r" rtl="1" eaLnBrk="1" latinLnBrk="0" hangingPunct="1">
                        <a:defRPr kumimoji="0" kern="1200">
                          <a:solidFill>
                            <a:schemeClr val="dk1"/>
                          </a:solidFill>
                          <a:latin typeface="Calibri"/>
                        </a:defRPr>
                      </a:lvl1pPr>
                      <a:lvl2pPr marL="457200" algn="r" rtl="1" eaLnBrk="1" latinLnBrk="0" hangingPunct="1">
                        <a:defRPr kumimoji="0" kern="1200">
                          <a:solidFill>
                            <a:schemeClr val="dk1"/>
                          </a:solidFill>
                          <a:latin typeface="Calibri"/>
                        </a:defRPr>
                      </a:lvl2pPr>
                      <a:lvl3pPr marL="914400" algn="r" rtl="1" eaLnBrk="1" latinLnBrk="0" hangingPunct="1">
                        <a:defRPr kumimoji="0" kern="1200">
                          <a:solidFill>
                            <a:schemeClr val="dk1"/>
                          </a:solidFill>
                          <a:latin typeface="Calibri"/>
                        </a:defRPr>
                      </a:lvl3pPr>
                      <a:lvl4pPr marL="1371600" algn="r" rtl="1" eaLnBrk="1" latinLnBrk="0" hangingPunct="1">
                        <a:defRPr kumimoji="0" kern="1200">
                          <a:solidFill>
                            <a:schemeClr val="dk1"/>
                          </a:solidFill>
                          <a:latin typeface="Calibri"/>
                        </a:defRPr>
                      </a:lvl4pPr>
                      <a:lvl5pPr marL="1828800" algn="r" rtl="1" eaLnBrk="1" latinLnBrk="0" hangingPunct="1">
                        <a:defRPr kumimoji="0" kern="1200">
                          <a:solidFill>
                            <a:schemeClr val="dk1"/>
                          </a:solidFill>
                          <a:latin typeface="Calibri"/>
                        </a:defRPr>
                      </a:lvl5pPr>
                      <a:lvl6pPr marL="2286000" algn="r" rtl="1" eaLnBrk="1" latinLnBrk="0" hangingPunct="1">
                        <a:defRPr kumimoji="0" kern="1200">
                          <a:solidFill>
                            <a:schemeClr val="dk1"/>
                          </a:solidFill>
                          <a:latin typeface="Calibri"/>
                        </a:defRPr>
                      </a:lvl6pPr>
                      <a:lvl7pPr marL="2743200" algn="r" rtl="1" eaLnBrk="1" latinLnBrk="0" hangingPunct="1">
                        <a:defRPr kumimoji="0" kern="1200">
                          <a:solidFill>
                            <a:schemeClr val="dk1"/>
                          </a:solidFill>
                          <a:latin typeface="Calibri"/>
                        </a:defRPr>
                      </a:lvl7pPr>
                      <a:lvl8pPr marL="3200400" algn="r" rtl="1" eaLnBrk="1" latinLnBrk="0" hangingPunct="1">
                        <a:defRPr kumimoji="0" kern="1200">
                          <a:solidFill>
                            <a:schemeClr val="dk1"/>
                          </a:solidFill>
                          <a:latin typeface="Calibri"/>
                        </a:defRPr>
                      </a:lvl8pPr>
                      <a:lvl9pPr marL="3657600" algn="r" rtl="1" eaLnBrk="1" latinLnBrk="0" hangingPunct="1">
                        <a:defRPr kumimoji="0" kern="1200">
                          <a:solidFill>
                            <a:schemeClr val="dk1"/>
                          </a:solidFill>
                          <a:latin typeface="Calibri"/>
                        </a:defRPr>
                      </a:lvl9pPr>
                    </a:lstStyle>
                    <a:p>
                      <a:pPr algn="ctr" rtl="0" fontAlgn="ctr"/>
                      <a:r>
                        <a:rPr lang="en-US" sz="2400" b="1" i="0" u="none" strike="noStrike" dirty="0" smtClean="0">
                          <a:effectLst/>
                          <a:latin typeface="Arial" panose="020B0604020202020204" pitchFamily="34" charset="0"/>
                        </a:rPr>
                        <a:t>2263</a:t>
                      </a:r>
                      <a:endParaRPr lang="ar-OM" sz="2400" b="1" i="0" u="none" strike="noStrike" dirty="0">
                        <a:effectLst/>
                        <a:latin typeface="Arial" panose="020B0604020202020204" pitchFamily="34" charset="0"/>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4891E">
                        <a:tint val="20000"/>
                      </a:srgbClr>
                    </a:solidFill>
                  </a:tcPr>
                </a:tc>
                <a:tc>
                  <a:txBody>
                    <a:bodyPr/>
                    <a:lstStyle>
                      <a:lvl1pPr marL="0" algn="r" rtl="1" eaLnBrk="1" latinLnBrk="0" hangingPunct="1">
                        <a:defRPr kumimoji="0" kern="1200">
                          <a:solidFill>
                            <a:schemeClr val="dk1"/>
                          </a:solidFill>
                          <a:latin typeface="Calibri"/>
                        </a:defRPr>
                      </a:lvl1pPr>
                      <a:lvl2pPr marL="457200" algn="r" rtl="1" eaLnBrk="1" latinLnBrk="0" hangingPunct="1">
                        <a:defRPr kumimoji="0" kern="1200">
                          <a:solidFill>
                            <a:schemeClr val="dk1"/>
                          </a:solidFill>
                          <a:latin typeface="Calibri"/>
                        </a:defRPr>
                      </a:lvl2pPr>
                      <a:lvl3pPr marL="914400" algn="r" rtl="1" eaLnBrk="1" latinLnBrk="0" hangingPunct="1">
                        <a:defRPr kumimoji="0" kern="1200">
                          <a:solidFill>
                            <a:schemeClr val="dk1"/>
                          </a:solidFill>
                          <a:latin typeface="Calibri"/>
                        </a:defRPr>
                      </a:lvl3pPr>
                      <a:lvl4pPr marL="1371600" algn="r" rtl="1" eaLnBrk="1" latinLnBrk="0" hangingPunct="1">
                        <a:defRPr kumimoji="0" kern="1200">
                          <a:solidFill>
                            <a:schemeClr val="dk1"/>
                          </a:solidFill>
                          <a:latin typeface="Calibri"/>
                        </a:defRPr>
                      </a:lvl4pPr>
                      <a:lvl5pPr marL="1828800" algn="r" rtl="1" eaLnBrk="1" latinLnBrk="0" hangingPunct="1">
                        <a:defRPr kumimoji="0" kern="1200">
                          <a:solidFill>
                            <a:schemeClr val="dk1"/>
                          </a:solidFill>
                          <a:latin typeface="Calibri"/>
                        </a:defRPr>
                      </a:lvl5pPr>
                      <a:lvl6pPr marL="2286000" algn="r" rtl="1" eaLnBrk="1" latinLnBrk="0" hangingPunct="1">
                        <a:defRPr kumimoji="0" kern="1200">
                          <a:solidFill>
                            <a:schemeClr val="dk1"/>
                          </a:solidFill>
                          <a:latin typeface="Calibri"/>
                        </a:defRPr>
                      </a:lvl6pPr>
                      <a:lvl7pPr marL="2743200" algn="r" rtl="1" eaLnBrk="1" latinLnBrk="0" hangingPunct="1">
                        <a:defRPr kumimoji="0" kern="1200">
                          <a:solidFill>
                            <a:schemeClr val="dk1"/>
                          </a:solidFill>
                          <a:latin typeface="Calibri"/>
                        </a:defRPr>
                      </a:lvl7pPr>
                      <a:lvl8pPr marL="3200400" algn="r" rtl="1" eaLnBrk="1" latinLnBrk="0" hangingPunct="1">
                        <a:defRPr kumimoji="0" kern="1200">
                          <a:solidFill>
                            <a:schemeClr val="dk1"/>
                          </a:solidFill>
                          <a:latin typeface="Calibri"/>
                        </a:defRPr>
                      </a:lvl8pPr>
                      <a:lvl9pPr marL="3657600" algn="r" rtl="1" eaLnBrk="1" latinLnBrk="0" hangingPunct="1">
                        <a:defRPr kumimoji="0" kern="1200">
                          <a:solidFill>
                            <a:schemeClr val="dk1"/>
                          </a:solidFill>
                          <a:latin typeface="Calibri"/>
                        </a:defRPr>
                      </a:lvl9pPr>
                    </a:lstStyle>
                    <a:p>
                      <a:pPr algn="ctr" rtl="0" fontAlgn="ctr"/>
                      <a:r>
                        <a:rPr lang="en-US" sz="2400" b="1" i="0" u="none" strike="noStrike" dirty="0" smtClean="0">
                          <a:effectLst/>
                          <a:latin typeface="Arial" panose="020B0604020202020204" pitchFamily="34" charset="0"/>
                        </a:rPr>
                        <a:t>362</a:t>
                      </a:r>
                      <a:endParaRPr lang="ar-OM" sz="2400" b="1" i="0" u="none" strike="noStrike" dirty="0">
                        <a:effectLst/>
                        <a:latin typeface="Arial" panose="020B0604020202020204" pitchFamily="34" charset="0"/>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4891E">
                        <a:tint val="20000"/>
                      </a:srgbClr>
                    </a:solidFill>
                  </a:tcPr>
                </a:tc>
                <a:tc>
                  <a:txBody>
                    <a:bodyPr/>
                    <a:lstStyle>
                      <a:lvl1pPr marL="0" algn="r" rtl="1" eaLnBrk="1" latinLnBrk="0" hangingPunct="1">
                        <a:defRPr kumimoji="0" kern="1200">
                          <a:solidFill>
                            <a:schemeClr val="dk1"/>
                          </a:solidFill>
                          <a:latin typeface="Calibri"/>
                        </a:defRPr>
                      </a:lvl1pPr>
                      <a:lvl2pPr marL="457200" algn="r" rtl="1" eaLnBrk="1" latinLnBrk="0" hangingPunct="1">
                        <a:defRPr kumimoji="0" kern="1200">
                          <a:solidFill>
                            <a:schemeClr val="dk1"/>
                          </a:solidFill>
                          <a:latin typeface="Calibri"/>
                        </a:defRPr>
                      </a:lvl2pPr>
                      <a:lvl3pPr marL="914400" algn="r" rtl="1" eaLnBrk="1" latinLnBrk="0" hangingPunct="1">
                        <a:defRPr kumimoji="0" kern="1200">
                          <a:solidFill>
                            <a:schemeClr val="dk1"/>
                          </a:solidFill>
                          <a:latin typeface="Calibri"/>
                        </a:defRPr>
                      </a:lvl3pPr>
                      <a:lvl4pPr marL="1371600" algn="r" rtl="1" eaLnBrk="1" latinLnBrk="0" hangingPunct="1">
                        <a:defRPr kumimoji="0" kern="1200">
                          <a:solidFill>
                            <a:schemeClr val="dk1"/>
                          </a:solidFill>
                          <a:latin typeface="Calibri"/>
                        </a:defRPr>
                      </a:lvl4pPr>
                      <a:lvl5pPr marL="1828800" algn="r" rtl="1" eaLnBrk="1" latinLnBrk="0" hangingPunct="1">
                        <a:defRPr kumimoji="0" kern="1200">
                          <a:solidFill>
                            <a:schemeClr val="dk1"/>
                          </a:solidFill>
                          <a:latin typeface="Calibri"/>
                        </a:defRPr>
                      </a:lvl5pPr>
                      <a:lvl6pPr marL="2286000" algn="r" rtl="1" eaLnBrk="1" latinLnBrk="0" hangingPunct="1">
                        <a:defRPr kumimoji="0" kern="1200">
                          <a:solidFill>
                            <a:schemeClr val="dk1"/>
                          </a:solidFill>
                          <a:latin typeface="Calibri"/>
                        </a:defRPr>
                      </a:lvl6pPr>
                      <a:lvl7pPr marL="2743200" algn="r" rtl="1" eaLnBrk="1" latinLnBrk="0" hangingPunct="1">
                        <a:defRPr kumimoji="0" kern="1200">
                          <a:solidFill>
                            <a:schemeClr val="dk1"/>
                          </a:solidFill>
                          <a:latin typeface="Calibri"/>
                        </a:defRPr>
                      </a:lvl7pPr>
                      <a:lvl8pPr marL="3200400" algn="r" rtl="1" eaLnBrk="1" latinLnBrk="0" hangingPunct="1">
                        <a:defRPr kumimoji="0" kern="1200">
                          <a:solidFill>
                            <a:schemeClr val="dk1"/>
                          </a:solidFill>
                          <a:latin typeface="Calibri"/>
                        </a:defRPr>
                      </a:lvl8pPr>
                      <a:lvl9pPr marL="3657600" algn="r" rtl="1" eaLnBrk="1" latinLnBrk="0" hangingPunct="1">
                        <a:defRPr kumimoji="0" kern="1200">
                          <a:solidFill>
                            <a:schemeClr val="dk1"/>
                          </a:solidFill>
                          <a:latin typeface="Calibri"/>
                        </a:defRPr>
                      </a:lvl9pPr>
                    </a:lstStyle>
                    <a:p>
                      <a:pPr algn="ctr" rtl="0" fontAlgn="ctr"/>
                      <a:r>
                        <a:rPr lang="en-US" sz="2400" b="1" i="0" u="none" strike="noStrike" dirty="0" smtClean="0">
                          <a:effectLst/>
                          <a:latin typeface="Arial" panose="020B0604020202020204" pitchFamily="34" charset="0"/>
                        </a:rPr>
                        <a:t>2625</a:t>
                      </a:r>
                      <a:endParaRPr lang="ar-OM" sz="2400" b="1" i="0" u="none" strike="noStrike" dirty="0">
                        <a:effectLst/>
                        <a:latin typeface="Arial" panose="020B0604020202020204" pitchFamily="34" charset="0"/>
                      </a:endParaRPr>
                    </a:p>
                  </a:txBody>
                  <a:tcPr marL="9525" marR="9525" marT="9525" marB="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4891E">
                        <a:tint val="20000"/>
                      </a:srgbClr>
                    </a:solidFill>
                  </a:tcPr>
                </a:tc>
                <a:extLst>
                  <a:ext uri="{0D108BD9-81ED-4DB2-BD59-A6C34878D82A}">
                    <a16:rowId xmlns="" xmlns:a16="http://schemas.microsoft.com/office/drawing/2014/main" val="545675828"/>
                  </a:ext>
                </a:extLst>
              </a:tr>
            </a:tbl>
          </a:graphicData>
        </a:graphic>
      </p:graphicFrame>
    </p:spTree>
    <p:extLst>
      <p:ext uri="{BB962C8B-B14F-4D97-AF65-F5344CB8AC3E}">
        <p14:creationId xmlns:p14="http://schemas.microsoft.com/office/powerpoint/2010/main" val="1606976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928670"/>
            <a:ext cx="8229600" cy="1066800"/>
          </a:xfrm>
        </p:spPr>
        <p:txBody>
          <a:bodyPr>
            <a:normAutofit/>
          </a:bodyPr>
          <a:lstStyle/>
          <a:p>
            <a:pPr algn="ctr"/>
            <a:r>
              <a:rPr lang="ar-OM" sz="4800" dirty="0" smtClean="0">
                <a:cs typeface="HASOOB" pitchFamily="2" charset="-78"/>
              </a:rPr>
              <a:t>مسارات تشغيل ذوي الإعاقة</a:t>
            </a:r>
            <a:endParaRPr lang="ar-SA" sz="4800" dirty="0">
              <a:cs typeface="HASOOB" pitchFamily="2" charset="-78"/>
            </a:endParaRPr>
          </a:p>
        </p:txBody>
      </p:sp>
      <p:sp>
        <p:nvSpPr>
          <p:cNvPr id="3" name="Content Placeholder 2"/>
          <p:cNvSpPr>
            <a:spLocks noGrp="1"/>
          </p:cNvSpPr>
          <p:nvPr>
            <p:ph idx="1"/>
          </p:nvPr>
        </p:nvSpPr>
        <p:spPr>
          <a:xfrm>
            <a:off x="142844" y="2000240"/>
            <a:ext cx="8515352" cy="4325112"/>
          </a:xfrm>
        </p:spPr>
        <p:txBody>
          <a:bodyPr>
            <a:normAutofit/>
          </a:bodyPr>
          <a:lstStyle/>
          <a:p>
            <a:pPr>
              <a:lnSpc>
                <a:spcPct val="170000"/>
              </a:lnSpc>
            </a:pPr>
            <a:r>
              <a:rPr lang="ar-OM" sz="3600" dirty="0" smtClean="0">
                <a:cs typeface="HASOOB" pitchFamily="2" charset="-78"/>
              </a:rPr>
              <a:t>التشغيل المباشر</a:t>
            </a:r>
          </a:p>
          <a:p>
            <a:pPr>
              <a:lnSpc>
                <a:spcPct val="170000"/>
              </a:lnSpc>
            </a:pPr>
            <a:r>
              <a:rPr lang="ar-OM" sz="3600" dirty="0" smtClean="0">
                <a:cs typeface="HASOOB" pitchFamily="2" charset="-78"/>
              </a:rPr>
              <a:t>التدريب المقرون بالتشغيل</a:t>
            </a:r>
          </a:p>
          <a:p>
            <a:pPr>
              <a:lnSpc>
                <a:spcPct val="170000"/>
              </a:lnSpc>
            </a:pPr>
            <a:r>
              <a:rPr lang="ar-OM" sz="3600" dirty="0" smtClean="0">
                <a:cs typeface="HASOOB" pitchFamily="2" charset="-78"/>
              </a:rPr>
              <a:t>التدريب على رأس العمل</a:t>
            </a:r>
          </a:p>
          <a:p>
            <a:pPr>
              <a:lnSpc>
                <a:spcPct val="170000"/>
              </a:lnSpc>
            </a:pPr>
            <a:r>
              <a:rPr lang="ar-OM" sz="3600" dirty="0" smtClean="0">
                <a:cs typeface="HASOOB" pitchFamily="2" charset="-78"/>
              </a:rPr>
              <a:t>برنامج دمج المعاقين في مراكز التدريب المهني</a:t>
            </a:r>
            <a:endParaRPr lang="ar-SA" sz="3600" dirty="0">
              <a:cs typeface="HASOOB" pitchFamily="2" charset="-78"/>
            </a:endParaRPr>
          </a:p>
        </p:txBody>
      </p:sp>
      <p:pic>
        <p:nvPicPr>
          <p:cNvPr id="4" name="Picture 3" descr="اليوم العالمي للمعاقين "/>
          <p:cNvPicPr/>
          <p:nvPr/>
        </p:nvPicPr>
        <p:blipFill>
          <a:blip r:embed="rId2" cstate="print"/>
          <a:srcRect/>
          <a:stretch>
            <a:fillRect/>
          </a:stretch>
        </p:blipFill>
        <p:spPr bwMode="auto">
          <a:xfrm>
            <a:off x="0" y="4786323"/>
            <a:ext cx="2357422" cy="2071678"/>
          </a:xfrm>
          <a:prstGeom prst="rect">
            <a:avLst/>
          </a:prstGeom>
          <a:noFill/>
          <a:ln w="15875">
            <a:noFill/>
            <a:miter lim="800000"/>
            <a:headEnd/>
            <a:tailEnd/>
          </a:ln>
        </p:spPr>
      </p:pic>
    </p:spTree>
  </p:cSld>
  <p:clrMapOvr>
    <a:masterClrMapping/>
  </p:clrMapOvr>
  <p:transition spd="slow">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سهم للأسفل 41"/>
          <p:cNvSpPr>
            <a:spLocks noChangeArrowheads="1"/>
          </p:cNvSpPr>
          <p:nvPr/>
        </p:nvSpPr>
        <p:spPr bwMode="auto">
          <a:xfrm>
            <a:off x="4572000" y="907827"/>
            <a:ext cx="288925" cy="288925"/>
          </a:xfrm>
          <a:prstGeom prst="downArrow">
            <a:avLst>
              <a:gd name="adj1" fmla="val 50000"/>
              <a:gd name="adj2" fmla="val 49968"/>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chemeClr val="tx1"/>
            </a:solidFill>
            <a:round/>
            <a:headEnd/>
            <a:tailEnd/>
          </a:ln>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eaLnBrk="1" hangingPunct="1">
              <a:spcBef>
                <a:spcPct val="0"/>
              </a:spcBef>
              <a:buFontTx/>
              <a:buNone/>
            </a:pPr>
            <a:endParaRPr lang="ar-OM" altLang="ar-OM" sz="1800">
              <a:latin typeface="Arial" panose="020B0604020202020204" pitchFamily="34" charset="0"/>
            </a:endParaRPr>
          </a:p>
        </p:txBody>
      </p:sp>
      <p:sp>
        <p:nvSpPr>
          <p:cNvPr id="5" name="سهم للأسفل 41"/>
          <p:cNvSpPr>
            <a:spLocks noChangeArrowheads="1"/>
          </p:cNvSpPr>
          <p:nvPr/>
        </p:nvSpPr>
        <p:spPr bwMode="auto">
          <a:xfrm>
            <a:off x="4570413" y="5948387"/>
            <a:ext cx="288925" cy="288925"/>
          </a:xfrm>
          <a:prstGeom prst="downArrow">
            <a:avLst>
              <a:gd name="adj1" fmla="val 50000"/>
              <a:gd name="adj2" fmla="val 49968"/>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chemeClr val="tx1"/>
            </a:solidFill>
            <a:round/>
            <a:headEnd/>
            <a:tailEnd/>
          </a:ln>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eaLnBrk="1" hangingPunct="1">
              <a:spcBef>
                <a:spcPct val="0"/>
              </a:spcBef>
              <a:buFontTx/>
              <a:buNone/>
            </a:pPr>
            <a:endParaRPr lang="ar-OM" altLang="ar-OM" sz="1800">
              <a:latin typeface="Arial" panose="020B0604020202020204" pitchFamily="34" charset="0"/>
            </a:endParaRPr>
          </a:p>
        </p:txBody>
      </p:sp>
      <p:sp>
        <p:nvSpPr>
          <p:cNvPr id="6" name="سهم للأسفل 41"/>
          <p:cNvSpPr>
            <a:spLocks noChangeArrowheads="1"/>
          </p:cNvSpPr>
          <p:nvPr/>
        </p:nvSpPr>
        <p:spPr bwMode="auto">
          <a:xfrm>
            <a:off x="4570413" y="1608857"/>
            <a:ext cx="288925" cy="307975"/>
          </a:xfrm>
          <a:prstGeom prst="downArrow">
            <a:avLst>
              <a:gd name="adj1" fmla="val 50000"/>
              <a:gd name="adj2" fmla="val 49778"/>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chemeClr val="tx1"/>
            </a:solidFill>
            <a:round/>
            <a:headEnd/>
            <a:tailEnd/>
          </a:ln>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eaLnBrk="1" hangingPunct="1">
              <a:spcBef>
                <a:spcPct val="0"/>
              </a:spcBef>
              <a:buFontTx/>
              <a:buNone/>
            </a:pPr>
            <a:endParaRPr lang="ar-OM" altLang="ar-OM" sz="1800">
              <a:latin typeface="Arial" panose="020B0604020202020204" pitchFamily="34" charset="0"/>
            </a:endParaRPr>
          </a:p>
        </p:txBody>
      </p:sp>
      <p:sp>
        <p:nvSpPr>
          <p:cNvPr id="7" name="سهم للأسفل 41"/>
          <p:cNvSpPr>
            <a:spLocks noChangeArrowheads="1"/>
          </p:cNvSpPr>
          <p:nvPr/>
        </p:nvSpPr>
        <p:spPr bwMode="auto">
          <a:xfrm>
            <a:off x="4572000" y="2349575"/>
            <a:ext cx="288925" cy="287337"/>
          </a:xfrm>
          <a:prstGeom prst="downArrow">
            <a:avLst>
              <a:gd name="adj1" fmla="val 50000"/>
              <a:gd name="adj2" fmla="val 49968"/>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chemeClr val="tx1"/>
            </a:solidFill>
            <a:round/>
            <a:headEnd/>
            <a:tailEnd/>
          </a:ln>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eaLnBrk="1" hangingPunct="1">
              <a:spcBef>
                <a:spcPct val="0"/>
              </a:spcBef>
              <a:buFontTx/>
              <a:buNone/>
            </a:pPr>
            <a:endParaRPr lang="ar-OM" altLang="ar-OM" sz="1800">
              <a:latin typeface="Arial" panose="020B0604020202020204" pitchFamily="34" charset="0"/>
            </a:endParaRPr>
          </a:p>
        </p:txBody>
      </p:sp>
      <p:sp>
        <p:nvSpPr>
          <p:cNvPr id="8" name="سهم للأسفل 41"/>
          <p:cNvSpPr>
            <a:spLocks noChangeArrowheads="1"/>
          </p:cNvSpPr>
          <p:nvPr/>
        </p:nvSpPr>
        <p:spPr bwMode="auto">
          <a:xfrm>
            <a:off x="4570413" y="3069655"/>
            <a:ext cx="288925" cy="287337"/>
          </a:xfrm>
          <a:prstGeom prst="downArrow">
            <a:avLst>
              <a:gd name="adj1" fmla="val 50000"/>
              <a:gd name="adj2" fmla="val 49968"/>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chemeClr val="tx1"/>
            </a:solidFill>
            <a:round/>
            <a:headEnd/>
            <a:tailEnd/>
          </a:ln>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eaLnBrk="1" hangingPunct="1">
              <a:spcBef>
                <a:spcPct val="0"/>
              </a:spcBef>
              <a:buFontTx/>
              <a:buNone/>
            </a:pPr>
            <a:endParaRPr lang="ar-OM" altLang="ar-OM" sz="1800">
              <a:latin typeface="Arial" panose="020B0604020202020204" pitchFamily="34" charset="0"/>
            </a:endParaRPr>
          </a:p>
        </p:txBody>
      </p:sp>
      <p:sp>
        <p:nvSpPr>
          <p:cNvPr id="9" name="سهم للأسفل 41"/>
          <p:cNvSpPr>
            <a:spLocks noChangeArrowheads="1"/>
          </p:cNvSpPr>
          <p:nvPr/>
        </p:nvSpPr>
        <p:spPr bwMode="auto">
          <a:xfrm>
            <a:off x="4570413" y="3789164"/>
            <a:ext cx="288925" cy="215900"/>
          </a:xfrm>
          <a:prstGeom prst="downArrow">
            <a:avLst>
              <a:gd name="adj1" fmla="val 50000"/>
              <a:gd name="adj2" fmla="val 49968"/>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chemeClr val="tx1"/>
            </a:solidFill>
            <a:round/>
            <a:headEnd/>
            <a:tailEnd/>
          </a:ln>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eaLnBrk="1" hangingPunct="1">
              <a:spcBef>
                <a:spcPct val="0"/>
              </a:spcBef>
              <a:buFontTx/>
              <a:buNone/>
            </a:pPr>
            <a:endParaRPr lang="ar-OM" altLang="ar-OM" sz="1800">
              <a:latin typeface="Arial" panose="020B0604020202020204" pitchFamily="34" charset="0"/>
            </a:endParaRPr>
          </a:p>
        </p:txBody>
      </p:sp>
      <p:sp>
        <p:nvSpPr>
          <p:cNvPr id="10" name="سهم للأسفل 41"/>
          <p:cNvSpPr>
            <a:spLocks noChangeArrowheads="1"/>
          </p:cNvSpPr>
          <p:nvPr/>
        </p:nvSpPr>
        <p:spPr bwMode="auto">
          <a:xfrm>
            <a:off x="4570413" y="4508227"/>
            <a:ext cx="288925" cy="288925"/>
          </a:xfrm>
          <a:prstGeom prst="downArrow">
            <a:avLst>
              <a:gd name="adj1" fmla="val 50000"/>
              <a:gd name="adj2" fmla="val 49968"/>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chemeClr val="tx1"/>
            </a:solidFill>
            <a:round/>
            <a:headEnd/>
            <a:tailEnd/>
          </a:ln>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eaLnBrk="1" hangingPunct="1">
              <a:spcBef>
                <a:spcPct val="0"/>
              </a:spcBef>
              <a:buFontTx/>
              <a:buNone/>
            </a:pPr>
            <a:endParaRPr lang="ar-OM" altLang="ar-OM" sz="1800">
              <a:latin typeface="Arial" panose="020B0604020202020204" pitchFamily="34" charset="0"/>
            </a:endParaRPr>
          </a:p>
        </p:txBody>
      </p:sp>
      <p:sp>
        <p:nvSpPr>
          <p:cNvPr id="11" name="سهم للأسفل 41"/>
          <p:cNvSpPr>
            <a:spLocks noChangeArrowheads="1"/>
          </p:cNvSpPr>
          <p:nvPr/>
        </p:nvSpPr>
        <p:spPr bwMode="auto">
          <a:xfrm>
            <a:off x="4570413" y="5229324"/>
            <a:ext cx="288925" cy="215900"/>
          </a:xfrm>
          <a:prstGeom prst="downArrow">
            <a:avLst>
              <a:gd name="adj1" fmla="val 50000"/>
              <a:gd name="adj2" fmla="val 49968"/>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chemeClr val="tx1"/>
            </a:solidFill>
            <a:round/>
            <a:headEnd/>
            <a:tailEnd/>
          </a:ln>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l" rtl="0" eaLnBrk="1" hangingPunct="1">
              <a:spcBef>
                <a:spcPct val="0"/>
              </a:spcBef>
              <a:buFontTx/>
              <a:buNone/>
            </a:pPr>
            <a:endParaRPr lang="ar-OM" altLang="ar-OM" sz="1800">
              <a:latin typeface="Arial" panose="020B0604020202020204" pitchFamily="34" charset="0"/>
            </a:endParaRPr>
          </a:p>
        </p:txBody>
      </p:sp>
      <p:sp>
        <p:nvSpPr>
          <p:cNvPr id="12" name="Text Box 14" descr="Canvas"/>
          <p:cNvSpPr txBox="1">
            <a:spLocks noChangeArrowheads="1"/>
          </p:cNvSpPr>
          <p:nvPr/>
        </p:nvSpPr>
        <p:spPr bwMode="auto">
          <a:xfrm>
            <a:off x="900113" y="1267867"/>
            <a:ext cx="7416800" cy="288925"/>
          </a:xfrm>
          <a:prstGeom prst="rect">
            <a:avLst/>
          </a:prstGeom>
          <a:blipFill dpi="0" rotWithShape="0">
            <a:blip r:embed="rId2" cstate="print"/>
            <a:srcRect/>
            <a:tile tx="0" ty="0" sx="100000" sy="100000" flip="none" algn="tl"/>
          </a:blipFill>
          <a:ln w="9525">
            <a:solidFill>
              <a:srgbClr val="000000"/>
            </a:solidFill>
            <a:miter lim="800000"/>
            <a:headEnd/>
            <a:tailEnd/>
          </a:ln>
          <a:effectLst/>
        </p:spPr>
        <p:txBody>
          <a:bodyPr/>
          <a:lstStyle/>
          <a:p>
            <a:pPr algn="ctr">
              <a:defRPr/>
            </a:pPr>
            <a:r>
              <a:rPr kumimoji="1" lang="ar-OM" sz="1600" b="1" dirty="0">
                <a:solidFill>
                  <a:srgbClr val="000000"/>
                </a:solidFill>
                <a:effectLst>
                  <a:outerShdw blurRad="38100" dist="38100" dir="2700000" algn="tl">
                    <a:srgbClr val="FFFFFF"/>
                  </a:outerShdw>
                </a:effectLst>
                <a:latin typeface="Times New Roman" pitchFamily="18" charset="0"/>
              </a:rPr>
              <a:t>استقبال  الباحث عن عمل وتقديم المشورة له حول أهمية التأهيل والتدريب المهني كخطوة أولى نحو التشغيل</a:t>
            </a:r>
          </a:p>
        </p:txBody>
      </p:sp>
      <p:sp>
        <p:nvSpPr>
          <p:cNvPr id="13" name="Text Box 14" descr="Canvas"/>
          <p:cNvSpPr txBox="1">
            <a:spLocks noChangeArrowheads="1"/>
          </p:cNvSpPr>
          <p:nvPr/>
        </p:nvSpPr>
        <p:spPr bwMode="auto">
          <a:xfrm>
            <a:off x="2339975" y="1987947"/>
            <a:ext cx="4535488" cy="288925"/>
          </a:xfrm>
          <a:prstGeom prst="rect">
            <a:avLst/>
          </a:prstGeom>
          <a:blipFill dpi="0" rotWithShape="0">
            <a:blip r:embed="rId2"/>
            <a:srcRect/>
            <a:tile tx="0" ty="0" sx="100000" sy="100000" flip="none" algn="tl"/>
          </a:blipFill>
          <a:ln w="9525">
            <a:solidFill>
              <a:srgbClr val="000000"/>
            </a:solidFill>
            <a:miter lim="800000"/>
            <a:headEnd/>
            <a:tailEnd/>
          </a:ln>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0">
              <a:spcBef>
                <a:spcPct val="0"/>
              </a:spcBef>
              <a:buFontTx/>
              <a:buNone/>
            </a:pPr>
            <a:r>
              <a:rPr lang="ar-OM" altLang="ar-OM" sz="1600" b="1" dirty="0"/>
              <a:t>موافقة الباحث عن عمل الالتحاق ببرنامج تدريب مهني</a:t>
            </a:r>
            <a:endParaRPr lang="ar-OM" altLang="ar-OM" sz="2000" dirty="0">
              <a:latin typeface="Arial" panose="020B0604020202020204" pitchFamily="34" charset="0"/>
            </a:endParaRPr>
          </a:p>
        </p:txBody>
      </p:sp>
      <p:sp>
        <p:nvSpPr>
          <p:cNvPr id="14" name="Text Box 14" descr="Canvas"/>
          <p:cNvSpPr txBox="1">
            <a:spLocks noChangeArrowheads="1"/>
          </p:cNvSpPr>
          <p:nvPr/>
        </p:nvSpPr>
        <p:spPr bwMode="auto">
          <a:xfrm>
            <a:off x="3059113" y="2709614"/>
            <a:ext cx="3025775" cy="287338"/>
          </a:xfrm>
          <a:prstGeom prst="rect">
            <a:avLst/>
          </a:prstGeom>
          <a:blipFill dpi="0" rotWithShape="0">
            <a:blip r:embed="rId2"/>
            <a:srcRect/>
            <a:tile tx="0" ty="0" sx="100000" sy="100000" flip="none" algn="tl"/>
          </a:blipFill>
          <a:ln w="9525">
            <a:solidFill>
              <a:srgbClr val="000000"/>
            </a:solidFill>
            <a:miter lim="800000"/>
            <a:headEnd/>
            <a:tailEnd/>
          </a:ln>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0">
              <a:spcBef>
                <a:spcPct val="0"/>
              </a:spcBef>
              <a:buFontTx/>
              <a:buNone/>
            </a:pPr>
            <a:r>
              <a:rPr lang="ar-OM" altLang="ar-OM" sz="1600" b="1" dirty="0"/>
              <a:t>مساعدته في اختيار فرصة العمل الملائمة</a:t>
            </a:r>
            <a:endParaRPr lang="ar-OM" altLang="ar-OM" sz="2000" dirty="0">
              <a:latin typeface="Arial" panose="020B0604020202020204" pitchFamily="34" charset="0"/>
            </a:endParaRPr>
          </a:p>
        </p:txBody>
      </p:sp>
      <p:sp>
        <p:nvSpPr>
          <p:cNvPr id="15" name="Text Box 14" descr="Canvas"/>
          <p:cNvSpPr txBox="1">
            <a:spLocks noChangeArrowheads="1"/>
          </p:cNvSpPr>
          <p:nvPr/>
        </p:nvSpPr>
        <p:spPr bwMode="auto">
          <a:xfrm>
            <a:off x="1763713" y="3429694"/>
            <a:ext cx="5545137" cy="287338"/>
          </a:xfrm>
          <a:prstGeom prst="rect">
            <a:avLst/>
          </a:prstGeom>
          <a:blipFill dpi="0" rotWithShape="0">
            <a:blip r:embed="rId2"/>
            <a:srcRect/>
            <a:tile tx="0" ty="0" sx="100000" sy="100000" flip="none" algn="tl"/>
          </a:blipFill>
          <a:ln w="9525">
            <a:solidFill>
              <a:srgbClr val="000000"/>
            </a:solidFill>
            <a:miter lim="800000"/>
            <a:headEnd/>
            <a:tailEnd/>
          </a:ln>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0">
              <a:spcBef>
                <a:spcPct val="0"/>
              </a:spcBef>
              <a:buFontTx/>
              <a:buNone/>
            </a:pPr>
            <a:r>
              <a:rPr lang="ar-OM" altLang="ar-OM" sz="1600" b="1" dirty="0"/>
              <a:t>إجراء المقابلة بحضور ممثل من الشركة المعنية والمعهد التدريبي ومكتب التشغيل</a:t>
            </a:r>
            <a:endParaRPr lang="ar-OM" altLang="ar-OM" sz="2000" dirty="0">
              <a:latin typeface="Arial" panose="020B0604020202020204" pitchFamily="34" charset="0"/>
            </a:endParaRPr>
          </a:p>
        </p:txBody>
      </p:sp>
      <p:sp>
        <p:nvSpPr>
          <p:cNvPr id="16" name="Text Box 14" descr="Canvas"/>
          <p:cNvSpPr txBox="1">
            <a:spLocks noChangeArrowheads="1"/>
          </p:cNvSpPr>
          <p:nvPr/>
        </p:nvSpPr>
        <p:spPr bwMode="auto">
          <a:xfrm>
            <a:off x="2341563" y="4077072"/>
            <a:ext cx="4606925" cy="287338"/>
          </a:xfrm>
          <a:prstGeom prst="rect">
            <a:avLst/>
          </a:prstGeom>
          <a:blipFill dpi="0" rotWithShape="0">
            <a:blip r:embed="rId2"/>
            <a:srcRect/>
            <a:tile tx="0" ty="0" sx="100000" sy="100000" flip="none" algn="tl"/>
          </a:blipFill>
          <a:ln w="9525">
            <a:solidFill>
              <a:srgbClr val="000000"/>
            </a:solidFill>
            <a:miter lim="800000"/>
            <a:headEnd/>
            <a:tailEnd/>
          </a:ln>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0">
              <a:spcBef>
                <a:spcPct val="0"/>
              </a:spcBef>
              <a:buFontTx/>
              <a:buNone/>
            </a:pPr>
            <a:r>
              <a:rPr lang="ar-OM" altLang="ar-OM" sz="1600" b="1"/>
              <a:t>توقيع عقد العمل تحت التدريب من الشركة والمعهد والمتدرب</a:t>
            </a:r>
            <a:endParaRPr lang="ar-OM" altLang="ar-OM" sz="2000">
              <a:latin typeface="Arial" panose="020B0604020202020204" pitchFamily="34" charset="0"/>
            </a:endParaRPr>
          </a:p>
        </p:txBody>
      </p:sp>
      <p:sp>
        <p:nvSpPr>
          <p:cNvPr id="17" name="Text Box 14" descr="Canvas"/>
          <p:cNvSpPr txBox="1">
            <a:spLocks noChangeArrowheads="1"/>
          </p:cNvSpPr>
          <p:nvPr/>
        </p:nvSpPr>
        <p:spPr bwMode="auto">
          <a:xfrm>
            <a:off x="2555875" y="4869854"/>
            <a:ext cx="4103688" cy="287338"/>
          </a:xfrm>
          <a:prstGeom prst="rect">
            <a:avLst/>
          </a:prstGeom>
          <a:blipFill dpi="0" rotWithShape="0">
            <a:blip r:embed="rId2"/>
            <a:srcRect/>
            <a:tile tx="0" ty="0" sx="100000" sy="100000" flip="none" algn="tl"/>
          </a:blipFill>
          <a:ln w="9525">
            <a:solidFill>
              <a:srgbClr val="000000"/>
            </a:solidFill>
            <a:miter lim="800000"/>
            <a:headEnd/>
            <a:tailEnd/>
          </a:ln>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0">
              <a:spcBef>
                <a:spcPct val="0"/>
              </a:spcBef>
              <a:buFontTx/>
              <a:buNone/>
            </a:pPr>
            <a:r>
              <a:rPr lang="ar-OM" altLang="ar-OM" sz="1600" b="1" dirty="0"/>
              <a:t>الالتحاق بالبرنامج التدريبي والمباشرة في التدريب</a:t>
            </a:r>
            <a:endParaRPr lang="ar-OM" altLang="ar-OM" sz="2000" dirty="0">
              <a:latin typeface="Arial" panose="020B0604020202020204" pitchFamily="34" charset="0"/>
            </a:endParaRPr>
          </a:p>
        </p:txBody>
      </p:sp>
      <p:sp>
        <p:nvSpPr>
          <p:cNvPr id="18" name="Text Box 14" descr="Canvas"/>
          <p:cNvSpPr txBox="1">
            <a:spLocks noChangeArrowheads="1"/>
          </p:cNvSpPr>
          <p:nvPr/>
        </p:nvSpPr>
        <p:spPr bwMode="auto">
          <a:xfrm>
            <a:off x="3565525" y="5517232"/>
            <a:ext cx="2159000" cy="287337"/>
          </a:xfrm>
          <a:prstGeom prst="rect">
            <a:avLst/>
          </a:prstGeom>
          <a:blipFill dpi="0" rotWithShape="0">
            <a:blip r:embed="rId2"/>
            <a:srcRect/>
            <a:tile tx="0" ty="0" sx="100000" sy="100000" flip="none" algn="tl"/>
          </a:blipFill>
          <a:ln w="9525">
            <a:solidFill>
              <a:srgbClr val="000000"/>
            </a:solidFill>
            <a:miter lim="800000"/>
            <a:headEnd/>
            <a:tailEnd/>
          </a:ln>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0">
              <a:spcBef>
                <a:spcPct val="0"/>
              </a:spcBef>
              <a:buFontTx/>
              <a:buNone/>
            </a:pPr>
            <a:r>
              <a:rPr lang="ar-OM" altLang="ar-OM" sz="1600" b="1" dirty="0"/>
              <a:t>انجاز التدريب</a:t>
            </a:r>
            <a:endParaRPr lang="ar-OM" altLang="ar-OM" sz="2000" dirty="0">
              <a:latin typeface="Arial" panose="020B0604020202020204" pitchFamily="34" charset="0"/>
            </a:endParaRPr>
          </a:p>
        </p:txBody>
      </p:sp>
      <p:sp>
        <p:nvSpPr>
          <p:cNvPr id="19" name="Text Box 14" descr="Canvas"/>
          <p:cNvSpPr txBox="1">
            <a:spLocks noChangeArrowheads="1"/>
          </p:cNvSpPr>
          <p:nvPr/>
        </p:nvSpPr>
        <p:spPr bwMode="auto">
          <a:xfrm>
            <a:off x="2411413" y="6310014"/>
            <a:ext cx="4392612" cy="287338"/>
          </a:xfrm>
          <a:prstGeom prst="rect">
            <a:avLst/>
          </a:prstGeom>
          <a:blipFill dpi="0" rotWithShape="0">
            <a:blip r:embed="rId2"/>
            <a:srcRect/>
            <a:tile tx="0" ty="0" sx="100000" sy="100000" flip="none" algn="tl"/>
          </a:blipFill>
          <a:ln w="9525">
            <a:solidFill>
              <a:srgbClr val="000000"/>
            </a:solidFill>
            <a:miter lim="800000"/>
            <a:headEnd/>
            <a:tailEnd/>
          </a:ln>
        </p:spPr>
        <p:txBody>
          <a:bodyPr/>
          <a:lstStyle>
            <a:lvl1pPr algn="r" rtl="1">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rtl="1">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rtl="1">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rtl="1">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0">
              <a:spcBef>
                <a:spcPct val="0"/>
              </a:spcBef>
              <a:buFontTx/>
              <a:buNone/>
            </a:pPr>
            <a:r>
              <a:rPr lang="ar-OM" altLang="ar-OM" sz="1600" b="1"/>
              <a:t>التوقيع على عقد العمل والالتحاق مباشرة بالعمل في الشركة</a:t>
            </a:r>
            <a:endParaRPr lang="ar-OM" altLang="ar-OM" sz="2000">
              <a:latin typeface="Arial" panose="020B0604020202020204" pitchFamily="34" charset="0"/>
            </a:endParaRPr>
          </a:p>
        </p:txBody>
      </p:sp>
      <p:sp>
        <p:nvSpPr>
          <p:cNvPr id="20" name="Text Box 4" descr="Pink tissue paper"/>
          <p:cNvSpPr txBox="1">
            <a:spLocks noChangeArrowheads="1"/>
          </p:cNvSpPr>
          <p:nvPr/>
        </p:nvSpPr>
        <p:spPr bwMode="auto">
          <a:xfrm>
            <a:off x="2195513" y="496987"/>
            <a:ext cx="4752975" cy="339725"/>
          </a:xfrm>
          <a:prstGeom prst="rect">
            <a:avLst/>
          </a:prstGeom>
          <a:blipFill dpi="0" rotWithShape="1">
            <a:blip r:embed="rId3" cstate="print"/>
            <a:srcRect/>
            <a:tile tx="0" ty="0" sx="100000" sy="100000" flip="none" algn="tl"/>
          </a:blipFill>
          <a:ln w="9525" algn="ctr">
            <a:solidFill>
              <a:srgbClr val="000000"/>
            </a:solidFill>
            <a:miter lim="800000"/>
            <a:headEnd/>
            <a:tailEnd/>
          </a:ln>
          <a:effectLst>
            <a:outerShdw sy="50000" kx="2453608" rotWithShape="0">
              <a:schemeClr val="bg2">
                <a:alpha val="50000"/>
              </a:schemeClr>
            </a:outerShdw>
          </a:effectLst>
        </p:spPr>
        <p:txBody>
          <a:bodyPr>
            <a:spAutoFit/>
          </a:bodyPr>
          <a:lstStyle/>
          <a:p>
            <a:pPr marL="457200" indent="-457200" algn="ctr">
              <a:defRPr/>
            </a:pPr>
            <a:r>
              <a:rPr kumimoji="1" lang="ar-OM" sz="1600" b="1" dirty="0">
                <a:solidFill>
                  <a:srgbClr val="660066"/>
                </a:solidFill>
                <a:latin typeface="Times New Roman" pitchFamily="18" charset="0"/>
                <a:cs typeface="Arabic Transparent" pitchFamily="2" charset="0"/>
              </a:rPr>
              <a:t>المسار الأول: </a:t>
            </a:r>
            <a:r>
              <a:rPr kumimoji="1" lang="ar-OM" sz="1600" b="1" dirty="0">
                <a:solidFill>
                  <a:srgbClr val="002060"/>
                </a:solidFill>
                <a:effectLst>
                  <a:outerShdw blurRad="38100" dist="38100" dir="2700000" algn="tl">
                    <a:srgbClr val="FFFFFF"/>
                  </a:outerShdw>
                </a:effectLst>
                <a:latin typeface="Times New Roman" pitchFamily="18" charset="0"/>
              </a:rPr>
              <a:t>باحث عن عمل ( غير مؤهل مهنياً )</a:t>
            </a:r>
            <a:endParaRPr kumimoji="1" lang="en-US" sz="1600" b="1" dirty="0">
              <a:solidFill>
                <a:srgbClr val="002060"/>
              </a:solidFill>
              <a:effectLst>
                <a:outerShdw blurRad="38100" dist="38100" dir="2700000" algn="tl">
                  <a:srgbClr val="FFFFFF"/>
                </a:outerShdw>
              </a:effectLst>
              <a:latin typeface="Times New Roman" pitchFamily="18" charset="0"/>
            </a:endParaRPr>
          </a:p>
        </p:txBody>
      </p:sp>
    </p:spTree>
    <p:extLst>
      <p:ext uri="{BB962C8B-B14F-4D97-AF65-F5344CB8AC3E}">
        <p14:creationId xmlns:p14="http://schemas.microsoft.com/office/powerpoint/2010/main" val="160438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heckerboard(across)">
                                      <p:cBhvr>
                                        <p:cTn id="16" dur="500"/>
                                        <p:tgtEl>
                                          <p:spTgt spid="7"/>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heckerboard(across)">
                                      <p:cBhvr>
                                        <p:cTn id="19" dur="500"/>
                                        <p:tgtEl>
                                          <p:spTgt spid="8"/>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heckerboard(across)">
                                      <p:cBhvr>
                                        <p:cTn id="25" dur="500"/>
                                        <p:tgtEl>
                                          <p:spTgt spid="10"/>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checkerboard(across)">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checkerboard(across)">
                                      <p:cBhvr>
                                        <p:cTn id="33" dur="500"/>
                                        <p:tgtEl>
                                          <p:spTgt spid="12"/>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checkerboard(across)">
                                      <p:cBhvr>
                                        <p:cTn id="36" dur="500"/>
                                        <p:tgtEl>
                                          <p:spTgt spid="13"/>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checkerboard(across)">
                                      <p:cBhvr>
                                        <p:cTn id="39" dur="500"/>
                                        <p:tgtEl>
                                          <p:spTgt spid="14"/>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checkerboard(across)">
                                      <p:cBhvr>
                                        <p:cTn id="42" dur="500"/>
                                        <p:tgtEl>
                                          <p:spTgt spid="15"/>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checkerboard(across)">
                                      <p:cBhvr>
                                        <p:cTn id="45" dur="500"/>
                                        <p:tgtEl>
                                          <p:spTgt spid="16"/>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checkerboard(across)">
                                      <p:cBhvr>
                                        <p:cTn id="48" dur="500"/>
                                        <p:tgtEl>
                                          <p:spTgt spid="17"/>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checkerboard(across)">
                                      <p:cBhvr>
                                        <p:cTn id="51" dur="500"/>
                                        <p:tgtEl>
                                          <p:spTgt spid="18"/>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checkerboard(across)">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grpId="0" nodeType="clickEffect">
                                  <p:stCondLst>
                                    <p:cond delay="0"/>
                                  </p:stCondLst>
                                  <p:iterate type="lt">
                                    <p:tmPct val="0"/>
                                  </p:iterate>
                                  <p:childTnLst>
                                    <p:set>
                                      <p:cBhvr>
                                        <p:cTn id="58" dur="1" fill="hold">
                                          <p:stCondLst>
                                            <p:cond delay="0"/>
                                          </p:stCondLst>
                                        </p:cTn>
                                        <p:tgtEl>
                                          <p:spTgt spid="20"/>
                                        </p:tgtEl>
                                        <p:attrNameLst>
                                          <p:attrName>style.visibility</p:attrName>
                                        </p:attrNameLst>
                                      </p:cBhvr>
                                      <p:to>
                                        <p:strVal val="visible"/>
                                      </p:to>
                                    </p:set>
                                    <p:anim calcmode="lin" valueType="num">
                                      <p:cBhvr>
                                        <p:cTn id="59"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62" dur="1000" fill="hold"/>
                                        <p:tgtEl>
                                          <p:spTgt spid="20"/>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descr="Pink tissue paper"/>
          <p:cNvSpPr txBox="1">
            <a:spLocks noChangeArrowheads="1"/>
          </p:cNvSpPr>
          <p:nvPr/>
        </p:nvSpPr>
        <p:spPr bwMode="auto">
          <a:xfrm>
            <a:off x="2195513" y="404664"/>
            <a:ext cx="4752975" cy="368300"/>
          </a:xfrm>
          <a:prstGeom prst="rect">
            <a:avLst/>
          </a:prstGeom>
          <a:blipFill dpi="0" rotWithShape="1">
            <a:blip r:embed="rId2" cstate="print"/>
            <a:srcRect/>
            <a:tile tx="0" ty="0" sx="100000" sy="100000" flip="none" algn="tl"/>
          </a:blipFill>
          <a:ln w="9525" algn="ctr">
            <a:solidFill>
              <a:srgbClr val="000000"/>
            </a:solidFill>
            <a:miter lim="800000"/>
            <a:headEnd/>
            <a:tailEnd/>
          </a:ln>
          <a:effectLst>
            <a:outerShdw sy="50000" kx="2453608" rotWithShape="0">
              <a:srgbClr val="808080">
                <a:alpha val="50000"/>
              </a:srgbClr>
            </a:outerShdw>
          </a:effectLst>
        </p:spPr>
        <p:txBody>
          <a:bodyPr>
            <a:spAutoFit/>
          </a:bodyPr>
          <a:lstStyle/>
          <a:p>
            <a:pPr marL="457200" indent="-457200" algn="ctr" rtl="1" eaLnBrk="1" fontAlgn="auto" hangingPunct="1">
              <a:spcBef>
                <a:spcPts val="0"/>
              </a:spcBef>
              <a:spcAft>
                <a:spcPts val="0"/>
              </a:spcAft>
              <a:defRPr/>
            </a:pPr>
            <a:r>
              <a:rPr kumimoji="1" lang="ar-OM" b="1" kern="0" dirty="0">
                <a:solidFill>
                  <a:srgbClr val="660066"/>
                </a:solidFill>
                <a:latin typeface="Times New Roman" pitchFamily="18" charset="0"/>
                <a:cs typeface="Arabic Transparent" pitchFamily="2" charset="0"/>
              </a:rPr>
              <a:t>المسار الثاني: </a:t>
            </a:r>
            <a:r>
              <a:rPr kumimoji="1" lang="ar-OM" b="1" kern="0" dirty="0">
                <a:solidFill>
                  <a:srgbClr val="002060"/>
                </a:solidFill>
                <a:effectLst>
                  <a:outerShdw blurRad="38100" dist="38100" dir="2700000" algn="tl">
                    <a:srgbClr val="FFFFFF"/>
                  </a:outerShdw>
                </a:effectLst>
                <a:latin typeface="Times New Roman" pitchFamily="18" charset="0"/>
              </a:rPr>
              <a:t>باحث عن عمل ( مؤهل مهنياً )</a:t>
            </a:r>
            <a:endParaRPr kumimoji="1" lang="en-US" b="1" kern="0" dirty="0">
              <a:solidFill>
                <a:srgbClr val="002060"/>
              </a:solidFill>
              <a:effectLst>
                <a:outerShdw blurRad="38100" dist="38100" dir="2700000" algn="tl">
                  <a:srgbClr val="FFFFFF"/>
                </a:outerShdw>
              </a:effectLst>
              <a:latin typeface="Times New Roman" pitchFamily="18" charset="0"/>
            </a:endParaRPr>
          </a:p>
        </p:txBody>
      </p:sp>
      <p:sp>
        <p:nvSpPr>
          <p:cNvPr id="5" name="Text Box 14" descr="Canvas"/>
          <p:cNvSpPr txBox="1">
            <a:spLocks noChangeArrowheads="1"/>
          </p:cNvSpPr>
          <p:nvPr/>
        </p:nvSpPr>
        <p:spPr bwMode="auto">
          <a:xfrm>
            <a:off x="2987675" y="1123851"/>
            <a:ext cx="3203575" cy="288925"/>
          </a:xfrm>
          <a:prstGeom prst="rect">
            <a:avLst/>
          </a:prstGeom>
          <a:blipFill dpi="0" rotWithShape="0">
            <a:blip r:embed="rId3" cstate="print"/>
            <a:srcRect/>
            <a:tile tx="0" ty="0" sx="100000" sy="100000" flip="none" algn="tl"/>
          </a:blipFill>
          <a:ln w="9525">
            <a:solidFill>
              <a:srgbClr val="000000"/>
            </a:solidFill>
            <a:miter lim="800000"/>
            <a:headEnd/>
            <a:tailEnd/>
          </a:ln>
          <a:effectLst/>
        </p:spPr>
        <p:txBody>
          <a:bodyPr/>
          <a:lstStyle/>
          <a:p>
            <a:pPr algn="ctr" rtl="1" eaLnBrk="1" hangingPunct="1">
              <a:defRPr/>
            </a:pPr>
            <a:r>
              <a:rPr kumimoji="1" lang="ar-OM" sz="1600" b="1" dirty="0">
                <a:solidFill>
                  <a:srgbClr val="000000"/>
                </a:solidFill>
                <a:effectLst>
                  <a:outerShdw blurRad="38100" dist="38100" dir="2700000" algn="tl">
                    <a:srgbClr val="FFFFFF"/>
                  </a:outerShdw>
                </a:effectLst>
                <a:latin typeface="Times New Roman" pitchFamily="18" charset="0"/>
              </a:rPr>
              <a:t>البحث عن فرصة العمل الملائمة</a:t>
            </a:r>
            <a:endParaRPr kumimoji="1" lang="en-US" sz="1600" b="1" dirty="0">
              <a:solidFill>
                <a:srgbClr val="000000"/>
              </a:solidFill>
              <a:effectLst>
                <a:outerShdw blurRad="38100" dist="38100" dir="2700000" algn="tl">
                  <a:srgbClr val="FFFFFF"/>
                </a:outerShdw>
              </a:effectLst>
              <a:latin typeface="Times New Roman" pitchFamily="18" charset="0"/>
            </a:endParaRPr>
          </a:p>
        </p:txBody>
      </p:sp>
      <p:sp>
        <p:nvSpPr>
          <p:cNvPr id="6" name="Text Box 14" descr="Canvas"/>
          <p:cNvSpPr txBox="1">
            <a:spLocks noChangeArrowheads="1"/>
          </p:cNvSpPr>
          <p:nvPr/>
        </p:nvSpPr>
        <p:spPr bwMode="auto">
          <a:xfrm>
            <a:off x="2339975" y="2347987"/>
            <a:ext cx="4535488" cy="288925"/>
          </a:xfrm>
          <a:prstGeom prst="rect">
            <a:avLst/>
          </a:prstGeom>
          <a:blipFill dpi="0" rotWithShape="0">
            <a:blip r:embed="rId3" cstate="print"/>
            <a:srcRect/>
            <a:tile tx="0" ty="0" sx="100000" sy="100000" flip="none" algn="tl"/>
          </a:blipFill>
          <a:ln w="9525">
            <a:solidFill>
              <a:srgbClr val="000000"/>
            </a:solidFill>
            <a:miter lim="800000"/>
            <a:headEnd/>
            <a:tailEnd/>
          </a:ln>
          <a:effectLst/>
        </p:spPr>
        <p:txBody>
          <a:bodyPr/>
          <a:lstStyle/>
          <a:p>
            <a:pPr algn="ctr" rtl="1" eaLnBrk="1" hangingPunct="1">
              <a:defRPr/>
            </a:pPr>
            <a:r>
              <a:rPr kumimoji="1" lang="ar-OM" sz="1600" b="1" dirty="0">
                <a:solidFill>
                  <a:srgbClr val="000000"/>
                </a:solidFill>
                <a:effectLst>
                  <a:outerShdw blurRad="38100" dist="38100" dir="2700000" algn="tl">
                    <a:srgbClr val="FFFFFF"/>
                  </a:outerShdw>
                </a:effectLst>
                <a:latin typeface="Times New Roman" pitchFamily="18" charset="0"/>
              </a:rPr>
              <a:t>اختيار أفضل البدائل وبما يلائم قدرات ومؤهلات الباحث عن عمل</a:t>
            </a:r>
            <a:endParaRPr kumimoji="1" lang="en-US" sz="1600" b="1" dirty="0">
              <a:solidFill>
                <a:srgbClr val="000000"/>
              </a:solidFill>
              <a:effectLst>
                <a:outerShdw blurRad="38100" dist="38100" dir="2700000" algn="tl">
                  <a:srgbClr val="FFFFFF"/>
                </a:outerShdw>
              </a:effectLst>
              <a:latin typeface="Times New Roman" pitchFamily="18" charset="0"/>
            </a:endParaRPr>
          </a:p>
        </p:txBody>
      </p:sp>
      <p:sp>
        <p:nvSpPr>
          <p:cNvPr id="7" name="سهم للأسفل 41"/>
          <p:cNvSpPr>
            <a:spLocks noChangeArrowheads="1"/>
          </p:cNvSpPr>
          <p:nvPr/>
        </p:nvSpPr>
        <p:spPr bwMode="auto">
          <a:xfrm>
            <a:off x="4427538" y="835819"/>
            <a:ext cx="288925" cy="288925"/>
          </a:xfrm>
          <a:prstGeom prst="downArrow">
            <a:avLst>
              <a:gd name="adj1" fmla="val 50000"/>
              <a:gd name="adj2" fmla="val 49948"/>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fontAlgn="auto" hangingPunct="1">
              <a:spcBef>
                <a:spcPts val="0"/>
              </a:spcBef>
              <a:spcAft>
                <a:spcPts val="0"/>
              </a:spcAft>
              <a:defRPr/>
            </a:pPr>
            <a:endParaRPr lang="ar-OM" altLang="ar-OM" kern="0" smtClean="0">
              <a:solidFill>
                <a:srgbClr val="000000"/>
              </a:solidFill>
            </a:endParaRPr>
          </a:p>
        </p:txBody>
      </p:sp>
      <p:sp>
        <p:nvSpPr>
          <p:cNvPr id="8" name="Text Box 14" descr="Canvas"/>
          <p:cNvSpPr txBox="1">
            <a:spLocks noChangeArrowheads="1"/>
          </p:cNvSpPr>
          <p:nvPr/>
        </p:nvSpPr>
        <p:spPr bwMode="auto">
          <a:xfrm>
            <a:off x="1835150" y="1773511"/>
            <a:ext cx="5545138" cy="287337"/>
          </a:xfrm>
          <a:prstGeom prst="rect">
            <a:avLst/>
          </a:prstGeom>
          <a:blipFill dpi="0" rotWithShape="0">
            <a:blip r:embed="rId3" cstate="print"/>
            <a:srcRect/>
            <a:tile tx="0" ty="0" sx="100000" sy="100000" flip="none" algn="tl"/>
          </a:blipFill>
          <a:ln w="9525">
            <a:solidFill>
              <a:srgbClr val="000000"/>
            </a:solidFill>
            <a:miter lim="800000"/>
            <a:headEnd/>
            <a:tailEnd/>
          </a:ln>
          <a:effectLst/>
        </p:spPr>
        <p:txBody>
          <a:bodyPr/>
          <a:lstStyle/>
          <a:p>
            <a:pPr algn="ctr" rtl="1" eaLnBrk="1" hangingPunct="1">
              <a:defRPr/>
            </a:pPr>
            <a:r>
              <a:rPr kumimoji="1" lang="ar-OM" sz="1600" b="1" dirty="0">
                <a:solidFill>
                  <a:srgbClr val="000000"/>
                </a:solidFill>
                <a:effectLst>
                  <a:outerShdw blurRad="38100" dist="38100" dir="2700000" algn="tl">
                    <a:srgbClr val="FFFFFF"/>
                  </a:outerShdw>
                </a:effectLst>
                <a:latin typeface="Times New Roman" pitchFamily="18" charset="0"/>
              </a:rPr>
              <a:t>عرض فرص العمل على الباحث عن عمل وتوضيح المتطلبات والشروط لإشغالها</a:t>
            </a:r>
            <a:endParaRPr kumimoji="1" lang="en-US" sz="1600" b="1" dirty="0">
              <a:solidFill>
                <a:srgbClr val="000000"/>
              </a:solidFill>
              <a:effectLst>
                <a:outerShdw blurRad="38100" dist="38100" dir="2700000" algn="tl">
                  <a:srgbClr val="FFFFFF"/>
                </a:outerShdw>
              </a:effectLst>
              <a:latin typeface="Times New Roman" pitchFamily="18" charset="0"/>
            </a:endParaRPr>
          </a:p>
        </p:txBody>
      </p:sp>
      <p:sp>
        <p:nvSpPr>
          <p:cNvPr id="9" name="Text Box 14" descr="Canvas"/>
          <p:cNvSpPr txBox="1">
            <a:spLocks noChangeArrowheads="1"/>
          </p:cNvSpPr>
          <p:nvPr/>
        </p:nvSpPr>
        <p:spPr bwMode="auto">
          <a:xfrm>
            <a:off x="1835150" y="2925638"/>
            <a:ext cx="5545138" cy="287338"/>
          </a:xfrm>
          <a:prstGeom prst="rect">
            <a:avLst/>
          </a:prstGeom>
          <a:blipFill dpi="0" rotWithShape="0">
            <a:blip r:embed="rId3" cstate="print"/>
            <a:srcRect/>
            <a:tile tx="0" ty="0" sx="100000" sy="100000" flip="none" algn="tl"/>
          </a:blipFill>
          <a:ln w="9525">
            <a:solidFill>
              <a:srgbClr val="000000"/>
            </a:solidFill>
            <a:miter lim="800000"/>
            <a:headEnd/>
            <a:tailEnd/>
          </a:ln>
          <a:effectLst/>
        </p:spPr>
        <p:txBody>
          <a:bodyPr/>
          <a:lstStyle/>
          <a:p>
            <a:pPr algn="ctr" rtl="1" eaLnBrk="1" hangingPunct="1">
              <a:defRPr/>
            </a:pPr>
            <a:r>
              <a:rPr kumimoji="1" lang="ar-OM" sz="1600" b="1" dirty="0">
                <a:solidFill>
                  <a:srgbClr val="000000"/>
                </a:solidFill>
                <a:effectLst>
                  <a:outerShdw blurRad="38100" dist="38100" dir="2700000" algn="tl">
                    <a:srgbClr val="FFFFFF"/>
                  </a:outerShdw>
                </a:effectLst>
                <a:latin typeface="Times New Roman" pitchFamily="18" charset="0"/>
              </a:rPr>
              <a:t>موافقة الباحث عن عمل على فرصة العمل المقدمة له وقبوله المبدئي لإشغالها</a:t>
            </a:r>
            <a:endParaRPr kumimoji="1" lang="en-US" sz="1600" b="1" dirty="0">
              <a:solidFill>
                <a:srgbClr val="000000"/>
              </a:solidFill>
              <a:effectLst>
                <a:outerShdw blurRad="38100" dist="38100" dir="2700000" algn="tl">
                  <a:srgbClr val="FFFFFF"/>
                </a:outerShdw>
              </a:effectLst>
              <a:latin typeface="Times New Roman" pitchFamily="18" charset="0"/>
            </a:endParaRPr>
          </a:p>
        </p:txBody>
      </p:sp>
      <p:sp>
        <p:nvSpPr>
          <p:cNvPr id="10" name="Text Box 14" descr="Canvas"/>
          <p:cNvSpPr txBox="1">
            <a:spLocks noChangeArrowheads="1"/>
          </p:cNvSpPr>
          <p:nvPr/>
        </p:nvSpPr>
        <p:spPr bwMode="auto">
          <a:xfrm>
            <a:off x="1619250" y="3501703"/>
            <a:ext cx="5976938" cy="287337"/>
          </a:xfrm>
          <a:prstGeom prst="rect">
            <a:avLst/>
          </a:prstGeom>
          <a:blipFill dpi="0" rotWithShape="0">
            <a:blip r:embed="rId3" cstate="print"/>
            <a:srcRect/>
            <a:tile tx="0" ty="0" sx="100000" sy="100000" flip="none" algn="tl"/>
          </a:blipFill>
          <a:ln w="9525">
            <a:solidFill>
              <a:srgbClr val="000000"/>
            </a:solidFill>
            <a:miter lim="800000"/>
            <a:headEnd/>
            <a:tailEnd/>
          </a:ln>
          <a:effectLst/>
        </p:spPr>
        <p:txBody>
          <a:bodyPr/>
          <a:lstStyle/>
          <a:p>
            <a:pPr algn="ctr" rtl="1" eaLnBrk="1" hangingPunct="1">
              <a:defRPr/>
            </a:pPr>
            <a:r>
              <a:rPr kumimoji="1" lang="ar-OM" sz="1600" b="1" dirty="0">
                <a:solidFill>
                  <a:srgbClr val="000000"/>
                </a:solidFill>
                <a:effectLst>
                  <a:outerShdw blurRad="38100" dist="38100" dir="2700000" algn="tl">
                    <a:srgbClr val="FFFFFF"/>
                  </a:outerShdw>
                </a:effectLst>
                <a:latin typeface="Times New Roman" pitchFamily="18" charset="0"/>
              </a:rPr>
              <a:t>إبلاغ الشركة حيث تتوفر فرص العمل وتحديد موعد لإجراء المقابلة مع المرشح لإشغالها</a:t>
            </a:r>
            <a:endParaRPr kumimoji="1" lang="en-US" sz="1600" b="1" dirty="0">
              <a:solidFill>
                <a:srgbClr val="000000"/>
              </a:solidFill>
              <a:effectLst>
                <a:outerShdw blurRad="38100" dist="38100" dir="2700000" algn="tl">
                  <a:srgbClr val="FFFFFF"/>
                </a:outerShdw>
              </a:effectLst>
              <a:latin typeface="Times New Roman" pitchFamily="18" charset="0"/>
            </a:endParaRPr>
          </a:p>
        </p:txBody>
      </p:sp>
      <p:sp>
        <p:nvSpPr>
          <p:cNvPr id="11" name="Text Box 5"/>
          <p:cNvSpPr txBox="1">
            <a:spLocks noChangeArrowheads="1"/>
          </p:cNvSpPr>
          <p:nvPr/>
        </p:nvSpPr>
        <p:spPr bwMode="auto">
          <a:xfrm>
            <a:off x="3419872" y="4098558"/>
            <a:ext cx="2232248" cy="338554"/>
          </a:xfrm>
          <a:prstGeom prst="rect">
            <a:avLst/>
          </a:prstGeom>
          <a:blipFill dpi="0" rotWithShape="1">
            <a:blip r:embed="rId4" cstate="print"/>
            <a:srcRect/>
            <a:tile tx="0" ty="0" sx="100000" sy="100000" flip="none" algn="tl"/>
          </a:blipFill>
          <a:ln w="9525">
            <a:noFill/>
            <a:miter lim="800000"/>
            <a:headEnd/>
            <a:tailEnd/>
          </a:ln>
          <a:effectLst/>
          <a:scene3d>
            <a:camera prst="orthographicFront"/>
            <a:lightRig rig="legacyFlat2" dir="t"/>
          </a:scene3d>
          <a:sp3d extrusionH="430200" prstMaterial="legacyMetal">
            <a:bevelB w="13500" h="13500" prst="angle"/>
            <a:extrusionClr>
              <a:srgbClr val="FFFFCC"/>
            </a:extrusionClr>
          </a:sp3d>
        </p:spPr>
        <p:txBody>
          <a:bodyPr>
            <a:spAutoFit/>
            <a:flatTx/>
          </a:bodyPr>
          <a:lstStyle/>
          <a:p>
            <a:pPr algn="ctr" rtl="1" eaLnBrk="1" hangingPunct="1">
              <a:defRPr/>
            </a:pPr>
            <a:r>
              <a:rPr kumimoji="1" lang="ar-OM" sz="1600" b="1" dirty="0">
                <a:solidFill>
                  <a:srgbClr val="002060"/>
                </a:solidFill>
                <a:effectLst>
                  <a:outerShdw blurRad="38100" dist="38100" dir="2700000" algn="tl">
                    <a:srgbClr val="FFFFFF"/>
                  </a:outerShdw>
                </a:effectLst>
                <a:latin typeface="Times New Roman" pitchFamily="18" charset="0"/>
              </a:rPr>
              <a:t>إجراء المقابلة</a:t>
            </a:r>
            <a:endParaRPr kumimoji="1" lang="en-US" sz="1600" b="1" dirty="0">
              <a:solidFill>
                <a:srgbClr val="002060"/>
              </a:solidFill>
              <a:effectLst>
                <a:outerShdw blurRad="38100" dist="38100" dir="2700000" algn="tl">
                  <a:srgbClr val="FFFFFF"/>
                </a:outerShdw>
              </a:effectLst>
              <a:latin typeface="Times New Roman" pitchFamily="18" charset="0"/>
            </a:endParaRPr>
          </a:p>
        </p:txBody>
      </p:sp>
      <p:sp>
        <p:nvSpPr>
          <p:cNvPr id="13" name="Text Box 14" descr="Canvas"/>
          <p:cNvSpPr txBox="1">
            <a:spLocks noChangeArrowheads="1"/>
          </p:cNvSpPr>
          <p:nvPr/>
        </p:nvSpPr>
        <p:spPr bwMode="auto">
          <a:xfrm>
            <a:off x="5292725" y="4724251"/>
            <a:ext cx="2303463" cy="288925"/>
          </a:xfrm>
          <a:prstGeom prst="rect">
            <a:avLst/>
          </a:prstGeom>
          <a:blipFill dpi="0" rotWithShape="0">
            <a:blip r:embed="rId3" cstate="print"/>
            <a:srcRect/>
            <a:tile tx="0" ty="0" sx="100000" sy="100000" flip="none" algn="tl"/>
          </a:blipFill>
          <a:ln w="9525">
            <a:solidFill>
              <a:srgbClr val="000000"/>
            </a:solidFill>
            <a:miter lim="800000"/>
            <a:headEnd/>
            <a:tailEnd/>
          </a:ln>
          <a:effectLst/>
        </p:spPr>
        <p:txBody>
          <a:bodyPr/>
          <a:lstStyle/>
          <a:p>
            <a:pPr algn="ctr" rtl="1" eaLnBrk="1" hangingPunct="1">
              <a:defRPr/>
            </a:pPr>
            <a:r>
              <a:rPr kumimoji="1" lang="ar-OM" sz="1600" b="1" dirty="0">
                <a:solidFill>
                  <a:srgbClr val="000000"/>
                </a:solidFill>
                <a:effectLst>
                  <a:outerShdw blurRad="38100" dist="38100" dir="2700000" algn="tl">
                    <a:srgbClr val="FFFFFF"/>
                  </a:outerShdw>
                </a:effectLst>
                <a:latin typeface="Times New Roman" pitchFamily="18" charset="0"/>
              </a:rPr>
              <a:t>موافقة العامل وصاحب العمل</a:t>
            </a:r>
            <a:endParaRPr kumimoji="1" lang="en-US" sz="1600" b="1" dirty="0">
              <a:solidFill>
                <a:srgbClr val="000000"/>
              </a:solidFill>
              <a:effectLst>
                <a:outerShdw blurRad="38100" dist="38100" dir="2700000" algn="tl">
                  <a:srgbClr val="FFFFFF"/>
                </a:outerShdw>
              </a:effectLst>
              <a:latin typeface="Times New Roman" pitchFamily="18" charset="0"/>
            </a:endParaRPr>
          </a:p>
        </p:txBody>
      </p:sp>
      <p:sp>
        <p:nvSpPr>
          <p:cNvPr id="14" name="Text Box 14" descr="Canvas"/>
          <p:cNvSpPr txBox="1">
            <a:spLocks noChangeArrowheads="1"/>
          </p:cNvSpPr>
          <p:nvPr/>
        </p:nvSpPr>
        <p:spPr bwMode="auto">
          <a:xfrm>
            <a:off x="5651500" y="5804371"/>
            <a:ext cx="1584325" cy="288925"/>
          </a:xfrm>
          <a:prstGeom prst="rect">
            <a:avLst/>
          </a:prstGeom>
          <a:blipFill dpi="0" rotWithShape="0">
            <a:blip r:embed="rId3" cstate="print"/>
            <a:srcRect/>
            <a:tile tx="0" ty="0" sx="100000" sy="100000" flip="none" algn="tl"/>
          </a:blipFill>
          <a:ln w="9525">
            <a:solidFill>
              <a:srgbClr val="000000"/>
            </a:solidFill>
            <a:miter lim="800000"/>
            <a:headEnd/>
            <a:tailEnd/>
          </a:ln>
          <a:effectLst/>
        </p:spPr>
        <p:txBody>
          <a:bodyPr/>
          <a:lstStyle/>
          <a:p>
            <a:pPr algn="ctr" rtl="1" eaLnBrk="1" hangingPunct="1">
              <a:defRPr/>
            </a:pPr>
            <a:r>
              <a:rPr kumimoji="1" lang="ar-OM" sz="1600" b="1" dirty="0">
                <a:solidFill>
                  <a:srgbClr val="000000"/>
                </a:solidFill>
                <a:effectLst>
                  <a:outerShdw blurRad="38100" dist="38100" dir="2700000" algn="tl">
                    <a:srgbClr val="FFFFFF"/>
                  </a:outerShdw>
                </a:effectLst>
                <a:latin typeface="Times New Roman" pitchFamily="18" charset="0"/>
              </a:rPr>
              <a:t>التوعية والتثقيف</a:t>
            </a:r>
            <a:endParaRPr kumimoji="1" lang="en-US" sz="1600" b="1" dirty="0">
              <a:solidFill>
                <a:srgbClr val="000000"/>
              </a:solidFill>
              <a:effectLst>
                <a:outerShdw blurRad="38100" dist="38100" dir="2700000" algn="tl">
                  <a:srgbClr val="FFFFFF"/>
                </a:outerShdw>
              </a:effectLst>
              <a:latin typeface="Times New Roman" pitchFamily="18" charset="0"/>
            </a:endParaRPr>
          </a:p>
        </p:txBody>
      </p:sp>
      <p:sp>
        <p:nvSpPr>
          <p:cNvPr id="15" name="Text Box 14" descr="Canvas"/>
          <p:cNvSpPr txBox="1">
            <a:spLocks noChangeArrowheads="1"/>
          </p:cNvSpPr>
          <p:nvPr/>
        </p:nvSpPr>
        <p:spPr bwMode="auto">
          <a:xfrm>
            <a:off x="4716463" y="5228307"/>
            <a:ext cx="3527425" cy="288925"/>
          </a:xfrm>
          <a:prstGeom prst="rect">
            <a:avLst/>
          </a:prstGeom>
          <a:blipFill dpi="0" rotWithShape="0">
            <a:blip r:embed="rId3" cstate="print"/>
            <a:srcRect/>
            <a:tile tx="0" ty="0" sx="100000" sy="100000" flip="none" algn="tl"/>
          </a:blipFill>
          <a:ln w="9525">
            <a:solidFill>
              <a:srgbClr val="000000"/>
            </a:solidFill>
            <a:miter lim="800000"/>
            <a:headEnd/>
            <a:tailEnd/>
          </a:ln>
          <a:effectLst/>
        </p:spPr>
        <p:txBody>
          <a:bodyPr/>
          <a:lstStyle/>
          <a:p>
            <a:pPr algn="ctr" rtl="1" eaLnBrk="1" hangingPunct="1">
              <a:defRPr/>
            </a:pPr>
            <a:r>
              <a:rPr kumimoji="1" lang="ar-OM" sz="1600" b="1" dirty="0">
                <a:solidFill>
                  <a:srgbClr val="000000"/>
                </a:solidFill>
                <a:effectLst>
                  <a:outerShdw blurRad="38100" dist="38100" dir="2700000" algn="tl">
                    <a:srgbClr val="FFFFFF"/>
                  </a:outerShdw>
                </a:effectLst>
                <a:latin typeface="Times New Roman" pitchFamily="18" charset="0"/>
              </a:rPr>
              <a:t>توقيع عقد العمل والتسجيل بالتأمينات الاجتماعية</a:t>
            </a:r>
            <a:endParaRPr kumimoji="1" lang="en-US" sz="1600" b="1" dirty="0">
              <a:solidFill>
                <a:srgbClr val="000000"/>
              </a:solidFill>
              <a:effectLst>
                <a:outerShdw blurRad="38100" dist="38100" dir="2700000" algn="tl">
                  <a:srgbClr val="FFFFFF"/>
                </a:outerShdw>
              </a:effectLst>
              <a:latin typeface="Times New Roman" pitchFamily="18" charset="0"/>
            </a:endParaRPr>
          </a:p>
        </p:txBody>
      </p:sp>
      <p:sp>
        <p:nvSpPr>
          <p:cNvPr id="16" name="سهم للأسفل 58"/>
          <p:cNvSpPr>
            <a:spLocks noChangeArrowheads="1"/>
          </p:cNvSpPr>
          <p:nvPr/>
        </p:nvSpPr>
        <p:spPr bwMode="auto">
          <a:xfrm>
            <a:off x="4427538" y="1484908"/>
            <a:ext cx="288925" cy="215900"/>
          </a:xfrm>
          <a:prstGeom prst="downArrow">
            <a:avLst>
              <a:gd name="adj1" fmla="val 50000"/>
              <a:gd name="adj2" fmla="val 50000"/>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fontAlgn="auto" hangingPunct="1">
              <a:spcBef>
                <a:spcPts val="0"/>
              </a:spcBef>
              <a:spcAft>
                <a:spcPts val="0"/>
              </a:spcAft>
              <a:defRPr/>
            </a:pPr>
            <a:endParaRPr lang="ar-OM" altLang="ar-OM" kern="0" smtClean="0">
              <a:solidFill>
                <a:srgbClr val="000000"/>
              </a:solidFill>
            </a:endParaRPr>
          </a:p>
        </p:txBody>
      </p:sp>
      <p:sp>
        <p:nvSpPr>
          <p:cNvPr id="17" name="سهم للأسفل 59"/>
          <p:cNvSpPr>
            <a:spLocks noChangeArrowheads="1"/>
          </p:cNvSpPr>
          <p:nvPr/>
        </p:nvSpPr>
        <p:spPr bwMode="auto">
          <a:xfrm>
            <a:off x="4427538" y="2132980"/>
            <a:ext cx="288925" cy="215900"/>
          </a:xfrm>
          <a:prstGeom prst="downArrow">
            <a:avLst>
              <a:gd name="adj1" fmla="val 50000"/>
              <a:gd name="adj2" fmla="val 50000"/>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fontAlgn="auto" hangingPunct="1">
              <a:spcBef>
                <a:spcPts val="0"/>
              </a:spcBef>
              <a:spcAft>
                <a:spcPts val="0"/>
              </a:spcAft>
              <a:defRPr/>
            </a:pPr>
            <a:endParaRPr lang="ar-OM" altLang="ar-OM" kern="0" smtClean="0">
              <a:solidFill>
                <a:srgbClr val="000000"/>
              </a:solidFill>
            </a:endParaRPr>
          </a:p>
        </p:txBody>
      </p:sp>
      <p:sp>
        <p:nvSpPr>
          <p:cNvPr id="18" name="سهم للأسفل 60"/>
          <p:cNvSpPr>
            <a:spLocks noChangeArrowheads="1"/>
          </p:cNvSpPr>
          <p:nvPr/>
        </p:nvSpPr>
        <p:spPr bwMode="auto">
          <a:xfrm>
            <a:off x="4427538" y="2637036"/>
            <a:ext cx="288925" cy="215900"/>
          </a:xfrm>
          <a:prstGeom prst="downArrow">
            <a:avLst>
              <a:gd name="adj1" fmla="val 50000"/>
              <a:gd name="adj2" fmla="val 50000"/>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fontAlgn="auto" hangingPunct="1">
              <a:spcBef>
                <a:spcPts val="0"/>
              </a:spcBef>
              <a:spcAft>
                <a:spcPts val="0"/>
              </a:spcAft>
              <a:defRPr/>
            </a:pPr>
            <a:endParaRPr lang="ar-OM" altLang="ar-OM" kern="0" smtClean="0">
              <a:solidFill>
                <a:srgbClr val="000000"/>
              </a:solidFill>
            </a:endParaRPr>
          </a:p>
        </p:txBody>
      </p:sp>
      <p:sp>
        <p:nvSpPr>
          <p:cNvPr id="19" name="سهم للأسفل 61"/>
          <p:cNvSpPr>
            <a:spLocks noChangeArrowheads="1"/>
          </p:cNvSpPr>
          <p:nvPr/>
        </p:nvSpPr>
        <p:spPr bwMode="auto">
          <a:xfrm>
            <a:off x="4427538" y="3213100"/>
            <a:ext cx="288925" cy="215900"/>
          </a:xfrm>
          <a:prstGeom prst="downArrow">
            <a:avLst>
              <a:gd name="adj1" fmla="val 50000"/>
              <a:gd name="adj2" fmla="val 50000"/>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fontAlgn="auto" hangingPunct="1">
              <a:spcBef>
                <a:spcPts val="0"/>
              </a:spcBef>
              <a:spcAft>
                <a:spcPts val="0"/>
              </a:spcAft>
              <a:defRPr/>
            </a:pPr>
            <a:endParaRPr lang="ar-OM" altLang="ar-OM" kern="0" smtClean="0">
              <a:solidFill>
                <a:srgbClr val="000000"/>
              </a:solidFill>
            </a:endParaRPr>
          </a:p>
        </p:txBody>
      </p:sp>
      <p:sp>
        <p:nvSpPr>
          <p:cNvPr id="20" name="سهم للأسفل 62"/>
          <p:cNvSpPr>
            <a:spLocks noChangeArrowheads="1"/>
          </p:cNvSpPr>
          <p:nvPr/>
        </p:nvSpPr>
        <p:spPr bwMode="auto">
          <a:xfrm>
            <a:off x="4427538" y="3861172"/>
            <a:ext cx="288925" cy="215900"/>
          </a:xfrm>
          <a:prstGeom prst="downArrow">
            <a:avLst>
              <a:gd name="adj1" fmla="val 50000"/>
              <a:gd name="adj2" fmla="val 50000"/>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fontAlgn="auto" hangingPunct="1">
              <a:spcBef>
                <a:spcPts val="0"/>
              </a:spcBef>
              <a:spcAft>
                <a:spcPts val="0"/>
              </a:spcAft>
              <a:defRPr/>
            </a:pPr>
            <a:endParaRPr lang="ar-OM" altLang="ar-OM" kern="0" smtClean="0">
              <a:solidFill>
                <a:srgbClr val="000000"/>
              </a:solidFill>
            </a:endParaRPr>
          </a:p>
        </p:txBody>
      </p:sp>
      <p:sp>
        <p:nvSpPr>
          <p:cNvPr id="21" name="سهم للأسفل 63"/>
          <p:cNvSpPr>
            <a:spLocks noChangeArrowheads="1"/>
          </p:cNvSpPr>
          <p:nvPr/>
        </p:nvSpPr>
        <p:spPr bwMode="auto">
          <a:xfrm>
            <a:off x="6300788" y="5013300"/>
            <a:ext cx="287337" cy="215900"/>
          </a:xfrm>
          <a:prstGeom prst="downArrow">
            <a:avLst>
              <a:gd name="adj1" fmla="val 50000"/>
              <a:gd name="adj2" fmla="val 50000"/>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fontAlgn="auto" hangingPunct="1">
              <a:spcBef>
                <a:spcPts val="0"/>
              </a:spcBef>
              <a:spcAft>
                <a:spcPts val="0"/>
              </a:spcAft>
              <a:defRPr/>
            </a:pPr>
            <a:endParaRPr lang="ar-OM" altLang="ar-OM" kern="0" smtClean="0">
              <a:solidFill>
                <a:srgbClr val="000000"/>
              </a:solidFill>
            </a:endParaRPr>
          </a:p>
        </p:txBody>
      </p:sp>
      <p:sp>
        <p:nvSpPr>
          <p:cNvPr id="22" name="سهم للأسفل 64"/>
          <p:cNvSpPr>
            <a:spLocks noChangeArrowheads="1"/>
          </p:cNvSpPr>
          <p:nvPr/>
        </p:nvSpPr>
        <p:spPr bwMode="auto">
          <a:xfrm>
            <a:off x="6300788" y="5517356"/>
            <a:ext cx="287337" cy="215900"/>
          </a:xfrm>
          <a:prstGeom prst="downArrow">
            <a:avLst>
              <a:gd name="adj1" fmla="val 50000"/>
              <a:gd name="adj2" fmla="val 50000"/>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fontAlgn="auto" hangingPunct="1">
              <a:spcBef>
                <a:spcPts val="0"/>
              </a:spcBef>
              <a:spcAft>
                <a:spcPts val="0"/>
              </a:spcAft>
              <a:defRPr/>
            </a:pPr>
            <a:endParaRPr lang="ar-OM" altLang="ar-OM" kern="0" smtClean="0">
              <a:solidFill>
                <a:srgbClr val="000000"/>
              </a:solidFill>
            </a:endParaRPr>
          </a:p>
        </p:txBody>
      </p:sp>
      <p:sp>
        <p:nvSpPr>
          <p:cNvPr id="23" name="سهم للأسفل 65"/>
          <p:cNvSpPr>
            <a:spLocks noChangeArrowheads="1"/>
          </p:cNvSpPr>
          <p:nvPr/>
        </p:nvSpPr>
        <p:spPr bwMode="auto">
          <a:xfrm>
            <a:off x="6300788" y="6093420"/>
            <a:ext cx="287337" cy="215900"/>
          </a:xfrm>
          <a:prstGeom prst="downArrow">
            <a:avLst>
              <a:gd name="adj1" fmla="val 50000"/>
              <a:gd name="adj2" fmla="val 50000"/>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a:gradFill>
          <a:ln w="9525" algn="ctr">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fontAlgn="auto" hangingPunct="1">
              <a:spcBef>
                <a:spcPts val="0"/>
              </a:spcBef>
              <a:spcAft>
                <a:spcPts val="0"/>
              </a:spcAft>
              <a:defRPr/>
            </a:pPr>
            <a:endParaRPr lang="ar-OM" altLang="ar-OM" kern="0" smtClean="0">
              <a:solidFill>
                <a:srgbClr val="000000"/>
              </a:solidFill>
            </a:endParaRPr>
          </a:p>
        </p:txBody>
      </p:sp>
      <p:sp>
        <p:nvSpPr>
          <p:cNvPr id="24" name="Text Box 14" descr="Canvas"/>
          <p:cNvSpPr txBox="1">
            <a:spLocks noChangeArrowheads="1"/>
          </p:cNvSpPr>
          <p:nvPr/>
        </p:nvSpPr>
        <p:spPr bwMode="auto">
          <a:xfrm>
            <a:off x="3924300" y="6308427"/>
            <a:ext cx="5040313" cy="288925"/>
          </a:xfrm>
          <a:prstGeom prst="rect">
            <a:avLst/>
          </a:prstGeom>
          <a:blipFill dpi="0" rotWithShape="0">
            <a:blip r:embed="rId3" cstate="print"/>
            <a:srcRect/>
            <a:tile tx="0" ty="0" sx="100000" sy="100000" flip="none" algn="tl"/>
          </a:blipFill>
          <a:ln w="9525">
            <a:solidFill>
              <a:srgbClr val="000000"/>
            </a:solidFill>
            <a:miter lim="800000"/>
            <a:headEnd/>
            <a:tailEnd/>
          </a:ln>
          <a:effectLst/>
        </p:spPr>
        <p:txBody>
          <a:bodyPr/>
          <a:lstStyle/>
          <a:p>
            <a:pPr algn="ctr" rtl="1" eaLnBrk="1" hangingPunct="1">
              <a:defRPr/>
            </a:pPr>
            <a:r>
              <a:rPr kumimoji="1" lang="ar-OM" sz="1600" b="1" dirty="0">
                <a:solidFill>
                  <a:srgbClr val="000000"/>
                </a:solidFill>
                <a:effectLst>
                  <a:outerShdw blurRad="38100" dist="38100" dir="2700000" algn="tl">
                    <a:srgbClr val="FFFFFF"/>
                  </a:outerShdw>
                </a:effectLst>
                <a:latin typeface="Times New Roman" pitchFamily="18" charset="0"/>
              </a:rPr>
              <a:t>متابعة مكتب التشغيل للعامل من فترة لأخرى للتأكد من استمراره في عمله</a:t>
            </a:r>
            <a:endParaRPr kumimoji="1" lang="en-US" sz="1600" b="1" dirty="0">
              <a:solidFill>
                <a:srgbClr val="000000"/>
              </a:solidFill>
              <a:effectLst>
                <a:outerShdw blurRad="38100" dist="38100" dir="2700000" algn="tl">
                  <a:srgbClr val="FFFFFF"/>
                </a:outerShdw>
              </a:effectLst>
              <a:latin typeface="Times New Roman" pitchFamily="18" charset="0"/>
            </a:endParaRPr>
          </a:p>
        </p:txBody>
      </p:sp>
      <p:sp>
        <p:nvSpPr>
          <p:cNvPr id="25" name="Line 67"/>
          <p:cNvSpPr>
            <a:spLocks noChangeShapeType="1"/>
          </p:cNvSpPr>
          <p:nvPr/>
        </p:nvSpPr>
        <p:spPr bwMode="auto">
          <a:xfrm flipH="1" flipV="1">
            <a:off x="2843213" y="4509120"/>
            <a:ext cx="3600450" cy="0"/>
          </a:xfrm>
          <a:prstGeom prst="line">
            <a:avLst/>
          </a:prstGeom>
          <a:noFill/>
          <a:ln w="57150">
            <a:solidFill>
              <a:srgbClr val="FFCC66"/>
            </a:solidFill>
            <a:miter lim="800000"/>
            <a:headEnd/>
            <a:tailEnd/>
          </a:ln>
          <a:extLst>
            <a:ext uri="{909E8E84-426E-40DD-AFC4-6F175D3DCCD1}">
              <a14:hiddenFill xmlns:a14="http://schemas.microsoft.com/office/drawing/2010/main">
                <a:noFill/>
              </a14:hiddenFill>
            </a:ext>
          </a:extLst>
        </p:spPr>
        <p:txBody>
          <a:bodyPr wrap="none"/>
          <a:lstStyle/>
          <a:p>
            <a:pPr algn="r" rtl="1" eaLnBrk="1" fontAlgn="auto" hangingPunct="1">
              <a:spcBef>
                <a:spcPts val="0"/>
              </a:spcBef>
              <a:spcAft>
                <a:spcPts val="0"/>
              </a:spcAft>
              <a:defRPr/>
            </a:pPr>
            <a:endParaRPr lang="ar-OM" kern="0">
              <a:solidFill>
                <a:srgbClr val="000000"/>
              </a:solidFill>
            </a:endParaRPr>
          </a:p>
        </p:txBody>
      </p:sp>
      <p:sp>
        <p:nvSpPr>
          <p:cNvPr id="26" name="Freeform 68"/>
          <p:cNvSpPr>
            <a:spLocks/>
          </p:cNvSpPr>
          <p:nvPr/>
        </p:nvSpPr>
        <p:spPr bwMode="auto">
          <a:xfrm>
            <a:off x="6443663" y="4438724"/>
            <a:ext cx="45719" cy="286420"/>
          </a:xfrm>
          <a:custGeom>
            <a:avLst/>
            <a:gdLst>
              <a:gd name="T0" fmla="*/ 0 w 45719"/>
              <a:gd name="T1" fmla="*/ 0 h 10000"/>
              <a:gd name="T2" fmla="*/ 0 w 45719"/>
              <a:gd name="T3" fmla="*/ 2147483647 h 10000"/>
              <a:gd name="T4" fmla="*/ 0 60000 65536"/>
              <a:gd name="T5" fmla="*/ 0 60000 65536"/>
              <a:gd name="T6" fmla="*/ 0 w 45719"/>
              <a:gd name="T7" fmla="*/ 0 h 10000"/>
              <a:gd name="T8" fmla="*/ 0 w 45719"/>
              <a:gd name="T9" fmla="*/ 10000 h 10000"/>
            </a:gdLst>
            <a:ahLst/>
            <a:cxnLst>
              <a:cxn ang="T4">
                <a:pos x="T0" y="T1"/>
              </a:cxn>
              <a:cxn ang="T5">
                <a:pos x="T2" y="T3"/>
              </a:cxn>
            </a:cxnLst>
            <a:rect l="T6" t="T7" r="T8" b="T9"/>
            <a:pathLst>
              <a:path w="45719" h="10000">
                <a:moveTo>
                  <a:pt x="0" y="0"/>
                </a:moveTo>
                <a:lnTo>
                  <a:pt x="0" y="10000"/>
                </a:lnTo>
              </a:path>
            </a:pathLst>
          </a:custGeom>
          <a:noFill/>
          <a:ln w="57150">
            <a:solidFill>
              <a:srgbClr val="FFCC66"/>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r" rtl="1" eaLnBrk="1" fontAlgn="auto" hangingPunct="1">
              <a:spcBef>
                <a:spcPts val="0"/>
              </a:spcBef>
              <a:spcAft>
                <a:spcPts val="0"/>
              </a:spcAft>
              <a:defRPr/>
            </a:pPr>
            <a:endParaRPr lang="ar-OM" kern="0">
              <a:solidFill>
                <a:srgbClr val="000000"/>
              </a:solidFill>
            </a:endParaRPr>
          </a:p>
        </p:txBody>
      </p:sp>
      <p:sp>
        <p:nvSpPr>
          <p:cNvPr id="27" name="Text Box 14" descr="Canvas"/>
          <p:cNvSpPr txBox="1">
            <a:spLocks noChangeArrowheads="1"/>
          </p:cNvSpPr>
          <p:nvPr/>
        </p:nvSpPr>
        <p:spPr bwMode="auto">
          <a:xfrm>
            <a:off x="1619250" y="4868267"/>
            <a:ext cx="2305050" cy="288925"/>
          </a:xfrm>
          <a:prstGeom prst="rect">
            <a:avLst/>
          </a:prstGeom>
          <a:blipFill dpi="0" rotWithShape="0">
            <a:blip r:embed="rId3" cstate="print"/>
            <a:srcRect/>
            <a:tile tx="0" ty="0" sx="100000" sy="100000" flip="none" algn="tl"/>
          </a:blipFill>
          <a:ln w="9525">
            <a:solidFill>
              <a:srgbClr val="000000"/>
            </a:solidFill>
            <a:miter lim="800000"/>
            <a:headEnd/>
            <a:tailEnd/>
          </a:ln>
          <a:effectLst/>
        </p:spPr>
        <p:txBody>
          <a:bodyPr/>
          <a:lstStyle/>
          <a:p>
            <a:pPr algn="ctr" rtl="1" eaLnBrk="1" hangingPunct="1">
              <a:defRPr/>
            </a:pPr>
            <a:r>
              <a:rPr kumimoji="1" lang="ar-OM" sz="1600" b="1" dirty="0">
                <a:solidFill>
                  <a:srgbClr val="000000"/>
                </a:solidFill>
                <a:effectLst>
                  <a:outerShdw blurRad="38100" dist="38100" dir="2700000" algn="tl">
                    <a:srgbClr val="FFFFFF"/>
                  </a:outerShdw>
                </a:effectLst>
                <a:latin typeface="Times New Roman" pitchFamily="18" charset="0"/>
              </a:rPr>
              <a:t>عدم موافقة أحدهم</a:t>
            </a:r>
            <a:endParaRPr kumimoji="1" lang="en-US" sz="1600" b="1" dirty="0">
              <a:solidFill>
                <a:srgbClr val="000000"/>
              </a:solidFill>
              <a:effectLst>
                <a:outerShdw blurRad="38100" dist="38100" dir="2700000" algn="tl">
                  <a:srgbClr val="FFFFFF"/>
                </a:outerShdw>
              </a:effectLst>
              <a:latin typeface="Times New Roman" pitchFamily="18" charset="0"/>
            </a:endParaRPr>
          </a:p>
        </p:txBody>
      </p:sp>
      <p:sp>
        <p:nvSpPr>
          <p:cNvPr id="28" name="Freeform 68"/>
          <p:cNvSpPr>
            <a:spLocks/>
          </p:cNvSpPr>
          <p:nvPr/>
        </p:nvSpPr>
        <p:spPr bwMode="auto">
          <a:xfrm>
            <a:off x="2843213" y="4438253"/>
            <a:ext cx="45719" cy="430014"/>
          </a:xfrm>
          <a:custGeom>
            <a:avLst/>
            <a:gdLst>
              <a:gd name="T0" fmla="*/ 0 w 45719"/>
              <a:gd name="T1" fmla="*/ 0 h 10000"/>
              <a:gd name="T2" fmla="*/ 0 w 45719"/>
              <a:gd name="T3" fmla="*/ 2147483647 h 10000"/>
              <a:gd name="T4" fmla="*/ 0 60000 65536"/>
              <a:gd name="T5" fmla="*/ 0 60000 65536"/>
              <a:gd name="T6" fmla="*/ 0 w 45719"/>
              <a:gd name="T7" fmla="*/ 0 h 10000"/>
              <a:gd name="T8" fmla="*/ 0 w 45719"/>
              <a:gd name="T9" fmla="*/ 10000 h 10000"/>
            </a:gdLst>
            <a:ahLst/>
            <a:cxnLst>
              <a:cxn ang="T4">
                <a:pos x="T0" y="T1"/>
              </a:cxn>
              <a:cxn ang="T5">
                <a:pos x="T2" y="T3"/>
              </a:cxn>
            </a:cxnLst>
            <a:rect l="T6" t="T7" r="T8" b="T9"/>
            <a:pathLst>
              <a:path w="45719" h="10000">
                <a:moveTo>
                  <a:pt x="0" y="0"/>
                </a:moveTo>
                <a:lnTo>
                  <a:pt x="0" y="10000"/>
                </a:lnTo>
              </a:path>
            </a:pathLst>
          </a:custGeom>
          <a:noFill/>
          <a:ln w="57150">
            <a:solidFill>
              <a:srgbClr val="FFCC66"/>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algn="r" rtl="1" eaLnBrk="1" fontAlgn="auto" hangingPunct="1">
              <a:spcBef>
                <a:spcPts val="0"/>
              </a:spcBef>
              <a:spcAft>
                <a:spcPts val="0"/>
              </a:spcAft>
              <a:defRPr/>
            </a:pPr>
            <a:endParaRPr lang="ar-OM" kern="0">
              <a:solidFill>
                <a:srgbClr val="000000"/>
              </a:solidFill>
            </a:endParaRPr>
          </a:p>
        </p:txBody>
      </p:sp>
      <p:cxnSp>
        <p:nvCxnSpPr>
          <p:cNvPr id="29" name="رابط مستقيم 75"/>
          <p:cNvCxnSpPr>
            <a:cxnSpLocks noChangeShapeType="1"/>
          </p:cNvCxnSpPr>
          <p:nvPr/>
        </p:nvCxnSpPr>
        <p:spPr bwMode="auto">
          <a:xfrm rot="10800000">
            <a:off x="1258888" y="5013176"/>
            <a:ext cx="360362" cy="0"/>
          </a:xfrm>
          <a:prstGeom prst="line">
            <a:avLst/>
          </a:prstGeom>
          <a:noFill/>
          <a:ln w="50800" algn="ctr">
            <a:solidFill>
              <a:srgbClr val="FFCC66"/>
            </a:solidFill>
            <a:round/>
            <a:headEnd/>
            <a:tailEnd/>
          </a:ln>
          <a:extLst>
            <a:ext uri="{909E8E84-426E-40DD-AFC4-6F175D3DCCD1}">
              <a14:hiddenFill xmlns:a14="http://schemas.microsoft.com/office/drawing/2010/main">
                <a:noFill/>
              </a14:hiddenFill>
            </a:ext>
          </a:extLst>
        </p:spPr>
      </p:cxnSp>
      <p:cxnSp>
        <p:nvCxnSpPr>
          <p:cNvPr id="30" name="رابط مستقيم 77"/>
          <p:cNvCxnSpPr>
            <a:cxnSpLocks noChangeShapeType="1"/>
          </p:cNvCxnSpPr>
          <p:nvPr/>
        </p:nvCxnSpPr>
        <p:spPr bwMode="auto">
          <a:xfrm flipV="1">
            <a:off x="1258888" y="1267173"/>
            <a:ext cx="0" cy="3746003"/>
          </a:xfrm>
          <a:prstGeom prst="line">
            <a:avLst/>
          </a:prstGeom>
          <a:noFill/>
          <a:ln w="50800" algn="ctr">
            <a:solidFill>
              <a:srgbClr val="FFCC66"/>
            </a:solidFill>
            <a:round/>
            <a:headEnd/>
            <a:tailEnd/>
          </a:ln>
          <a:extLst>
            <a:ext uri="{909E8E84-426E-40DD-AFC4-6F175D3DCCD1}">
              <a14:hiddenFill xmlns:a14="http://schemas.microsoft.com/office/drawing/2010/main">
                <a:noFill/>
              </a14:hiddenFill>
            </a:ext>
          </a:extLst>
        </p:spPr>
      </p:cxnSp>
      <p:cxnSp>
        <p:nvCxnSpPr>
          <p:cNvPr id="31" name="رابط كسهم مستقيم 79"/>
          <p:cNvCxnSpPr>
            <a:cxnSpLocks noChangeShapeType="1"/>
          </p:cNvCxnSpPr>
          <p:nvPr/>
        </p:nvCxnSpPr>
        <p:spPr bwMode="auto">
          <a:xfrm>
            <a:off x="1258888" y="1267173"/>
            <a:ext cx="1368425" cy="1587"/>
          </a:xfrm>
          <a:prstGeom prst="straightConnector1">
            <a:avLst/>
          </a:prstGeom>
          <a:noFill/>
          <a:ln w="50800" algn="ctr">
            <a:solidFill>
              <a:srgbClr val="FFCC66"/>
            </a:solidFill>
            <a:round/>
            <a:headEnd/>
            <a:tailEnd type="arrow" w="med" len="med"/>
          </a:ln>
          <a:extLst>
            <a:ext uri="{909E8E84-426E-40DD-AFC4-6F175D3DCCD1}">
              <a14:hiddenFill xmlns:a14="http://schemas.microsoft.com/office/drawing/2010/main">
                <a:noFill/>
              </a14:hiddenFill>
            </a:ext>
          </a:extLst>
        </p:spPr>
      </p:cxnSp>
      <p:cxnSp>
        <p:nvCxnSpPr>
          <p:cNvPr id="32" name="رابط كسهم مستقيم 82"/>
          <p:cNvCxnSpPr>
            <a:cxnSpLocks noChangeShapeType="1"/>
          </p:cNvCxnSpPr>
          <p:nvPr/>
        </p:nvCxnSpPr>
        <p:spPr bwMode="auto">
          <a:xfrm rot="10800000">
            <a:off x="5220073" y="5948834"/>
            <a:ext cx="358775" cy="1587"/>
          </a:xfrm>
          <a:prstGeom prst="straightConnector1">
            <a:avLst/>
          </a:prstGeom>
          <a:noFill/>
          <a:ln w="50800" algn="ctr">
            <a:solidFill>
              <a:srgbClr val="FFCC66"/>
            </a:solidFill>
            <a:round/>
            <a:headEnd/>
            <a:tailEnd type="arrow" w="med" len="med"/>
          </a:ln>
          <a:extLst>
            <a:ext uri="{909E8E84-426E-40DD-AFC4-6F175D3DCCD1}">
              <a14:hiddenFill xmlns:a14="http://schemas.microsoft.com/office/drawing/2010/main">
                <a:noFill/>
              </a14:hiddenFill>
            </a:ext>
          </a:extLst>
        </p:spPr>
      </p:cxnSp>
      <p:sp>
        <p:nvSpPr>
          <p:cNvPr id="33" name="Text Box 14" descr="Canvas"/>
          <p:cNvSpPr txBox="1">
            <a:spLocks noChangeArrowheads="1"/>
          </p:cNvSpPr>
          <p:nvPr/>
        </p:nvSpPr>
        <p:spPr bwMode="auto">
          <a:xfrm>
            <a:off x="3563938" y="5804371"/>
            <a:ext cx="1584325" cy="288925"/>
          </a:xfrm>
          <a:prstGeom prst="rect">
            <a:avLst/>
          </a:prstGeom>
          <a:blipFill dpi="0" rotWithShape="0">
            <a:blip r:embed="rId3" cstate="print"/>
            <a:srcRect/>
            <a:tile tx="0" ty="0" sx="100000" sy="100000" flip="none" algn="tl"/>
          </a:blipFill>
          <a:ln w="9525">
            <a:solidFill>
              <a:srgbClr val="000000"/>
            </a:solidFill>
            <a:miter lim="800000"/>
            <a:headEnd/>
            <a:tailEnd/>
          </a:ln>
          <a:effectLst/>
        </p:spPr>
        <p:txBody>
          <a:bodyPr/>
          <a:lstStyle/>
          <a:p>
            <a:pPr algn="ctr" rtl="1" eaLnBrk="1" hangingPunct="1">
              <a:defRPr/>
            </a:pPr>
            <a:r>
              <a:rPr kumimoji="1" lang="ar-OM" sz="1600" b="1" dirty="0">
                <a:solidFill>
                  <a:srgbClr val="000000"/>
                </a:solidFill>
                <a:effectLst>
                  <a:outerShdw blurRad="38100" dist="38100" dir="2700000" algn="tl">
                    <a:srgbClr val="FFFFFF"/>
                  </a:outerShdw>
                </a:effectLst>
                <a:latin typeface="Times New Roman" pitchFamily="18" charset="0"/>
              </a:rPr>
              <a:t>مباشرة العمل</a:t>
            </a:r>
            <a:endParaRPr kumimoji="1" lang="en-US" sz="1600" b="1" dirty="0">
              <a:solidFill>
                <a:srgbClr val="000000"/>
              </a:solidFill>
              <a:effectLst>
                <a:outerShdw blurRad="38100" dist="38100" dir="2700000" algn="tl">
                  <a:srgbClr val="FFFFFF"/>
                </a:outerShdw>
              </a:effectLst>
              <a:latin typeface="Times New Roman" pitchFamily="18" charset="0"/>
            </a:endParaRPr>
          </a:p>
        </p:txBody>
      </p:sp>
    </p:spTree>
    <p:extLst>
      <p:ext uri="{BB962C8B-B14F-4D97-AF65-F5344CB8AC3E}">
        <p14:creationId xmlns:p14="http://schemas.microsoft.com/office/powerpoint/2010/main" val="218832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heckerboard(across)">
                                      <p:cBhvr>
                                        <p:cTn id="19" dur="500"/>
                                        <p:tgtEl>
                                          <p:spTgt spid="5"/>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heckerboard(across)">
                                      <p:cBhvr>
                                        <p:cTn id="25" dur="500"/>
                                        <p:tgtEl>
                                          <p:spTgt spid="7"/>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heckerboard(across)">
                                      <p:cBhvr>
                                        <p:cTn id="28" dur="500"/>
                                        <p:tgtEl>
                                          <p:spTgt spid="8"/>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checkerboard(across)">
                                      <p:cBhvr>
                                        <p:cTn id="31" dur="500"/>
                                        <p:tgtEl>
                                          <p:spTgt spid="9"/>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checkerboard(across)">
                                      <p:cBhvr>
                                        <p:cTn id="34" dur="500"/>
                                        <p:tgtEl>
                                          <p:spTgt spid="10"/>
                                        </p:tgtEl>
                                      </p:cBhvr>
                                    </p:animEffect>
                                  </p:childTnLst>
                                </p:cTn>
                              </p:par>
                              <p:par>
                                <p:cTn id="35" presetID="5" presetClass="entr" presetSubtype="1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checkerboard(across)">
                                      <p:cBhvr>
                                        <p:cTn id="37" dur="500"/>
                                        <p:tgtEl>
                                          <p:spTgt spid="11"/>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checkerboard(across)">
                                      <p:cBhvr>
                                        <p:cTn id="40" dur="500"/>
                                        <p:tgtEl>
                                          <p:spTgt spid="13"/>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checkerboard(across)">
                                      <p:cBhvr>
                                        <p:cTn id="43" dur="500"/>
                                        <p:tgtEl>
                                          <p:spTgt spid="14"/>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checkerboard(across)">
                                      <p:cBhvr>
                                        <p:cTn id="46" dur="500"/>
                                        <p:tgtEl>
                                          <p:spTgt spid="15"/>
                                        </p:tgtEl>
                                      </p:cBhvr>
                                    </p:animEffect>
                                  </p:childTnLst>
                                </p:cTn>
                              </p:par>
                              <p:par>
                                <p:cTn id="47" presetID="5" presetClass="entr" presetSubtype="1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checkerboard(across)">
                                      <p:cBhvr>
                                        <p:cTn id="49" dur="500"/>
                                        <p:tgtEl>
                                          <p:spTgt spid="16"/>
                                        </p:tgtEl>
                                      </p:cBhvr>
                                    </p:animEffect>
                                  </p:childTnLst>
                                </p:cTn>
                              </p:par>
                              <p:par>
                                <p:cTn id="50" presetID="5" presetClass="entr" presetSubtype="1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checkerboard(across)">
                                      <p:cBhvr>
                                        <p:cTn id="52" dur="500"/>
                                        <p:tgtEl>
                                          <p:spTgt spid="17"/>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checkerboard(across)">
                                      <p:cBhvr>
                                        <p:cTn id="55" dur="500"/>
                                        <p:tgtEl>
                                          <p:spTgt spid="18"/>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checkerboard(across)">
                                      <p:cBhvr>
                                        <p:cTn id="58" dur="500"/>
                                        <p:tgtEl>
                                          <p:spTgt spid="19"/>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checkerboard(across)">
                                      <p:cBhvr>
                                        <p:cTn id="61" dur="500"/>
                                        <p:tgtEl>
                                          <p:spTgt spid="20"/>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checkerboard(across)">
                                      <p:cBhvr>
                                        <p:cTn id="64" dur="500"/>
                                        <p:tgtEl>
                                          <p:spTgt spid="21"/>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checkerboard(across)">
                                      <p:cBhvr>
                                        <p:cTn id="67" dur="500"/>
                                        <p:tgtEl>
                                          <p:spTgt spid="22"/>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checkerboard(across)">
                                      <p:cBhvr>
                                        <p:cTn id="70" dur="500"/>
                                        <p:tgtEl>
                                          <p:spTgt spid="23"/>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checkerboard(across)">
                                      <p:cBhvr>
                                        <p:cTn id="73" dur="500"/>
                                        <p:tgtEl>
                                          <p:spTgt spid="24"/>
                                        </p:tgtEl>
                                      </p:cBhvr>
                                    </p:animEffect>
                                  </p:childTnLst>
                                </p:cTn>
                              </p:par>
                              <p:par>
                                <p:cTn id="74" presetID="5" presetClass="entr" presetSubtype="10" fill="hold"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checkerboard(across)">
                                      <p:cBhvr>
                                        <p:cTn id="76" dur="500"/>
                                        <p:tgtEl>
                                          <p:spTgt spid="25"/>
                                        </p:tgtEl>
                                      </p:cBhvr>
                                    </p:animEffect>
                                  </p:childTnLst>
                                </p:cTn>
                              </p:par>
                              <p:par>
                                <p:cTn id="77" presetID="5" presetClass="entr" presetSubtype="10" fill="hold" nodeType="with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checkerboard(across)">
                                      <p:cBhvr>
                                        <p:cTn id="79" dur="500"/>
                                        <p:tgtEl>
                                          <p:spTgt spid="26"/>
                                        </p:tgtEl>
                                      </p:cBhvr>
                                    </p:animEffect>
                                  </p:childTnLst>
                                </p:cTn>
                              </p:par>
                              <p:par>
                                <p:cTn id="80" presetID="5" presetClass="entr" presetSubtype="10" fill="hold" grpId="0" nodeType="with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checkerboard(across)">
                                      <p:cBhvr>
                                        <p:cTn id="82" dur="500"/>
                                        <p:tgtEl>
                                          <p:spTgt spid="27"/>
                                        </p:tgtEl>
                                      </p:cBhvr>
                                    </p:animEffect>
                                  </p:childTnLst>
                                </p:cTn>
                              </p:par>
                              <p:par>
                                <p:cTn id="83" presetID="5" presetClass="entr" presetSubtype="10" fill="hold" nodeType="withEffect">
                                  <p:stCondLst>
                                    <p:cond delay="0"/>
                                  </p:stCondLst>
                                  <p:childTnLst>
                                    <p:set>
                                      <p:cBhvr>
                                        <p:cTn id="84" dur="1" fill="hold">
                                          <p:stCondLst>
                                            <p:cond delay="0"/>
                                          </p:stCondLst>
                                        </p:cTn>
                                        <p:tgtEl>
                                          <p:spTgt spid="28"/>
                                        </p:tgtEl>
                                        <p:attrNameLst>
                                          <p:attrName>style.visibility</p:attrName>
                                        </p:attrNameLst>
                                      </p:cBhvr>
                                      <p:to>
                                        <p:strVal val="visible"/>
                                      </p:to>
                                    </p:set>
                                    <p:animEffect transition="in" filter="checkerboard(across)">
                                      <p:cBhvr>
                                        <p:cTn id="85" dur="500"/>
                                        <p:tgtEl>
                                          <p:spTgt spid="28"/>
                                        </p:tgtEl>
                                      </p:cBhvr>
                                    </p:animEffect>
                                  </p:childTnLst>
                                </p:cTn>
                              </p:par>
                              <p:par>
                                <p:cTn id="86" presetID="5" presetClass="entr" presetSubtype="10" fill="hold" nodeType="with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checkerboard(across)">
                                      <p:cBhvr>
                                        <p:cTn id="88" dur="500"/>
                                        <p:tgtEl>
                                          <p:spTgt spid="29"/>
                                        </p:tgtEl>
                                      </p:cBhvr>
                                    </p:animEffect>
                                  </p:childTnLst>
                                </p:cTn>
                              </p:par>
                              <p:par>
                                <p:cTn id="89" presetID="5" presetClass="entr" presetSubtype="10" fill="hold" nodeType="with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checkerboard(across)">
                                      <p:cBhvr>
                                        <p:cTn id="91" dur="500"/>
                                        <p:tgtEl>
                                          <p:spTgt spid="30"/>
                                        </p:tgtEl>
                                      </p:cBhvr>
                                    </p:animEffect>
                                  </p:childTnLst>
                                </p:cTn>
                              </p:par>
                              <p:par>
                                <p:cTn id="92" presetID="5" presetClass="entr" presetSubtype="10" fill="hold" nodeType="withEffect">
                                  <p:stCondLst>
                                    <p:cond delay="0"/>
                                  </p:stCondLst>
                                  <p:childTnLst>
                                    <p:set>
                                      <p:cBhvr>
                                        <p:cTn id="93" dur="1" fill="hold">
                                          <p:stCondLst>
                                            <p:cond delay="0"/>
                                          </p:stCondLst>
                                        </p:cTn>
                                        <p:tgtEl>
                                          <p:spTgt spid="31"/>
                                        </p:tgtEl>
                                        <p:attrNameLst>
                                          <p:attrName>style.visibility</p:attrName>
                                        </p:attrNameLst>
                                      </p:cBhvr>
                                      <p:to>
                                        <p:strVal val="visible"/>
                                      </p:to>
                                    </p:set>
                                    <p:animEffect transition="in" filter="checkerboard(across)">
                                      <p:cBhvr>
                                        <p:cTn id="94" dur="500"/>
                                        <p:tgtEl>
                                          <p:spTgt spid="31"/>
                                        </p:tgtEl>
                                      </p:cBhvr>
                                    </p:animEffect>
                                  </p:childTnLst>
                                </p:cTn>
                              </p:par>
                              <p:par>
                                <p:cTn id="95" presetID="5" presetClass="entr" presetSubtype="10" fill="hold" nodeType="with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checkerboard(across)">
                                      <p:cBhvr>
                                        <p:cTn id="97" dur="500"/>
                                        <p:tgtEl>
                                          <p:spTgt spid="32"/>
                                        </p:tgtEl>
                                      </p:cBhvr>
                                    </p:animEffect>
                                  </p:childTnLst>
                                </p:cTn>
                              </p:par>
                              <p:par>
                                <p:cTn id="98" presetID="5" presetClass="entr" presetSubtype="10" fill="hold" grpId="0" nodeType="withEffect">
                                  <p:stCondLst>
                                    <p:cond delay="0"/>
                                  </p:stCondLst>
                                  <p:childTnLst>
                                    <p:set>
                                      <p:cBhvr>
                                        <p:cTn id="99" dur="1" fill="hold">
                                          <p:stCondLst>
                                            <p:cond delay="0"/>
                                          </p:stCondLst>
                                        </p:cTn>
                                        <p:tgtEl>
                                          <p:spTgt spid="33"/>
                                        </p:tgtEl>
                                        <p:attrNameLst>
                                          <p:attrName>style.visibility</p:attrName>
                                        </p:attrNameLst>
                                      </p:cBhvr>
                                      <p:to>
                                        <p:strVal val="visible"/>
                                      </p:to>
                                    </p:set>
                                    <p:animEffect transition="in" filter="checkerboard(across)">
                                      <p:cBhvr>
                                        <p:cTn id="10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7"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857232"/>
            <a:ext cx="8229600" cy="5574428"/>
          </a:xfrm>
        </p:spPr>
        <p:txBody>
          <a:bodyPr/>
          <a:lstStyle/>
          <a:p>
            <a:pPr>
              <a:buNone/>
            </a:pPr>
            <a:endParaRPr lang="ar-OM" dirty="0" smtClean="0"/>
          </a:p>
          <a:p>
            <a:r>
              <a:rPr lang="ar-OM" sz="3200" dirty="0" smtClean="0">
                <a:cs typeface="HASOOB" pitchFamily="2" charset="-78"/>
              </a:rPr>
              <a:t>إجمالي المنشآت التي يعمل بها (50) عاملا فأكثر</a:t>
            </a:r>
            <a:endParaRPr lang="ar-OM" sz="3200" dirty="0" smtClean="0">
              <a:solidFill>
                <a:srgbClr val="A6362A"/>
              </a:solidFill>
              <a:cs typeface="HASOOB" pitchFamily="2" charset="-78"/>
            </a:endParaRPr>
          </a:p>
          <a:p>
            <a:pPr algn="just">
              <a:buNone/>
            </a:pPr>
            <a:endParaRPr lang="ar-OM" sz="3200" dirty="0" smtClean="0">
              <a:cs typeface="HASOOB" pitchFamily="2" charset="-78"/>
            </a:endParaRPr>
          </a:p>
          <a:p>
            <a:pPr algn="just">
              <a:buNone/>
            </a:pPr>
            <a:endParaRPr lang="ar-OM" sz="3200" dirty="0" smtClean="0">
              <a:cs typeface="HASOOB" pitchFamily="2" charset="-78"/>
            </a:endParaRPr>
          </a:p>
          <a:p>
            <a:pPr algn="just"/>
            <a:r>
              <a:rPr lang="ar-OM" sz="3200" dirty="0" smtClean="0">
                <a:cs typeface="HASOOB" pitchFamily="2" charset="-78"/>
              </a:rPr>
              <a:t>إجـمـالــي عـدد الـقوى العاملـة في المـنشــآت</a:t>
            </a:r>
          </a:p>
          <a:p>
            <a:pPr algn="just">
              <a:buNone/>
            </a:pPr>
            <a:endParaRPr lang="ar-OM" sz="3200" dirty="0" smtClean="0">
              <a:cs typeface="HASOOB" pitchFamily="2" charset="-78"/>
            </a:endParaRPr>
          </a:p>
          <a:p>
            <a:pPr algn="just">
              <a:buNone/>
            </a:pPr>
            <a:endParaRPr lang="ar-OM" sz="3200" dirty="0" smtClean="0">
              <a:cs typeface="HASOOB" pitchFamily="2" charset="-78"/>
            </a:endParaRPr>
          </a:p>
          <a:p>
            <a:pPr algn="just"/>
            <a:r>
              <a:rPr lang="ar-OM" sz="3200" dirty="0" smtClean="0">
                <a:cs typeface="HASOOB" pitchFamily="2" charset="-78"/>
              </a:rPr>
              <a:t>في حال التزام جميع المنشآت بتطبيق القرار </a:t>
            </a:r>
          </a:p>
          <a:p>
            <a:pPr algn="just">
              <a:buNone/>
            </a:pPr>
            <a:r>
              <a:rPr lang="ar-OM" sz="3200" dirty="0" smtClean="0">
                <a:cs typeface="HASOOB" pitchFamily="2" charset="-78"/>
              </a:rPr>
              <a:t>سيكون إجمالي المعينين من ذوي الإعاقـة</a:t>
            </a:r>
          </a:p>
          <a:p>
            <a:pPr algn="just">
              <a:buNone/>
            </a:pPr>
            <a:endParaRPr lang="ar-OM" sz="3200" dirty="0" smtClean="0">
              <a:solidFill>
                <a:srgbClr val="A6362A"/>
              </a:solidFill>
              <a:cs typeface="HASOOB" pitchFamily="2" charset="-78"/>
            </a:endParaRPr>
          </a:p>
          <a:p>
            <a:pPr fontAlgn="t"/>
            <a:endParaRPr lang="ar-SA" sz="3200" dirty="0" smtClean="0"/>
          </a:p>
          <a:p>
            <a:pPr algn="just">
              <a:buNone/>
            </a:pPr>
            <a:endParaRPr lang="ar-OM" sz="3200" dirty="0" smtClean="0">
              <a:solidFill>
                <a:srgbClr val="A6362A"/>
              </a:solidFill>
              <a:cs typeface="HASOOB" pitchFamily="2" charset="-78"/>
            </a:endParaRPr>
          </a:p>
        </p:txBody>
      </p:sp>
      <p:sp>
        <p:nvSpPr>
          <p:cNvPr id="4" name="Left Arrow 3"/>
          <p:cNvSpPr/>
          <p:nvPr/>
        </p:nvSpPr>
        <p:spPr>
          <a:xfrm>
            <a:off x="2214546" y="1571612"/>
            <a:ext cx="78581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Left Arrow 7"/>
          <p:cNvSpPr/>
          <p:nvPr/>
        </p:nvSpPr>
        <p:spPr>
          <a:xfrm>
            <a:off x="2267744" y="4929198"/>
            <a:ext cx="78581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Rectangle 10"/>
          <p:cNvSpPr/>
          <p:nvPr/>
        </p:nvSpPr>
        <p:spPr>
          <a:xfrm>
            <a:off x="500034" y="1285860"/>
            <a:ext cx="1714512" cy="8572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OM" sz="3200" b="1" dirty="0" smtClean="0">
                <a:solidFill>
                  <a:srgbClr val="A6362A"/>
                </a:solidFill>
                <a:cs typeface="HASOOB" pitchFamily="2" charset="-78"/>
              </a:rPr>
              <a:t>1629</a:t>
            </a:r>
            <a:endParaRPr lang="ar-SA" sz="3200" b="1" dirty="0">
              <a:solidFill>
                <a:srgbClr val="A6362A"/>
              </a:solidFill>
              <a:cs typeface="HASOOB" pitchFamily="2" charset="-78"/>
            </a:endParaRPr>
          </a:p>
        </p:txBody>
      </p:sp>
      <p:sp>
        <p:nvSpPr>
          <p:cNvPr id="12" name="Rectangle 11"/>
          <p:cNvSpPr/>
          <p:nvPr/>
        </p:nvSpPr>
        <p:spPr>
          <a:xfrm>
            <a:off x="500034" y="4643446"/>
            <a:ext cx="1714512" cy="8572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OM" sz="3200" b="1" dirty="0" smtClean="0">
                <a:solidFill>
                  <a:srgbClr val="A6362A"/>
                </a:solidFill>
                <a:cs typeface="HASOOB" pitchFamily="2" charset="-78"/>
              </a:rPr>
              <a:t>11909</a:t>
            </a:r>
            <a:endParaRPr lang="ar-SA" sz="3200" b="1" dirty="0">
              <a:solidFill>
                <a:srgbClr val="A6362A"/>
              </a:solidFill>
              <a:cs typeface="HASOOB" pitchFamily="2" charset="-78"/>
            </a:endParaRPr>
          </a:p>
        </p:txBody>
      </p:sp>
      <p:sp>
        <p:nvSpPr>
          <p:cNvPr id="9" name="Rectangle 8"/>
          <p:cNvSpPr/>
          <p:nvPr/>
        </p:nvSpPr>
        <p:spPr>
          <a:xfrm>
            <a:off x="500034" y="2857496"/>
            <a:ext cx="1714512" cy="8572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OM" sz="3200" b="1" dirty="0" smtClean="0">
                <a:solidFill>
                  <a:srgbClr val="A6362A"/>
                </a:solidFill>
                <a:cs typeface="HASOOB" pitchFamily="2" charset="-78"/>
              </a:rPr>
              <a:t>595500</a:t>
            </a:r>
            <a:endParaRPr lang="ar-SA" sz="3200" b="1" dirty="0">
              <a:solidFill>
                <a:srgbClr val="A6362A"/>
              </a:solidFill>
              <a:cs typeface="HASOOB" pitchFamily="2" charset="-78"/>
            </a:endParaRPr>
          </a:p>
        </p:txBody>
      </p:sp>
      <p:sp>
        <p:nvSpPr>
          <p:cNvPr id="10" name="Left Arrow 9"/>
          <p:cNvSpPr/>
          <p:nvPr/>
        </p:nvSpPr>
        <p:spPr>
          <a:xfrm>
            <a:off x="2267744" y="3143248"/>
            <a:ext cx="785818"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ransition spd="slow">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2046</TotalTime>
  <Words>921</Words>
  <Application>Microsoft Office PowerPoint</Application>
  <PresentationFormat>Ekran Gösterisi (4:3)</PresentationFormat>
  <Paragraphs>236</Paragraphs>
  <Slides>15</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15</vt:i4>
      </vt:variant>
    </vt:vector>
  </HeadingPairs>
  <TitlesOfParts>
    <vt:vector size="25" baseType="lpstr">
      <vt:lpstr>Arabic Transparent</vt:lpstr>
      <vt:lpstr>Arial</vt:lpstr>
      <vt:lpstr>Calibri</vt:lpstr>
      <vt:lpstr>Georgia</vt:lpstr>
      <vt:lpstr>HASOOB</vt:lpstr>
      <vt:lpstr>Tahoma</vt:lpstr>
      <vt:lpstr>Times New Roman</vt:lpstr>
      <vt:lpstr>Trebuchet MS</vt:lpstr>
      <vt:lpstr>Wingdings 2</vt:lpstr>
      <vt:lpstr>Urban</vt:lpstr>
      <vt:lpstr>    تشغيل وتأهيل ذوي الإعاقة   بيـن الـواقــــع والـمـأمــــول</vt:lpstr>
      <vt:lpstr>مفهوم الإعاقة</vt:lpstr>
      <vt:lpstr>التشريعات الخاصة بالأشخاص ذوي الإعاقة في سلطنة عمان </vt:lpstr>
      <vt:lpstr>التشريعات الوزارية لتشغيل الأشخاص ذوي الإعاقة في سلطنة عمان </vt:lpstr>
      <vt:lpstr>الإحصائيات الخاصة بذوي الإعاقة في سلطنة عمان :  </vt:lpstr>
      <vt:lpstr>مسارات تشغيل ذوي الإعاقة</vt:lpstr>
      <vt:lpstr>PowerPoint Sunusu</vt:lpstr>
      <vt:lpstr>PowerPoint Sunusu</vt:lpstr>
      <vt:lpstr>PowerPoint Sunusu</vt:lpstr>
      <vt:lpstr>الباحثين عن عمل من ذوي الإعاقة وفقا لنوع الإعاقة حتى نهاية ديسمبر 2015</vt:lpstr>
      <vt:lpstr>أعداد المعينين من ذوي الإعاقة في القطاع الخاص حتى ديسمبر 2015م</vt:lpstr>
      <vt:lpstr>الـتـحــديـــات</vt:lpstr>
      <vt:lpstr>التسهيلات التي تقدمها الوزارة لذوي الإعاقة</vt:lpstr>
      <vt:lpstr>الـتــوصـيــــات</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ورقة عمل   بعنوان العمل اللائق   ذوو الإعاقة من التمكين إلى الريادة</dc:title>
  <dc:creator>s5884</dc:creator>
  <cp:lastModifiedBy>RedLine</cp:lastModifiedBy>
  <cp:revision>147</cp:revision>
  <dcterms:created xsi:type="dcterms:W3CDTF">2015-01-22T04:44:55Z</dcterms:created>
  <dcterms:modified xsi:type="dcterms:W3CDTF">2016-10-26T08:06:01Z</dcterms:modified>
</cp:coreProperties>
</file>