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2" r:id="rId19"/>
    <p:sldId id="283" r:id="rId20"/>
    <p:sldId id="299" r:id="rId21"/>
    <p:sldId id="29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87983" autoAdjust="0"/>
  </p:normalViewPr>
  <p:slideViewPr>
    <p:cSldViewPr>
      <p:cViewPr varScale="1">
        <p:scale>
          <a:sx n="99" d="100"/>
          <a:sy n="99" d="100"/>
        </p:scale>
        <p:origin x="22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05AC2-39E8-4638-8F9B-473C265F66C9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4E848D-5193-40E1-9657-5903C8473FCF}">
      <dgm:prSet phldrT="[Text]" custT="1"/>
      <dgm:spPr/>
      <dgm:t>
        <a:bodyPr/>
        <a:lstStyle/>
        <a:p>
          <a:r>
            <a:rPr lang="en-GB" altLang="en-US" sz="2000" dirty="0" smtClean="0"/>
            <a:t>What are labour statistics?</a:t>
          </a:r>
          <a:endParaRPr lang="en-US" sz="2000" dirty="0"/>
        </a:p>
      </dgm:t>
    </dgm:pt>
    <dgm:pt modelId="{49859675-F43A-4457-B26C-EF3683511D54}" type="parTrans" cxnId="{C21B160B-E4CD-474C-97E8-841ECA140863}">
      <dgm:prSet/>
      <dgm:spPr/>
      <dgm:t>
        <a:bodyPr/>
        <a:lstStyle/>
        <a:p>
          <a:endParaRPr lang="en-US" sz="2000"/>
        </a:p>
      </dgm:t>
    </dgm:pt>
    <dgm:pt modelId="{51AEB37C-0AE3-4225-B258-81420FC72BAE}" type="sibTrans" cxnId="{C21B160B-E4CD-474C-97E8-841ECA140863}">
      <dgm:prSet/>
      <dgm:spPr/>
      <dgm:t>
        <a:bodyPr/>
        <a:lstStyle/>
        <a:p>
          <a:endParaRPr lang="en-US" sz="2000"/>
        </a:p>
      </dgm:t>
    </dgm:pt>
    <dgm:pt modelId="{B95641DF-038F-45FC-9828-3755FA908FB7}">
      <dgm:prSet phldrT="[Text]" custT="1"/>
      <dgm:spPr/>
      <dgm:t>
        <a:bodyPr/>
        <a:lstStyle/>
        <a:p>
          <a:r>
            <a:rPr lang="en-GB" altLang="en-US" sz="2000" dirty="0" smtClean="0"/>
            <a:t>Labour statistics in the national context</a:t>
          </a:r>
          <a:endParaRPr lang="en-US" sz="2000" dirty="0"/>
        </a:p>
      </dgm:t>
    </dgm:pt>
    <dgm:pt modelId="{7ABA885A-0782-48AF-A77E-16549AE3464B}" type="parTrans" cxnId="{579E62D1-0FF4-42AE-A0B1-E9ABA55AE0B5}">
      <dgm:prSet/>
      <dgm:spPr/>
      <dgm:t>
        <a:bodyPr/>
        <a:lstStyle/>
        <a:p>
          <a:endParaRPr lang="en-US" sz="2000"/>
        </a:p>
      </dgm:t>
    </dgm:pt>
    <dgm:pt modelId="{B95B0D16-5FC3-4C9E-87DE-F91898F6275F}" type="sibTrans" cxnId="{579E62D1-0FF4-42AE-A0B1-E9ABA55AE0B5}">
      <dgm:prSet/>
      <dgm:spPr/>
      <dgm:t>
        <a:bodyPr/>
        <a:lstStyle/>
        <a:p>
          <a:endParaRPr lang="en-US" sz="2000"/>
        </a:p>
      </dgm:t>
    </dgm:pt>
    <dgm:pt modelId="{005C7219-DEAA-44F2-8D3F-52F60C99B0B0}">
      <dgm:prSet phldrT="[Text]" custT="1"/>
      <dgm:spPr/>
      <dgm:t>
        <a:bodyPr/>
        <a:lstStyle/>
        <a:p>
          <a:r>
            <a:rPr lang="en-GB" altLang="en-US" sz="2000" dirty="0" smtClean="0"/>
            <a:t>International statistical standards</a:t>
          </a:r>
          <a:endParaRPr lang="en-US" sz="2000" dirty="0"/>
        </a:p>
      </dgm:t>
    </dgm:pt>
    <dgm:pt modelId="{EDB8CF4A-155F-4DC3-BE7E-39E99CA708FA}" type="parTrans" cxnId="{CF9728E6-0948-47CA-9800-9998A0417487}">
      <dgm:prSet/>
      <dgm:spPr/>
      <dgm:t>
        <a:bodyPr/>
        <a:lstStyle/>
        <a:p>
          <a:endParaRPr lang="en-US" sz="2000"/>
        </a:p>
      </dgm:t>
    </dgm:pt>
    <dgm:pt modelId="{1B17C85E-1304-4A61-BE5B-8453CC721116}" type="sibTrans" cxnId="{CF9728E6-0948-47CA-9800-9998A0417487}">
      <dgm:prSet/>
      <dgm:spPr/>
      <dgm:t>
        <a:bodyPr/>
        <a:lstStyle/>
        <a:p>
          <a:endParaRPr lang="en-US" sz="2000"/>
        </a:p>
      </dgm:t>
    </dgm:pt>
    <dgm:pt modelId="{4C212D9B-C26A-4FD4-983C-FB1DF1FCB57D}" type="pres">
      <dgm:prSet presAssocID="{8E105AC2-39E8-4638-8F9B-473C265F66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23E386-B277-4425-ADAA-7EEC672BBDF0}" type="pres">
      <dgm:prSet presAssocID="{004E848D-5193-40E1-9657-5903C8473FCF}" presName="parentLin" presStyleCnt="0"/>
      <dgm:spPr/>
    </dgm:pt>
    <dgm:pt modelId="{D378EAFA-245E-4D50-8F35-FD393F994CD1}" type="pres">
      <dgm:prSet presAssocID="{004E848D-5193-40E1-9657-5903C8473FC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06450A9-C0B2-4BCB-A7B6-92F890486148}" type="pres">
      <dgm:prSet presAssocID="{004E848D-5193-40E1-9657-5903C8473FCF}" presName="parentText" presStyleLbl="node1" presStyleIdx="0" presStyleCnt="3" custLinFactNeighborX="-9910" custLinFactNeighborY="360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36979-743F-44F2-91D1-F64652E73B4E}" type="pres">
      <dgm:prSet presAssocID="{004E848D-5193-40E1-9657-5903C8473FCF}" presName="negativeSpace" presStyleCnt="0"/>
      <dgm:spPr/>
    </dgm:pt>
    <dgm:pt modelId="{3486BAA7-101D-42FF-91A6-347A41BD3D51}" type="pres">
      <dgm:prSet presAssocID="{004E848D-5193-40E1-9657-5903C8473FCF}" presName="childText" presStyleLbl="conFgAcc1" presStyleIdx="0" presStyleCnt="3" custScaleX="89720">
        <dgm:presLayoutVars>
          <dgm:bulletEnabled val="1"/>
        </dgm:presLayoutVars>
      </dgm:prSet>
      <dgm:spPr/>
    </dgm:pt>
    <dgm:pt modelId="{61D4DD6B-5515-491B-BE8B-5BB3D8F7E6AF}" type="pres">
      <dgm:prSet presAssocID="{51AEB37C-0AE3-4225-B258-81420FC72BAE}" presName="spaceBetweenRectangles" presStyleCnt="0"/>
      <dgm:spPr/>
    </dgm:pt>
    <dgm:pt modelId="{CDFD2B83-3677-44B1-BD5A-F1C75C601419}" type="pres">
      <dgm:prSet presAssocID="{B95641DF-038F-45FC-9828-3755FA908FB7}" presName="parentLin" presStyleCnt="0"/>
      <dgm:spPr/>
    </dgm:pt>
    <dgm:pt modelId="{14ABFDB6-0746-4575-9C0B-D9FD70CEED61}" type="pres">
      <dgm:prSet presAssocID="{B95641DF-038F-45FC-9828-3755FA908F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9AE06E2-6E52-47B1-920F-B24E098A74CA}" type="pres">
      <dgm:prSet presAssocID="{B95641DF-038F-45FC-9828-3755FA908FB7}" presName="parentText" presStyleLbl="node1" presStyleIdx="1" presStyleCnt="3" custLinFactNeighborX="8108" custLinFactNeighborY="430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6DA98-41E9-4EE5-96B7-F093F0EC42AB}" type="pres">
      <dgm:prSet presAssocID="{B95641DF-038F-45FC-9828-3755FA908FB7}" presName="negativeSpace" presStyleCnt="0"/>
      <dgm:spPr/>
    </dgm:pt>
    <dgm:pt modelId="{E30D8DE0-7F59-4005-99D3-1B92A9F2B9E8}" type="pres">
      <dgm:prSet presAssocID="{B95641DF-038F-45FC-9828-3755FA908FB7}" presName="childText" presStyleLbl="conFgAcc1" presStyleIdx="1" presStyleCnt="3" custScaleX="89720">
        <dgm:presLayoutVars>
          <dgm:bulletEnabled val="1"/>
        </dgm:presLayoutVars>
      </dgm:prSet>
      <dgm:spPr/>
    </dgm:pt>
    <dgm:pt modelId="{BA746FB4-215F-4A8D-AB4D-6BACBD0FD947}" type="pres">
      <dgm:prSet presAssocID="{B95B0D16-5FC3-4C9E-87DE-F91898F6275F}" presName="spaceBetweenRectangles" presStyleCnt="0"/>
      <dgm:spPr/>
    </dgm:pt>
    <dgm:pt modelId="{12B0EB62-8625-4956-B47C-92A68E6D1FC1}" type="pres">
      <dgm:prSet presAssocID="{005C7219-DEAA-44F2-8D3F-52F60C99B0B0}" presName="parentLin" presStyleCnt="0"/>
      <dgm:spPr/>
    </dgm:pt>
    <dgm:pt modelId="{4BE74DC1-ACAC-4E15-904C-CCFEC8ECC9BE}" type="pres">
      <dgm:prSet presAssocID="{005C7219-DEAA-44F2-8D3F-52F60C99B0B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3688A08-017C-42C8-9798-B749BB774193}" type="pres">
      <dgm:prSet presAssocID="{005C7219-DEAA-44F2-8D3F-52F60C99B0B0}" presName="parentText" presStyleLbl="node1" presStyleIdx="2" presStyleCnt="3" custLinFactNeighborX="8108" custLinFactNeighborY="369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AE5C4-16DC-486B-9592-F8E18614E061}" type="pres">
      <dgm:prSet presAssocID="{005C7219-DEAA-44F2-8D3F-52F60C99B0B0}" presName="negativeSpace" presStyleCnt="0"/>
      <dgm:spPr/>
    </dgm:pt>
    <dgm:pt modelId="{B94E4BC9-D8B1-46F0-82E9-3A7A8819E43A}" type="pres">
      <dgm:prSet presAssocID="{005C7219-DEAA-44F2-8D3F-52F60C99B0B0}" presName="childText" presStyleLbl="conFgAcc1" presStyleIdx="2" presStyleCnt="3" custScaleX="89720">
        <dgm:presLayoutVars>
          <dgm:bulletEnabled val="1"/>
        </dgm:presLayoutVars>
      </dgm:prSet>
      <dgm:spPr/>
    </dgm:pt>
  </dgm:ptLst>
  <dgm:cxnLst>
    <dgm:cxn modelId="{CF9728E6-0948-47CA-9800-9998A0417487}" srcId="{8E105AC2-39E8-4638-8F9B-473C265F66C9}" destId="{005C7219-DEAA-44F2-8D3F-52F60C99B0B0}" srcOrd="2" destOrd="0" parTransId="{EDB8CF4A-155F-4DC3-BE7E-39E99CA708FA}" sibTransId="{1B17C85E-1304-4A61-BE5B-8453CC721116}"/>
    <dgm:cxn modelId="{C10AFEA6-1472-4131-9F12-AEF14D38907C}" type="presOf" srcId="{004E848D-5193-40E1-9657-5903C8473FCF}" destId="{906450A9-C0B2-4BCB-A7B6-92F890486148}" srcOrd="1" destOrd="0" presId="urn:microsoft.com/office/officeart/2005/8/layout/list1"/>
    <dgm:cxn modelId="{FD721D30-A052-4CC5-92DD-B94333149FC0}" type="presOf" srcId="{005C7219-DEAA-44F2-8D3F-52F60C99B0B0}" destId="{13688A08-017C-42C8-9798-B749BB774193}" srcOrd="1" destOrd="0" presId="urn:microsoft.com/office/officeart/2005/8/layout/list1"/>
    <dgm:cxn modelId="{808D5123-A5E1-4619-8E0F-F6255B0986DA}" type="presOf" srcId="{B95641DF-038F-45FC-9828-3755FA908FB7}" destId="{14ABFDB6-0746-4575-9C0B-D9FD70CEED61}" srcOrd="0" destOrd="0" presId="urn:microsoft.com/office/officeart/2005/8/layout/list1"/>
    <dgm:cxn modelId="{2E145C94-8A70-423B-B9CD-6A9C88CA821E}" type="presOf" srcId="{B95641DF-038F-45FC-9828-3755FA908FB7}" destId="{D9AE06E2-6E52-47B1-920F-B24E098A74CA}" srcOrd="1" destOrd="0" presId="urn:microsoft.com/office/officeart/2005/8/layout/list1"/>
    <dgm:cxn modelId="{BD803CC8-19D9-4892-8F0B-FA4281319EE5}" type="presOf" srcId="{004E848D-5193-40E1-9657-5903C8473FCF}" destId="{D378EAFA-245E-4D50-8F35-FD393F994CD1}" srcOrd="0" destOrd="0" presId="urn:microsoft.com/office/officeart/2005/8/layout/list1"/>
    <dgm:cxn modelId="{C21B160B-E4CD-474C-97E8-841ECA140863}" srcId="{8E105AC2-39E8-4638-8F9B-473C265F66C9}" destId="{004E848D-5193-40E1-9657-5903C8473FCF}" srcOrd="0" destOrd="0" parTransId="{49859675-F43A-4457-B26C-EF3683511D54}" sibTransId="{51AEB37C-0AE3-4225-B258-81420FC72BAE}"/>
    <dgm:cxn modelId="{579E62D1-0FF4-42AE-A0B1-E9ABA55AE0B5}" srcId="{8E105AC2-39E8-4638-8F9B-473C265F66C9}" destId="{B95641DF-038F-45FC-9828-3755FA908FB7}" srcOrd="1" destOrd="0" parTransId="{7ABA885A-0782-48AF-A77E-16549AE3464B}" sibTransId="{B95B0D16-5FC3-4C9E-87DE-F91898F6275F}"/>
    <dgm:cxn modelId="{D84FEC73-BE5F-4908-B0D9-A5F7DFDF8180}" type="presOf" srcId="{005C7219-DEAA-44F2-8D3F-52F60C99B0B0}" destId="{4BE74DC1-ACAC-4E15-904C-CCFEC8ECC9BE}" srcOrd="0" destOrd="0" presId="urn:microsoft.com/office/officeart/2005/8/layout/list1"/>
    <dgm:cxn modelId="{9D5B5546-3AB5-4919-B224-1EF266C6FB94}" type="presOf" srcId="{8E105AC2-39E8-4638-8F9B-473C265F66C9}" destId="{4C212D9B-C26A-4FD4-983C-FB1DF1FCB57D}" srcOrd="0" destOrd="0" presId="urn:microsoft.com/office/officeart/2005/8/layout/list1"/>
    <dgm:cxn modelId="{4DB97C65-8EC4-4733-979B-18DF1C51AD70}" type="presParOf" srcId="{4C212D9B-C26A-4FD4-983C-FB1DF1FCB57D}" destId="{AE23E386-B277-4425-ADAA-7EEC672BBDF0}" srcOrd="0" destOrd="0" presId="urn:microsoft.com/office/officeart/2005/8/layout/list1"/>
    <dgm:cxn modelId="{4D5AE47B-673A-449D-AD11-270B8B114BFF}" type="presParOf" srcId="{AE23E386-B277-4425-ADAA-7EEC672BBDF0}" destId="{D378EAFA-245E-4D50-8F35-FD393F994CD1}" srcOrd="0" destOrd="0" presId="urn:microsoft.com/office/officeart/2005/8/layout/list1"/>
    <dgm:cxn modelId="{6B3A44CF-6E05-40ED-9A02-309236E14535}" type="presParOf" srcId="{AE23E386-B277-4425-ADAA-7EEC672BBDF0}" destId="{906450A9-C0B2-4BCB-A7B6-92F890486148}" srcOrd="1" destOrd="0" presId="urn:microsoft.com/office/officeart/2005/8/layout/list1"/>
    <dgm:cxn modelId="{8C37A453-5833-41EC-8594-AEB3F8F092FD}" type="presParOf" srcId="{4C212D9B-C26A-4FD4-983C-FB1DF1FCB57D}" destId="{56436979-743F-44F2-91D1-F64652E73B4E}" srcOrd="1" destOrd="0" presId="urn:microsoft.com/office/officeart/2005/8/layout/list1"/>
    <dgm:cxn modelId="{845DFC2A-EA9B-4AAE-845A-B0EA80C699D7}" type="presParOf" srcId="{4C212D9B-C26A-4FD4-983C-FB1DF1FCB57D}" destId="{3486BAA7-101D-42FF-91A6-347A41BD3D51}" srcOrd="2" destOrd="0" presId="urn:microsoft.com/office/officeart/2005/8/layout/list1"/>
    <dgm:cxn modelId="{78E4A265-1241-4D95-9CB8-F66419F61C40}" type="presParOf" srcId="{4C212D9B-C26A-4FD4-983C-FB1DF1FCB57D}" destId="{61D4DD6B-5515-491B-BE8B-5BB3D8F7E6AF}" srcOrd="3" destOrd="0" presId="urn:microsoft.com/office/officeart/2005/8/layout/list1"/>
    <dgm:cxn modelId="{B290B48E-DB48-4560-8777-8A219ECD3C2A}" type="presParOf" srcId="{4C212D9B-C26A-4FD4-983C-FB1DF1FCB57D}" destId="{CDFD2B83-3677-44B1-BD5A-F1C75C601419}" srcOrd="4" destOrd="0" presId="urn:microsoft.com/office/officeart/2005/8/layout/list1"/>
    <dgm:cxn modelId="{D0823400-4302-423D-AA24-A62AC2F69518}" type="presParOf" srcId="{CDFD2B83-3677-44B1-BD5A-F1C75C601419}" destId="{14ABFDB6-0746-4575-9C0B-D9FD70CEED61}" srcOrd="0" destOrd="0" presId="urn:microsoft.com/office/officeart/2005/8/layout/list1"/>
    <dgm:cxn modelId="{2022FE14-9BA7-49D1-8E18-E38938A4A42B}" type="presParOf" srcId="{CDFD2B83-3677-44B1-BD5A-F1C75C601419}" destId="{D9AE06E2-6E52-47B1-920F-B24E098A74CA}" srcOrd="1" destOrd="0" presId="urn:microsoft.com/office/officeart/2005/8/layout/list1"/>
    <dgm:cxn modelId="{5E0047A5-9377-4C69-BD2C-9E05BFDDDA8C}" type="presParOf" srcId="{4C212D9B-C26A-4FD4-983C-FB1DF1FCB57D}" destId="{9FD6DA98-41E9-4EE5-96B7-F093F0EC42AB}" srcOrd="5" destOrd="0" presId="urn:microsoft.com/office/officeart/2005/8/layout/list1"/>
    <dgm:cxn modelId="{EDF7D6C8-0CF3-4CC1-BBA1-2BE385788DA1}" type="presParOf" srcId="{4C212D9B-C26A-4FD4-983C-FB1DF1FCB57D}" destId="{E30D8DE0-7F59-4005-99D3-1B92A9F2B9E8}" srcOrd="6" destOrd="0" presId="urn:microsoft.com/office/officeart/2005/8/layout/list1"/>
    <dgm:cxn modelId="{1E9004E9-943A-4F77-A6B3-939DAEFFE77B}" type="presParOf" srcId="{4C212D9B-C26A-4FD4-983C-FB1DF1FCB57D}" destId="{BA746FB4-215F-4A8D-AB4D-6BACBD0FD947}" srcOrd="7" destOrd="0" presId="urn:microsoft.com/office/officeart/2005/8/layout/list1"/>
    <dgm:cxn modelId="{5A5A9546-4548-46CD-B838-2C9AEAE3C3F9}" type="presParOf" srcId="{4C212D9B-C26A-4FD4-983C-FB1DF1FCB57D}" destId="{12B0EB62-8625-4956-B47C-92A68E6D1FC1}" srcOrd="8" destOrd="0" presId="urn:microsoft.com/office/officeart/2005/8/layout/list1"/>
    <dgm:cxn modelId="{86B4C9A0-E8DA-466C-9CBA-5810391A7C51}" type="presParOf" srcId="{12B0EB62-8625-4956-B47C-92A68E6D1FC1}" destId="{4BE74DC1-ACAC-4E15-904C-CCFEC8ECC9BE}" srcOrd="0" destOrd="0" presId="urn:microsoft.com/office/officeart/2005/8/layout/list1"/>
    <dgm:cxn modelId="{4CADAD69-D1D3-4F43-8B3D-59B720E0F3B7}" type="presParOf" srcId="{12B0EB62-8625-4956-B47C-92A68E6D1FC1}" destId="{13688A08-017C-42C8-9798-B749BB774193}" srcOrd="1" destOrd="0" presId="urn:microsoft.com/office/officeart/2005/8/layout/list1"/>
    <dgm:cxn modelId="{066A6E08-4D0A-46D4-94D8-F66C2C1F0430}" type="presParOf" srcId="{4C212D9B-C26A-4FD4-983C-FB1DF1FCB57D}" destId="{720AE5C4-16DC-486B-9592-F8E18614E061}" srcOrd="9" destOrd="0" presId="urn:microsoft.com/office/officeart/2005/8/layout/list1"/>
    <dgm:cxn modelId="{39AB30DD-D786-451B-A777-5149E8B2C559}" type="presParOf" srcId="{4C212D9B-C26A-4FD4-983C-FB1DF1FCB57D}" destId="{B94E4BC9-D8B1-46F0-82E9-3A7A8819E43A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6BAA7-101D-42FF-91A6-347A41BD3D51}">
      <dsp:nvSpPr>
        <dsp:cNvPr id="0" name=""/>
        <dsp:cNvSpPr/>
      </dsp:nvSpPr>
      <dsp:spPr>
        <a:xfrm>
          <a:off x="0" y="437959"/>
          <a:ext cx="758869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6450A9-C0B2-4BCB-A7B6-92F890486148}">
      <dsp:nvSpPr>
        <dsp:cNvPr id="0" name=""/>
        <dsp:cNvSpPr/>
      </dsp:nvSpPr>
      <dsp:spPr>
        <a:xfrm>
          <a:off x="380999" y="322563"/>
          <a:ext cx="592074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000" kern="1200" dirty="0" smtClean="0"/>
            <a:t>What are labour statistics?</a:t>
          </a:r>
          <a:endParaRPr lang="en-US" sz="2000" kern="1200" dirty="0"/>
        </a:p>
      </dsp:txBody>
      <dsp:txXfrm>
        <a:off x="421348" y="362912"/>
        <a:ext cx="5840042" cy="745862"/>
      </dsp:txXfrm>
    </dsp:sp>
    <dsp:sp modelId="{E30D8DE0-7F59-4005-99D3-1B92A9F2B9E8}">
      <dsp:nvSpPr>
        <dsp:cNvPr id="0" name=""/>
        <dsp:cNvSpPr/>
      </dsp:nvSpPr>
      <dsp:spPr>
        <a:xfrm>
          <a:off x="0" y="1708040"/>
          <a:ext cx="758869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AE06E2-6E52-47B1-920F-B24E098A74CA}">
      <dsp:nvSpPr>
        <dsp:cNvPr id="0" name=""/>
        <dsp:cNvSpPr/>
      </dsp:nvSpPr>
      <dsp:spPr>
        <a:xfrm>
          <a:off x="457199" y="1650999"/>
          <a:ext cx="5920740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000" kern="1200" dirty="0" smtClean="0"/>
            <a:t>Labour statistics in the national context</a:t>
          </a:r>
          <a:endParaRPr lang="en-US" sz="2000" kern="1200" dirty="0"/>
        </a:p>
      </dsp:txBody>
      <dsp:txXfrm>
        <a:off x="497548" y="1691348"/>
        <a:ext cx="5840042" cy="745862"/>
      </dsp:txXfrm>
    </dsp:sp>
    <dsp:sp modelId="{B94E4BC9-D8B1-46F0-82E9-3A7A8819E43A}">
      <dsp:nvSpPr>
        <dsp:cNvPr id="0" name=""/>
        <dsp:cNvSpPr/>
      </dsp:nvSpPr>
      <dsp:spPr>
        <a:xfrm>
          <a:off x="0" y="2978120"/>
          <a:ext cx="758869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688A08-017C-42C8-9798-B749BB774193}">
      <dsp:nvSpPr>
        <dsp:cNvPr id="0" name=""/>
        <dsp:cNvSpPr/>
      </dsp:nvSpPr>
      <dsp:spPr>
        <a:xfrm>
          <a:off x="457199" y="2870196"/>
          <a:ext cx="5920740" cy="826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000" kern="1200" dirty="0" smtClean="0"/>
            <a:t>International statistical standards</a:t>
          </a:r>
          <a:endParaRPr lang="en-US" sz="2000" kern="1200" dirty="0"/>
        </a:p>
      </dsp:txBody>
      <dsp:txXfrm>
        <a:off x="497548" y="2910545"/>
        <a:ext cx="5840042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7512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50" y="2"/>
            <a:ext cx="3037512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6C15-6140-4CD2-B574-48EDEE6C908F}" type="datetimeFigureOut">
              <a:rPr lang="en-US" smtClean="0"/>
              <a:t>06/09/2016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574"/>
            <a:ext cx="3037512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50" y="8829574"/>
            <a:ext cx="3037512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F8FB-6C50-417D-BEA3-0BDE899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82BD6-78D9-43CA-850E-14F89B6B8747}" type="datetimeFigureOut">
              <a:rPr lang="en-US" smtClean="0"/>
              <a:t>06/09/2016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C3AC8-851B-4DEA-AA89-78A092E2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15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400" dirty="0" smtClean="0"/>
              <a:t>ICLS Resolutions:</a:t>
            </a:r>
          </a:p>
          <a:p>
            <a:pPr lvl="1">
              <a:defRPr/>
            </a:pPr>
            <a:r>
              <a:rPr lang="en-GB" sz="1400" dirty="0" smtClean="0"/>
              <a:t>Non-binding instruments which provide detailed guidelines on conceptual frameworks, operational definitions and measurement methodologies to produce and disseminate the various labour statistics. </a:t>
            </a:r>
          </a:p>
          <a:p>
            <a:pPr lvl="1">
              <a:defRPr/>
            </a:pPr>
            <a:r>
              <a:rPr lang="en-GB" sz="1400" dirty="0" smtClean="0"/>
              <a:t>Their purpose is to provide necessary guidance to countries wishing to develop or revise their national labour statistics programmes as well as to enhance international comparability. </a:t>
            </a:r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r>
              <a:rPr lang="en-GB" sz="1400" dirty="0" smtClean="0"/>
              <a:t>ICLS Guidelines:</a:t>
            </a:r>
          </a:p>
          <a:p>
            <a:pPr lvl="1">
              <a:defRPr/>
            </a:pPr>
            <a:r>
              <a:rPr lang="en-GB" sz="1400" dirty="0" smtClean="0"/>
              <a:t>Provide more general guidance relating to particular areas of interest.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6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0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4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4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/>
              <a:t>Extent of labour market access and integration:</a:t>
            </a:r>
            <a:r>
              <a:rPr lang="en-GB" altLang="en-US" sz="1400" baseline="0" dirty="0" smtClean="0"/>
              <a:t> in terms of providing access to persons in situations of LU, successfully integrating into decent work persons who are subsistence farmers, etc.</a:t>
            </a:r>
            <a:endParaRPr lang="en-GB" alt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8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9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latin typeface="Arial" pitchFamily="34" charset="0"/>
              </a:rPr>
              <a:t>Policy priorities inform statistical planning –what to collect, about who, how often,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D1C0-5BF4-4B38-B00C-BDF37F44DBF7}" type="datetime1">
              <a:rPr lang="en-US" smtClean="0"/>
              <a:t>06/09/2016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9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97EB-A3DC-41E5-8E09-10D4A7F47A4D}" type="datetime1">
              <a:rPr lang="en-US" smtClean="0"/>
              <a:t>06/09/2016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2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C64F-446E-464A-8FB4-1102A98C591F}" type="datetime1">
              <a:rPr lang="en-US" smtClean="0"/>
              <a:t>06/09/2016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0DD-7C87-4062-8460-DEEA8AF26CBC}" type="datetime1">
              <a:rPr lang="en-US" smtClean="0"/>
              <a:t>06/09/2016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6F-BF0D-454A-B399-10E501B2A5FA}" type="datetime1">
              <a:rPr lang="en-US" smtClean="0"/>
              <a:t>06/09/2016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4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85F8-D3C5-4B6B-8B87-679BFDBA9275}" type="datetime1">
              <a:rPr lang="en-US" smtClean="0"/>
              <a:t>06/09/2016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CF10-7DA2-41AC-9BFD-64EEEFAB62E3}" type="datetime1">
              <a:rPr lang="en-US" smtClean="0"/>
              <a:t>06/09/2016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3294-B37B-4AA8-81BC-F3B76FF45DEA}" type="datetime1">
              <a:rPr lang="en-US" smtClean="0"/>
              <a:t>06/09/2016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87D9-EA4B-448D-B56E-D6AFD542C3B4}" type="datetime1">
              <a:rPr lang="en-US" smtClean="0"/>
              <a:t>06/09/2016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66B-72D5-4FCC-A7B8-411DECE4BD41}" type="datetime1">
              <a:rPr lang="en-US" smtClean="0"/>
              <a:t>06/09/2016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B190-528B-47CC-B27B-8FD767A93035}" type="datetime1">
              <a:rPr lang="en-US" smtClean="0"/>
              <a:t>06/09/2016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7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269D-CB27-438C-906D-9B8FD60F15AF}" type="datetime1">
              <a:rPr lang="en-US" smtClean="0"/>
              <a:t>06/09/2016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ilo.org/global/statistics-and-databases/standards-and-guidelines/lang--en/index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2.gif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mailto:castillom@ilo.org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5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Downloadan\Bahan Ajar\All-You-Need-To-Know-About-Employment-Screening-Compani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03C47"/>
              </a:clrFrom>
              <a:clrTo>
                <a:srgbClr val="303C4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21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2" y="979933"/>
            <a:ext cx="8395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b="1" dirty="0">
                <a:latin typeface="Algerian" panose="04020705040A02060702" pitchFamily="82" charset="0"/>
              </a:rPr>
              <a:t>Introduction to Labour Statistics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53340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Wachyu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Winarsih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M.Si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722204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Directorate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Directorate of Population and Labor Force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</a:t>
            </a:r>
            <a:endParaRPr lang="en-US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</a:t>
            </a:fld>
            <a:endParaRPr lang="en-US"/>
          </a:p>
        </p:txBody>
      </p:sp>
      <p:pic>
        <p:nvPicPr>
          <p:cNvPr id="1028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1"/>
            <a:ext cx="1538499" cy="12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wnloadan\Bahan Ajar\pancasila(welogo.blogspot.com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64206"/>
            <a:ext cx="1524000" cy="13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1" y="2438401"/>
            <a:ext cx="6667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US" sz="40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Labour statistics in the national context</a:t>
            </a:r>
          </a:p>
        </p:txBody>
      </p:sp>
      <p:pic>
        <p:nvPicPr>
          <p:cNvPr id="11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11</a:t>
            </a:fld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17501" y="914400"/>
            <a:ext cx="8445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Official sources of labour statistics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68313" y="1817688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Unique objectives; different coverage, periodicity, measurement units </a:t>
            </a:r>
            <a:r>
              <a:rPr kumimoji="0" lang="en-GB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etc</a:t>
            </a: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Population and housing census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Household surveys (LFS, HIES, …)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Establishment-based censuses &amp; surveys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Administrative records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9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12</a:t>
            </a:fld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66802" y="609600"/>
            <a:ext cx="7812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Integrated labour statistics system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9389" y="1665288"/>
            <a:ext cx="89646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No single data can meet all needs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All sources contribute to an overall system of national labour statistics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Need to recognize relative strengths, limitations &amp; complementarities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Census data for benchmarking &amp; to develop sample frames for surveys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Population/business registers to develop sample frames for surveys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Survey data for </a:t>
            </a:r>
            <a:r>
              <a:rPr kumimoji="0" lang="en-GB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intercensal</a:t>
            </a: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 estimates &amp; to monitor short term trends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Administrative data to complement survey/census data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Survey data to gauge under-registration in administrative sources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Census and administrative data for small areas/groups</a:t>
            </a:r>
          </a:p>
        </p:txBody>
      </p:sp>
      <p:pic>
        <p:nvPicPr>
          <p:cNvPr id="19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40576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13</a:t>
            </a:fld>
            <a:endParaRPr lang="en-US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331914" y="685800"/>
            <a:ext cx="7812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Integrated labour statistics system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50826" y="1665288"/>
            <a:ext cx="87852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Requires coherence between 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Concepts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Definitions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Classifications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Reference periods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Methods</a:t>
            </a:r>
          </a:p>
        </p:txBody>
      </p:sp>
      <p:sp>
        <p:nvSpPr>
          <p:cNvPr id="21" name="AutoShape 7"/>
          <p:cNvSpPr>
            <a:spLocks/>
          </p:cNvSpPr>
          <p:nvPr/>
        </p:nvSpPr>
        <p:spPr bwMode="auto">
          <a:xfrm>
            <a:off x="3132137" y="2311401"/>
            <a:ext cx="792163" cy="3097213"/>
          </a:xfrm>
          <a:prstGeom prst="rightBrace">
            <a:avLst>
              <a:gd name="adj1" fmla="val 32582"/>
              <a:gd name="adj2" fmla="val 50000"/>
            </a:avLst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284664" y="3392488"/>
            <a:ext cx="3887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Labour statistics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framework &amp; standards</a:t>
            </a:r>
          </a:p>
        </p:txBody>
      </p:sp>
      <p:pic>
        <p:nvPicPr>
          <p:cNvPr id="2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14</a:t>
            </a:fld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09600" y="952500"/>
            <a:ext cx="8153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Integrated national statistics system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68313" y="1447800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Labour statistics are a part of national statistical systems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Labour statistics concepts &amp; methods need to be related &amp; consistent with other official statistics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</a:rPr>
              <a:t>Education statistics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</a:rPr>
              <a:t>National accounts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</a:rPr>
              <a:t>Demographic statistics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</a:rPr>
              <a:t>Industrial production statistics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</a:rPr>
              <a:t>Agricultural statistics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</a:rPr>
              <a:t>Health statistics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Labour statistics to be included as part of the overall national statistical plan &amp; data collection programme</a:t>
            </a:r>
          </a:p>
        </p:txBody>
      </p:sp>
      <p:pic>
        <p:nvPicPr>
          <p:cNvPr id="19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0358" y="2438401"/>
            <a:ext cx="8523287" cy="99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4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statistical standards </a:t>
            </a:r>
          </a:p>
          <a:p>
            <a:pPr>
              <a:defRPr/>
            </a:pP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16</a:t>
            </a:fld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52400" y="609600"/>
            <a:ext cx="899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International standards on</a:t>
            </a:r>
            <a:r>
              <a:rPr kumimoji="0" lang="en-GB" alt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 </a:t>
            </a:r>
            <a: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labour statistics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50826" y="1371600"/>
            <a:ext cx="8642351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International standards on labour statistics are of two types: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1. </a:t>
            </a: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</a:rPr>
              <a:t>Conventions and Recommendations adopted by the International Labour Conference (ILC)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Part of International labour code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Conventions: Legally binding in ratifying countries;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Recommendations: Non-binding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2. </a:t>
            </a: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</a:rPr>
              <a:t>Resolutions and Guidelines adopted by the International Conference of Labour Statisticians (ICLS)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Resolutions: 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Non-binding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Provide detailed guidelines on conceptual frameworks, operational definitions and measurement methodologies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Guidelines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Non-binding; provide guidance on very specific topic areas</a:t>
            </a:r>
          </a:p>
        </p:txBody>
      </p:sp>
      <p:pic>
        <p:nvPicPr>
          <p:cNvPr id="19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17</a:t>
            </a:fld>
            <a:endParaRPr lang="en-US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28600" y="8382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labour statistics standards – adopted by the ICLS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07951" y="1970088"/>
            <a:ext cx="51847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Reviewed and adopted by the International Conference of Labour Statisticians (ICLS)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Provide guidance to countries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Promote international comparability of labour statistics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Promote coherence in concepts &amp; methods across sources &amp; domains</a:t>
            </a:r>
          </a:p>
        </p:txBody>
      </p:sp>
      <p:pic>
        <p:nvPicPr>
          <p:cNvPr id="20" name="Picture 3" descr="C:\Users\castillom\Desktop\19th ic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70088"/>
            <a:ext cx="2957264" cy="420211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18</a:t>
            </a:fld>
            <a:endParaRPr lang="en-US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-4265" y="609600"/>
            <a:ext cx="7581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Topics of Resolutions &amp; Guidelines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79388" y="1447800"/>
            <a:ext cx="43275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Work, employment, unemployment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Underemployment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Labour underutilization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Working time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Employment-related income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Informal sector employment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Informal employment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ISCO (occupations)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ICSE (status in employment)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Child labour</a:t>
            </a: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4659314" y="1447800"/>
            <a:ext cx="43053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Household income and expenditure statistics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Consumer price indices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Occupational injuries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Strikes and lockouts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Social security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Collective agreements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Labour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Gender mainstreaming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Dissemination practices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07951" y="6099176"/>
            <a:ext cx="8856663" cy="453183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itchFamily="34" charset="0"/>
                <a:hlinkClick r:id="rId4"/>
              </a:rPr>
              <a:t>http://www.ilo.org/global/statistics-and-databases/standards-and-guidelines/lang--en/index.htm</a:t>
            </a:r>
            <a:r>
              <a:rPr kumimoji="0" lang="en-GB" altLang="en-US" sz="20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</a:p>
        </p:txBody>
      </p:sp>
      <p:pic>
        <p:nvPicPr>
          <p:cNvPr id="2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19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99060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New international standards on work statistics – 19</a:t>
            </a:r>
            <a:r>
              <a:rPr kumimoji="0" lang="en-GB" sz="3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ICLS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95536" y="1804866"/>
            <a:ext cx="8640960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“Resolution concerning statistics of work, employment and labour underutilization”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Adopted by 19</a:t>
            </a:r>
            <a:r>
              <a:rPr kumimoji="0" lang="en-GB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th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ICLS (October 2013)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Build on existing standards (1982) &amp; good practice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Especially: labour force framework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Provide expanded guidelines for countries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Forms of work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Measures of labour underutilization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Facilitate progressive implementation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Enable reconstruction of existing series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Promote international comparability</a:t>
            </a:r>
          </a:p>
        </p:txBody>
      </p:sp>
      <p:pic>
        <p:nvPicPr>
          <p:cNvPr id="19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D:\Downloadan\Bahan Ajar\All-You-Need-To-Know-About-Employment-Screening-Compani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03C47"/>
              </a:clrFrom>
              <a:clrTo>
                <a:srgbClr val="303C4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28600" y="1752600"/>
            <a:ext cx="8610600" cy="464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5053777"/>
              </p:ext>
            </p:extLst>
          </p:nvPr>
        </p:nvGraphicFramePr>
        <p:xfrm>
          <a:off x="914400" y="2159000"/>
          <a:ext cx="84582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939226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</a:t>
            </a:fld>
            <a:endParaRPr lang="en-US" dirty="0"/>
          </a:p>
        </p:txBody>
      </p:sp>
      <p:pic>
        <p:nvPicPr>
          <p:cNvPr id="16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20</a:t>
            </a:fld>
            <a:endParaRPr lang="en-US" dirty="0"/>
          </a:p>
        </p:txBody>
      </p:sp>
      <p:pic>
        <p:nvPicPr>
          <p:cNvPr id="48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0" y="838200"/>
            <a:ext cx="866229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kumimoji="0" lang="en-GB" alt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95536" y="1524001"/>
            <a:ext cx="8136904" cy="2496195"/>
          </a:xfrm>
        </p:spPr>
        <p:txBody>
          <a:bodyPr>
            <a:normAutofit/>
          </a:bodyPr>
          <a:lstStyle/>
          <a:p>
            <a:r>
              <a:rPr lang="en-GB" altLang="en-US" sz="4400" b="1" dirty="0" smtClean="0"/>
              <a:t>Introduction to Labour Statistics</a:t>
            </a:r>
            <a:br>
              <a:rPr lang="en-GB" altLang="en-US" sz="4400" b="1" dirty="0" smtClean="0"/>
            </a:br>
            <a:r>
              <a:rPr lang="en-GB" altLang="en-US" sz="2800" dirty="0" smtClean="0"/>
              <a:t>by:</a:t>
            </a:r>
            <a:r>
              <a:rPr lang="en-GB" altLang="en-US" b="1" dirty="0"/>
              <a:t/>
            </a:r>
            <a:br>
              <a:rPr lang="en-GB" altLang="en-US" b="1" dirty="0"/>
            </a:br>
            <a:r>
              <a:rPr lang="en-GB" altLang="en-US" sz="2800" dirty="0" smtClean="0"/>
              <a:t>Monica Castillo</a:t>
            </a:r>
            <a:br>
              <a:rPr lang="en-GB" altLang="en-US" sz="2800" dirty="0" smtClean="0"/>
            </a:br>
            <a:r>
              <a:rPr lang="en-GB" altLang="en-US" sz="2800" dirty="0" smtClean="0"/>
              <a:t>ILO Department of Statistics</a:t>
            </a:r>
            <a:br>
              <a:rPr lang="en-GB" altLang="en-US" sz="2800" dirty="0" smtClean="0"/>
            </a:br>
            <a:r>
              <a:rPr lang="en-GB" altLang="en-US" sz="2800" dirty="0" smtClean="0">
                <a:hlinkClick r:id="rId5"/>
              </a:rPr>
              <a:t>castillom@ilo.org</a:t>
            </a:r>
            <a:r>
              <a:rPr lang="en-GB" altLang="en-US" sz="2800" dirty="0" smtClean="0"/>
              <a:t> </a:t>
            </a:r>
          </a:p>
        </p:txBody>
      </p:sp>
      <p:sp>
        <p:nvSpPr>
          <p:cNvPr id="52" name="Rectangle 6"/>
          <p:cNvSpPr txBox="1">
            <a:spLocks noChangeArrowheads="1"/>
          </p:cNvSpPr>
          <p:nvPr/>
        </p:nvSpPr>
        <p:spPr>
          <a:xfrm>
            <a:off x="463735" y="4315801"/>
            <a:ext cx="8136904" cy="124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dirty="0" smtClean="0"/>
              <a:t>International Training Program for Strengthening Statistical Capacity: Work Statistics</a:t>
            </a:r>
          </a:p>
          <a:p>
            <a:r>
              <a:rPr lang="en-GB" altLang="en-US" sz="2800" dirty="0" smtClean="0"/>
              <a:t>1-12 June 2015</a:t>
            </a:r>
          </a:p>
          <a:p>
            <a:r>
              <a:rPr lang="en-GB" altLang="en-US" sz="2800" dirty="0" err="1" smtClean="0"/>
              <a:t>Daejon</a:t>
            </a:r>
            <a:r>
              <a:rPr lang="en-GB" altLang="en-US" sz="2800" dirty="0" smtClean="0"/>
              <a:t>, Republic of Korea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5" t="27478" r="31078" b="29687"/>
          <a:stretch/>
        </p:blipFill>
        <p:spPr bwMode="auto">
          <a:xfrm>
            <a:off x="228600" y="1584434"/>
            <a:ext cx="8686800" cy="474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3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wnloadan\Bahan Ajar\All-You-Need-To-Know-About-Employment-Screening-Compani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03C47"/>
              </a:clrFrom>
              <a:clrTo>
                <a:srgbClr val="303C4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34520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400" b="1" dirty="0" smtClean="0">
                <a:latin typeface="Algerian" panose="04020705040A02060702" pitchFamily="82" charset="0"/>
              </a:rPr>
              <a:t>Thank you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21</a:t>
            </a:fld>
            <a:endParaRPr lang="en-US"/>
          </a:p>
        </p:txBody>
      </p:sp>
      <p:pic>
        <p:nvPicPr>
          <p:cNvPr id="1028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1"/>
            <a:ext cx="1538499" cy="12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wnloadan\Bahan Ajar\pancasila(welogo.blogspot.com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64206"/>
            <a:ext cx="1524000" cy="13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Downloadan\Bahan Ajar\All-You-Need-To-Know-About-Employment-Screening-Compani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03C47"/>
              </a:clrFrom>
              <a:clrTo>
                <a:srgbClr val="303C4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68313" y="1752600"/>
            <a:ext cx="828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</a:rPr>
              <a:t>A part of official national statistics</a:t>
            </a:r>
          </a:p>
          <a:p>
            <a:pPr marL="457200" indent="-457200" algn="l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</a:rPr>
              <a:t>Focus is on productive activities of workers</a:t>
            </a:r>
          </a:p>
          <a:p>
            <a:pPr marL="914400" lvl="1" indent="-457200" algn="l">
              <a:spcBef>
                <a:spcPct val="25000"/>
              </a:spcBef>
              <a:buFont typeface="Wingdings" panose="05000000000000000000" pitchFamily="2" charset="2"/>
              <a:buChar char="v"/>
            </a:pPr>
            <a:r>
              <a:rPr lang="en-GB" altLang="en-US" dirty="0" smtClean="0">
                <a:solidFill>
                  <a:schemeClr val="tx1"/>
                </a:solidFill>
              </a:rPr>
              <a:t>Includes labour market focus:</a:t>
            </a:r>
          </a:p>
          <a:p>
            <a:pPr>
              <a:spcBef>
                <a:spcPct val="25000"/>
              </a:spcBef>
            </a:pPr>
            <a:endParaRPr lang="en-GB" altLang="en-US" dirty="0" smtClean="0"/>
          </a:p>
          <a:p>
            <a:pPr>
              <a:spcBef>
                <a:spcPct val="25000"/>
              </a:spcBef>
              <a:buFontTx/>
              <a:buNone/>
            </a:pPr>
            <a:endParaRPr lang="en-GB" altLang="en-US" dirty="0" smtClean="0"/>
          </a:p>
          <a:p>
            <a:pPr>
              <a:spcBef>
                <a:spcPct val="25000"/>
              </a:spcBef>
              <a:buFontTx/>
              <a:buNone/>
            </a:pPr>
            <a:endParaRPr lang="en-GB" altLang="en-US" sz="2800" dirty="0" smtClean="0"/>
          </a:p>
        </p:txBody>
      </p:sp>
      <p:graphicFrame>
        <p:nvGraphicFramePr>
          <p:cNvPr id="13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452117"/>
              </p:ext>
            </p:extLst>
          </p:nvPr>
        </p:nvGraphicFramePr>
        <p:xfrm>
          <a:off x="468313" y="3886200"/>
          <a:ext cx="8142288" cy="3735334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4072725"/>
                <a:gridCol w="4069563"/>
              </a:tblGrid>
              <a:tr h="136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 about labour demand: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 about labour supply: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/>
                </a:tc>
              </a:tr>
              <a:tr h="237515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Enterprises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Vacancies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Jobs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Employed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Unemployed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Not in labour force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914401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600" b="1" u="sng" dirty="0"/>
              <a:t>What are labour statistics</a:t>
            </a:r>
            <a:r>
              <a:rPr lang="en-GB" altLang="en-US" sz="3600" b="1" u="sng" dirty="0" smtClean="0"/>
              <a:t>? … </a:t>
            </a:r>
            <a:r>
              <a:rPr lang="en-GB" altLang="en-US" sz="2400" b="1" u="sng" dirty="0" smtClean="0"/>
              <a:t>(1)</a:t>
            </a:r>
            <a:endParaRPr lang="en-GB" altLang="en-US" sz="24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</a:t>
            </a:fld>
            <a:endParaRPr lang="en-US"/>
          </a:p>
        </p:txBody>
      </p:sp>
      <p:pic>
        <p:nvPicPr>
          <p:cNvPr id="15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Downloadan\Bahan Ajar\All-You-Need-To-Know-About-Employment-Screening-Compani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03C47"/>
              </a:clrFrom>
              <a:clrTo>
                <a:srgbClr val="303C4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914401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600" b="1" u="sng" dirty="0"/>
              <a:t>What are labour statistics</a:t>
            </a:r>
            <a:r>
              <a:rPr lang="en-GB" altLang="en-US" sz="3600" b="1" u="sng" dirty="0" smtClean="0"/>
              <a:t>? … </a:t>
            </a:r>
            <a:r>
              <a:rPr lang="en-GB" altLang="en-US" sz="2400" b="1" u="sng" dirty="0" smtClean="0"/>
              <a:t>(2)</a:t>
            </a:r>
            <a:endParaRPr lang="en-GB" altLang="en-US" sz="2400" b="1" u="sng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674787"/>
              </p:ext>
            </p:extLst>
          </p:nvPr>
        </p:nvGraphicFramePr>
        <p:xfrm>
          <a:off x="609601" y="2638394"/>
          <a:ext cx="8229602" cy="3728476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3556147"/>
                <a:gridCol w="4673455"/>
              </a:tblGrid>
              <a:tr h="1600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 about work for pay/profit:</a:t>
                      </a:r>
                      <a:endParaRPr kumimoji="0" lang="en-GB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 about work not for pay/profit:</a:t>
                      </a:r>
                      <a:endParaRPr kumimoji="0" lang="en-GB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/>
                </a:tc>
              </a:tr>
              <a:tr h="212827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2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Employed</a:t>
                      </a:r>
                      <a:endParaRPr kumimoji="0" lang="en-GB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2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Own-use production work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2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Unpaid trainees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2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Volunteers</a:t>
                      </a:r>
                      <a:endParaRPr kumimoji="0" lang="en-GB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-468560" y="1600201"/>
            <a:ext cx="9073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457200">
              <a:spcBef>
                <a:spcPct val="25000"/>
              </a:spcBef>
              <a:buFont typeface="Wingdings" panose="05000000000000000000" pitchFamily="2" charset="2"/>
              <a:buChar char="v"/>
            </a:pPr>
            <a:r>
              <a:rPr lang="en-GB" altLang="en-US" sz="2800" i="0" dirty="0" smtClean="0"/>
              <a:t>Also includes broad focus on different f</a:t>
            </a:r>
            <a:r>
              <a:rPr lang="en-GB" sz="2800" i="0" dirty="0" smtClean="0"/>
              <a:t>orms </a:t>
            </a:r>
            <a:r>
              <a:rPr lang="en-GB" sz="2800" i="0" dirty="0"/>
              <a:t>of work </a:t>
            </a:r>
            <a:r>
              <a:rPr lang="en-GB" altLang="en-US" sz="2800" i="0" dirty="0"/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4952763"/>
            <a:ext cx="858768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i="0" dirty="0" smtClean="0"/>
              <a:t>Multidimensional</a:t>
            </a:r>
          </a:p>
          <a:p>
            <a:pPr marL="914400" lvl="1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altLang="en-US" sz="2800" i="0" dirty="0" smtClean="0"/>
              <a:t>Economic </a:t>
            </a:r>
            <a:r>
              <a:rPr lang="en-GB" altLang="en-US" sz="2800" i="0" dirty="0"/>
              <a:t>&amp; Social </a:t>
            </a:r>
            <a:r>
              <a:rPr lang="en-GB" altLang="en-US" sz="2800" i="0" dirty="0" smtClean="0"/>
              <a:t>perspectives</a:t>
            </a:r>
          </a:p>
          <a:p>
            <a:pPr marL="914400" lvl="1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altLang="en-US" sz="2800" i="0" dirty="0" smtClean="0"/>
              <a:t>Macro </a:t>
            </a:r>
            <a:r>
              <a:rPr lang="en-GB" altLang="en-US" sz="2800" i="0" dirty="0"/>
              <a:t>&amp; Micro perspectives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91440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Work &amp;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force statistics</a:t>
            </a:r>
            <a:endParaRPr lang="en-GB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7952" y="1828800"/>
            <a:ext cx="87852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Describe and monitor labour markets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Participation in employment, characteristics, working conditions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Extent of labour market access and integration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Measure the participation in all forms of work (paid &amp; unpaid)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Contribution to economy (national accounts / satellite accounts)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Contribution to household livelihoods and wellbeing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Assess differences in participation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Urban / rural , women / men, youth /  adults, 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95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1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27892"/>
              </p:ext>
            </p:extLst>
          </p:nvPr>
        </p:nvGraphicFramePr>
        <p:xfrm>
          <a:off x="0" y="5867400"/>
          <a:ext cx="9144000" cy="925830"/>
        </p:xfrm>
        <a:graphic>
          <a:graphicData uri="http://schemas.openxmlformats.org/drawingml/2006/table">
            <a:tbl>
              <a:tblPr/>
              <a:tblGrid>
                <a:gridCol w="2195513"/>
                <a:gridCol w="4752975"/>
                <a:gridCol w="2195512"/>
              </a:tblGrid>
              <a:tr h="925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Labour demand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Labour supply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A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Potential labour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supply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2E"/>
                    </a:solidFill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57189" y="1474787"/>
            <a:ext cx="1643063" cy="1334587"/>
          </a:xfrm>
          <a:prstGeom prst="rect">
            <a:avLst/>
          </a:prstGeom>
          <a:noFill/>
          <a:ln>
            <a:solidFill>
              <a:srgbClr val="000000">
                <a:lumMod val="50000"/>
              </a:srgbClr>
            </a:solidFill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ENTERPRISES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Ownership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Size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Industry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Location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951" y="3148012"/>
            <a:ext cx="1143000" cy="846138"/>
          </a:xfrm>
          <a:prstGeom prst="rect">
            <a:avLst/>
          </a:prstGeom>
          <a:noFill/>
          <a:ln>
            <a:solidFill>
              <a:srgbClr val="000000">
                <a:lumMod val="50000"/>
              </a:srgbClr>
            </a:solidFill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Vacancies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Type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Skills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5814" y="4056062"/>
            <a:ext cx="1265237" cy="1088366"/>
          </a:xfrm>
          <a:prstGeom prst="rect">
            <a:avLst/>
          </a:prstGeom>
          <a:noFill/>
          <a:ln>
            <a:solidFill>
              <a:srgbClr val="000000">
                <a:lumMod val="50000"/>
              </a:srgbClr>
            </a:solidFill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Jobs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Pay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Labour costs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Hrs paid for</a:t>
            </a:r>
          </a:p>
        </p:txBody>
      </p:sp>
      <p:cxnSp>
        <p:nvCxnSpPr>
          <p:cNvPr id="65" name="Elbow Connector 14"/>
          <p:cNvCxnSpPr>
            <a:cxnSpLocks noChangeShapeType="1"/>
            <a:stCxn id="62" idx="2"/>
            <a:endCxn id="63" idx="0"/>
          </p:cNvCxnSpPr>
          <p:nvPr/>
        </p:nvCxnSpPr>
        <p:spPr bwMode="auto">
          <a:xfrm rot="5400000">
            <a:off x="759767" y="2729058"/>
            <a:ext cx="338638" cy="49927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Elbow Connector 16"/>
          <p:cNvCxnSpPr>
            <a:cxnSpLocks noChangeShapeType="1"/>
            <a:stCxn id="62" idx="2"/>
            <a:endCxn id="64" idx="0"/>
          </p:cNvCxnSpPr>
          <p:nvPr/>
        </p:nvCxnSpPr>
        <p:spPr bwMode="auto">
          <a:xfrm rot="16200000" flipH="1">
            <a:off x="675233" y="3312862"/>
            <a:ext cx="1246688" cy="23971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19"/>
          <p:cNvSpPr txBox="1">
            <a:spLocks noChangeArrowheads="1"/>
          </p:cNvSpPr>
          <p:nvPr/>
        </p:nvSpPr>
        <p:spPr bwMode="auto">
          <a:xfrm>
            <a:off x="4506914" y="1330326"/>
            <a:ext cx="1073151" cy="1015663"/>
          </a:xfrm>
          <a:prstGeom prst="rect">
            <a:avLst/>
          </a:prstGeom>
          <a:noFill/>
          <a:ln w="9525">
            <a:solidFill>
              <a:srgbClr val="00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PEOPLE</a:t>
            </a:r>
            <a:endParaRPr kumimoji="0" lang="en-GB" alt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Age/Sex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Education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Location</a:t>
            </a:r>
          </a:p>
        </p:txBody>
      </p:sp>
      <p:sp>
        <p:nvSpPr>
          <p:cNvPr id="68" name="TextBox 21"/>
          <p:cNvSpPr txBox="1">
            <a:spLocks noChangeArrowheads="1"/>
          </p:cNvSpPr>
          <p:nvPr/>
        </p:nvSpPr>
        <p:spPr bwMode="auto">
          <a:xfrm>
            <a:off x="6016626" y="1330325"/>
            <a:ext cx="1363663" cy="784830"/>
          </a:xfrm>
          <a:prstGeom prst="rect">
            <a:avLst/>
          </a:prstGeom>
          <a:noFill/>
          <a:ln w="9525">
            <a:solidFill>
              <a:srgbClr val="00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HOUSEHOLDS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Size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Composition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27314" y="2627313"/>
            <a:ext cx="1944687" cy="2319472"/>
          </a:xfrm>
          <a:prstGeom prst="rect">
            <a:avLst/>
          </a:prstGeom>
          <a:noFill/>
          <a:ln>
            <a:solidFill>
              <a:srgbClr val="000000">
                <a:lumMod val="50000"/>
              </a:srgbClr>
            </a:solidFill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EMPLOYED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Status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Occupation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Industry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Institutional sector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Working time, patterns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Income/benefits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Injuries/diseases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Social dialogue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59339" y="2627313"/>
            <a:ext cx="1857375" cy="2073251"/>
          </a:xfrm>
          <a:prstGeom prst="rect">
            <a:avLst/>
          </a:prstGeom>
          <a:noFill/>
          <a:ln>
            <a:solidFill>
              <a:srgbClr val="000000">
                <a:lumMod val="50000"/>
              </a:srgbClr>
            </a:solidFill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UNEMPLOYED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Search methods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Duration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Qualifications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Previous work exp.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Previous occupation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Previous industry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Receipt benefits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77089" y="2627313"/>
            <a:ext cx="1643063" cy="2132019"/>
          </a:xfrm>
          <a:prstGeom prst="rect">
            <a:avLst/>
          </a:prstGeom>
          <a:noFill/>
          <a:ln>
            <a:solidFill>
              <a:srgbClr val="000000">
                <a:lumMod val="50000"/>
              </a:srgbClr>
            </a:solidFill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OUTSIDE THE LF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Reasons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Desire to work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Availability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Job search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Qualifications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Previous work exp.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Receipt benefits</a:t>
            </a:r>
          </a:p>
        </p:txBody>
      </p:sp>
      <p:cxnSp>
        <p:nvCxnSpPr>
          <p:cNvPr id="72" name="Elbow Connector 32"/>
          <p:cNvCxnSpPr>
            <a:cxnSpLocks noChangeShapeType="1"/>
            <a:stCxn id="67" idx="2"/>
            <a:endCxn id="69" idx="0"/>
          </p:cNvCxnSpPr>
          <p:nvPr/>
        </p:nvCxnSpPr>
        <p:spPr bwMode="auto">
          <a:xfrm rot="5400000">
            <a:off x="4180912" y="1764735"/>
            <a:ext cx="281324" cy="144383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hape 41"/>
          <p:cNvCxnSpPr>
            <a:cxnSpLocks noChangeShapeType="1"/>
            <a:stCxn id="67" idx="2"/>
            <a:endCxn id="71" idx="0"/>
          </p:cNvCxnSpPr>
          <p:nvPr/>
        </p:nvCxnSpPr>
        <p:spPr bwMode="auto">
          <a:xfrm rot="16200000" flipH="1">
            <a:off x="6380393" y="1009085"/>
            <a:ext cx="281324" cy="295513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Connector 61"/>
          <p:cNvCxnSpPr>
            <a:cxnSpLocks noChangeShapeType="1"/>
            <a:stCxn id="67" idx="3"/>
            <a:endCxn id="68" idx="1"/>
          </p:cNvCxnSpPr>
          <p:nvPr/>
        </p:nvCxnSpPr>
        <p:spPr bwMode="auto">
          <a:xfrm flipV="1">
            <a:off x="5580065" y="1722740"/>
            <a:ext cx="436561" cy="11541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Rectangle 25"/>
          <p:cNvSpPr txBox="1">
            <a:spLocks noChangeArrowheads="1"/>
          </p:cNvSpPr>
          <p:nvPr/>
        </p:nvSpPr>
        <p:spPr bwMode="auto">
          <a:xfrm>
            <a:off x="37757" y="914400"/>
            <a:ext cx="8115644" cy="40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Scope related to labour market focus</a:t>
            </a: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2195513" y="1763712"/>
            <a:ext cx="0" cy="4103688"/>
          </a:xfrm>
          <a:prstGeom prst="line">
            <a:avLst/>
          </a:prstGeom>
          <a:noFill/>
          <a:ln w="38100">
            <a:solidFill>
              <a:srgbClr val="0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i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77" name="AutoShape 27"/>
          <p:cNvSpPr>
            <a:spLocks noChangeArrowheads="1"/>
          </p:cNvSpPr>
          <p:nvPr/>
        </p:nvSpPr>
        <p:spPr bwMode="auto">
          <a:xfrm>
            <a:off x="7164389" y="5115342"/>
            <a:ext cx="1800225" cy="746879"/>
          </a:xfrm>
          <a:prstGeom prst="upArrowCallout">
            <a:avLst>
              <a:gd name="adj1" fmla="val 54503"/>
              <a:gd name="adj2" fmla="val 39204"/>
              <a:gd name="adj3" fmla="val 17819"/>
              <a:gd name="adj4" fmla="val 73523"/>
            </a:avLst>
          </a:prstGeom>
          <a:solidFill>
            <a:srgbClr val="99CC00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Labour market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attachment</a:t>
            </a:r>
          </a:p>
        </p:txBody>
      </p:sp>
      <p:sp>
        <p:nvSpPr>
          <p:cNvPr id="78" name="AutoShape 28"/>
          <p:cNvSpPr>
            <a:spLocks noChangeArrowheads="1"/>
          </p:cNvSpPr>
          <p:nvPr/>
        </p:nvSpPr>
        <p:spPr bwMode="auto">
          <a:xfrm>
            <a:off x="5148265" y="5115342"/>
            <a:ext cx="1800225" cy="746879"/>
          </a:xfrm>
          <a:prstGeom prst="upArrowCallout">
            <a:avLst>
              <a:gd name="adj1" fmla="val 54440"/>
              <a:gd name="adj2" fmla="val 39158"/>
              <a:gd name="adj3" fmla="val 17819"/>
              <a:gd name="adj4" fmla="val 73523"/>
            </a:avLst>
          </a:prstGeom>
          <a:solidFill>
            <a:srgbClr val="99CC00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Pressures on labour market , access</a:t>
            </a:r>
          </a:p>
        </p:txBody>
      </p:sp>
      <p:sp>
        <p:nvSpPr>
          <p:cNvPr id="79" name="AutoShape 29"/>
          <p:cNvSpPr>
            <a:spLocks noChangeArrowheads="1"/>
          </p:cNvSpPr>
          <p:nvPr/>
        </p:nvSpPr>
        <p:spPr bwMode="auto">
          <a:xfrm>
            <a:off x="2268538" y="5115342"/>
            <a:ext cx="2735263" cy="746879"/>
          </a:xfrm>
          <a:prstGeom prst="upArrowCallout">
            <a:avLst>
              <a:gd name="adj1" fmla="val 52610"/>
              <a:gd name="adj2" fmla="val 45804"/>
              <a:gd name="adj3" fmla="val 17819"/>
              <a:gd name="adj4" fmla="val 73523"/>
            </a:avLst>
          </a:prstGeom>
          <a:solidFill>
            <a:srgbClr val="99CC00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Characteristics of employment,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working conditions</a:t>
            </a:r>
          </a:p>
        </p:txBody>
      </p:sp>
      <p:sp>
        <p:nvSpPr>
          <p:cNvPr id="80" name="AutoShape 30"/>
          <p:cNvSpPr>
            <a:spLocks noChangeArrowheads="1"/>
          </p:cNvSpPr>
          <p:nvPr/>
        </p:nvSpPr>
        <p:spPr bwMode="auto">
          <a:xfrm>
            <a:off x="107951" y="5115342"/>
            <a:ext cx="2016125" cy="746879"/>
          </a:xfrm>
          <a:prstGeom prst="upArrowCallout">
            <a:avLst>
              <a:gd name="adj1" fmla="val 61040"/>
              <a:gd name="adj2" fmla="val 43906"/>
              <a:gd name="adj3" fmla="val 17819"/>
              <a:gd name="adj4" fmla="val 73523"/>
            </a:avLst>
          </a:prstGeom>
          <a:solidFill>
            <a:srgbClr val="99CC00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Employment creation,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productivity</a:t>
            </a:r>
          </a:p>
        </p:txBody>
      </p:sp>
      <p:sp>
        <p:nvSpPr>
          <p:cNvPr id="81" name="AutoShape 31"/>
          <p:cNvSpPr>
            <a:spLocks noChangeArrowheads="1"/>
          </p:cNvSpPr>
          <p:nvPr/>
        </p:nvSpPr>
        <p:spPr bwMode="auto">
          <a:xfrm>
            <a:off x="2195514" y="3625812"/>
            <a:ext cx="6769100" cy="30646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82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833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7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88914" y="533400"/>
            <a:ext cx="8802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Scope related to forms of work: Examples</a:t>
            </a:r>
            <a:endParaRPr kumimoji="0" lang="en-GB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139952" y="2459186"/>
            <a:ext cx="4925347" cy="681038"/>
          </a:xfrm>
          <a:prstGeom prst="roundRect">
            <a:avLst/>
          </a:prstGeom>
          <a:solidFill>
            <a:srgbClr val="FFE79B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Unpaid trainee getting work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experience</a:t>
            </a:r>
            <a:endParaRPr lang="en-GB" sz="20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52641" r="58633" b="18250"/>
          <a:stretch/>
        </p:blipFill>
        <p:spPr bwMode="auto">
          <a:xfrm>
            <a:off x="4211960" y="2520753"/>
            <a:ext cx="720080" cy="61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ounded Rectangle 41"/>
          <p:cNvSpPr/>
          <p:nvPr/>
        </p:nvSpPr>
        <p:spPr bwMode="auto">
          <a:xfrm>
            <a:off x="4139952" y="4312669"/>
            <a:ext cx="4925347" cy="340519"/>
          </a:xfrm>
          <a:prstGeom prst="roundRect">
            <a:avLst/>
          </a:prstGeom>
          <a:solidFill>
            <a:srgbClr val="FFE79B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Subsistence farmer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43" y="4176937"/>
            <a:ext cx="666597" cy="648071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 bwMode="auto">
          <a:xfrm>
            <a:off x="4139952" y="3285649"/>
            <a:ext cx="4961659" cy="681038"/>
          </a:xfrm>
          <a:prstGeom prst="roundRect">
            <a:avLst/>
          </a:prstGeom>
          <a:solidFill>
            <a:srgbClr val="FFE79B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1" indent="-279400" algn="r"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Unpaid volunteer </a:t>
            </a:r>
            <a:r>
              <a:rPr lang="en-GB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local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community project</a:t>
            </a:r>
            <a:endParaRPr lang="en-GB" sz="20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706" t="-35484" r="43902" b="29032"/>
          <a:stretch/>
        </p:blipFill>
        <p:spPr bwMode="auto">
          <a:xfrm>
            <a:off x="2555777" y="2952800"/>
            <a:ext cx="2404865" cy="99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ounded Rectangle 45"/>
          <p:cNvSpPr/>
          <p:nvPr/>
        </p:nvSpPr>
        <p:spPr bwMode="auto">
          <a:xfrm>
            <a:off x="4139953" y="5798595"/>
            <a:ext cx="4968553" cy="681038"/>
          </a:xfrm>
          <a:prstGeom prst="roundRect">
            <a:avLst/>
          </a:prstGeom>
          <a:solidFill>
            <a:srgbClr val="FFE79B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Unpaid </a:t>
            </a:r>
            <a:r>
              <a:rPr lang="en-GB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prison workers </a:t>
            </a:r>
            <a:endParaRPr lang="en-GB" sz="20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ordered </a:t>
            </a:r>
            <a:r>
              <a:rPr lang="en-GB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 </a:t>
            </a:r>
            <a:r>
              <a:rPr lang="en-GB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</a:t>
            </a:r>
            <a:endParaRPr lang="en-GB" sz="20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t="11891" r="-34150" b="-7993"/>
          <a:stretch/>
        </p:blipFill>
        <p:spPr>
          <a:xfrm>
            <a:off x="4283969" y="5789156"/>
            <a:ext cx="1142055" cy="764045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 bwMode="auto">
          <a:xfrm>
            <a:off x="61663" y="3503707"/>
            <a:ext cx="3874028" cy="817245"/>
          </a:xfrm>
          <a:prstGeom prst="roundRect">
            <a:avLst/>
          </a:prstGeom>
          <a:solidFill>
            <a:srgbClr val="FFE79B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Paid employee at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supermarket</a:t>
            </a:r>
            <a:endParaRPr lang="en-GB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61664" y="5444020"/>
            <a:ext cx="3949281" cy="681038"/>
          </a:xfrm>
          <a:prstGeom prst="roundRect">
            <a:avLst/>
          </a:prstGeom>
          <a:solidFill>
            <a:srgbClr val="FFE79B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Entrepreneur in her own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profit-oriented business</a:t>
            </a:r>
            <a:endParaRPr lang="en-GB" sz="20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498976"/>
            <a:ext cx="838337" cy="6221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3582935"/>
            <a:ext cx="1178223" cy="666009"/>
          </a:xfrm>
          <a:prstGeom prst="rect">
            <a:avLst/>
          </a:prstGeom>
        </p:spPr>
      </p:pic>
      <p:sp>
        <p:nvSpPr>
          <p:cNvPr id="52" name="Right Brace 51"/>
          <p:cNvSpPr/>
          <p:nvPr/>
        </p:nvSpPr>
        <p:spPr bwMode="auto">
          <a:xfrm rot="5400000">
            <a:off x="1746647" y="2987623"/>
            <a:ext cx="504056" cy="290393"/>
          </a:xfrm>
          <a:prstGeom prst="rightBrac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i="1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5578" y="2727484"/>
            <a:ext cx="221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000066"/>
                </a:solidFill>
                <a:latin typeface="Arial Narrow" pitchFamily="34" charset="0"/>
              </a:rPr>
              <a:t>Example 1: work for pay</a:t>
            </a:r>
            <a:endParaRPr lang="en-GB" i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54" name="Right Brace 53"/>
          <p:cNvSpPr/>
          <p:nvPr/>
        </p:nvSpPr>
        <p:spPr bwMode="auto">
          <a:xfrm rot="5400000">
            <a:off x="1615467" y="4859832"/>
            <a:ext cx="504056" cy="290393"/>
          </a:xfrm>
          <a:prstGeom prst="rightBrac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i="1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7606" y="4599692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000066"/>
                </a:solidFill>
                <a:latin typeface="Arial Narrow" pitchFamily="34" charset="0"/>
              </a:rPr>
              <a:t>Example </a:t>
            </a:r>
            <a:r>
              <a:rPr lang="en-GB" i="1" dirty="0" smtClean="0">
                <a:solidFill>
                  <a:srgbClr val="000066"/>
                </a:solidFill>
                <a:latin typeface="Arial Narrow" pitchFamily="34" charset="0"/>
              </a:rPr>
              <a:t>2: </a:t>
            </a:r>
            <a:r>
              <a:rPr lang="en-GB" i="1" dirty="0">
                <a:solidFill>
                  <a:srgbClr val="000066"/>
                </a:solidFill>
                <a:latin typeface="Arial Narrow" pitchFamily="34" charset="0"/>
              </a:rPr>
              <a:t>work for </a:t>
            </a:r>
            <a:r>
              <a:rPr lang="en-GB" i="1" dirty="0" smtClean="0">
                <a:solidFill>
                  <a:srgbClr val="000066"/>
                </a:solidFill>
                <a:latin typeface="Arial Narrow" pitchFamily="34" charset="0"/>
              </a:rPr>
              <a:t>profit</a:t>
            </a:r>
            <a:endParaRPr lang="en-GB" i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5351" y="1547336"/>
            <a:ext cx="9039948" cy="738664"/>
          </a:xfrm>
          <a:prstGeom prst="rect">
            <a:avLst/>
          </a:prstGeom>
          <a:solidFill>
            <a:srgbClr val="B2DE82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66"/>
                </a:solidFill>
                <a:latin typeface="Arial Narrow" pitchFamily="34" charset="0"/>
              </a:rPr>
              <a:t>          </a:t>
            </a:r>
            <a:r>
              <a:rPr lang="en-GB" sz="2400" dirty="0" smtClean="0">
                <a:solidFill>
                  <a:srgbClr val="000066"/>
                </a:solidFill>
                <a:latin typeface="Arial Narrow" pitchFamily="34" charset="0"/>
              </a:rPr>
              <a:t>Examples </a:t>
            </a:r>
            <a:r>
              <a:rPr lang="en-GB" sz="2400" dirty="0">
                <a:solidFill>
                  <a:srgbClr val="000066"/>
                </a:solidFill>
                <a:latin typeface="Arial Narrow" pitchFamily="34" charset="0"/>
              </a:rPr>
              <a:t>of forms </a:t>
            </a:r>
            <a:r>
              <a:rPr lang="en-GB" sz="2400" dirty="0" smtClean="0">
                <a:solidFill>
                  <a:srgbClr val="000066"/>
                </a:solidFill>
                <a:latin typeface="Arial Narrow" pitchFamily="34" charset="0"/>
              </a:rPr>
              <a:t>of                          Examples </a:t>
            </a:r>
            <a:r>
              <a:rPr lang="en-GB" sz="2400" dirty="0">
                <a:solidFill>
                  <a:srgbClr val="000066"/>
                </a:solidFill>
                <a:latin typeface="Arial Narrow" pitchFamily="34" charset="0"/>
              </a:rPr>
              <a:t>of unpaid forms of work: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66"/>
                </a:solidFill>
                <a:latin typeface="Arial Narrow" pitchFamily="34" charset="0"/>
              </a:rPr>
              <a:t>         work </a:t>
            </a:r>
            <a:r>
              <a:rPr lang="en-GB" sz="2400" dirty="0">
                <a:solidFill>
                  <a:srgbClr val="000066"/>
                </a:solidFill>
                <a:latin typeface="Arial Narrow" pitchFamily="34" charset="0"/>
              </a:rPr>
              <a:t>for pay/profit</a:t>
            </a:r>
            <a:r>
              <a:rPr lang="en-GB" sz="2400" dirty="0" smtClean="0">
                <a:solidFill>
                  <a:srgbClr val="000066"/>
                </a:solidFill>
                <a:latin typeface="Arial Narrow" pitchFamily="34" charset="0"/>
              </a:rPr>
              <a:t>:</a:t>
            </a:r>
          </a:p>
        </p:txBody>
      </p:sp>
      <p:sp>
        <p:nvSpPr>
          <p:cNvPr id="57" name="Down Arrow 56"/>
          <p:cNvSpPr/>
          <p:nvPr/>
        </p:nvSpPr>
        <p:spPr bwMode="auto">
          <a:xfrm>
            <a:off x="1528701" y="2263859"/>
            <a:ext cx="739043" cy="368082"/>
          </a:xfrm>
          <a:prstGeom prst="downArrow">
            <a:avLst/>
          </a:prstGeom>
          <a:solidFill>
            <a:srgbClr val="B2DE82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i="1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58" name="Down Arrow 57"/>
          <p:cNvSpPr/>
          <p:nvPr/>
        </p:nvSpPr>
        <p:spPr bwMode="auto">
          <a:xfrm>
            <a:off x="6156176" y="2129072"/>
            <a:ext cx="739043" cy="368082"/>
          </a:xfrm>
          <a:prstGeom prst="downArrow">
            <a:avLst/>
          </a:prstGeom>
          <a:solidFill>
            <a:srgbClr val="B2DE82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i="1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4139952" y="4970587"/>
            <a:ext cx="4925347" cy="681038"/>
          </a:xfrm>
          <a:prstGeom prst="roundRect">
            <a:avLst/>
          </a:prstGeom>
          <a:solidFill>
            <a:srgbClr val="FFE79B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providing unpaid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for the household </a:t>
            </a:r>
          </a:p>
        </p:txBody>
      </p:sp>
      <p:pic>
        <p:nvPicPr>
          <p:cNvPr id="60" name="Picture 59" descr="ILO-house-sq.JPG - Windows Photo Viewer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0" t="35434" r="41483" b="36913"/>
          <a:stretch/>
        </p:blipFill>
        <p:spPr>
          <a:xfrm>
            <a:off x="4258651" y="4969025"/>
            <a:ext cx="732159" cy="699397"/>
          </a:xfrm>
          <a:prstGeom prst="rect">
            <a:avLst/>
          </a:prstGeom>
        </p:spPr>
      </p:pic>
      <p:pic>
        <p:nvPicPr>
          <p:cNvPr id="85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8313" y="1741488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Macro-economic monitoring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Formulate, implement policies &amp; programmes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Employment creation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Human resource development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Poverty reduction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Income support &amp; social assistance programmes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Monitor progress towards &amp; attainment of goals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</a:rPr>
              <a:t>Decent Work Agenda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j-ea"/>
                <a:cs typeface="+mj-cs"/>
              </a:rPr>
              <a:t>Uses</a:t>
            </a:r>
            <a:endParaRPr kumimoji="0" lang="en-US" sz="1800" b="1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876800" y="1649414"/>
            <a:ext cx="3962400" cy="477699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0501" y="1649413"/>
            <a:ext cx="3790951" cy="482979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2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60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9655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9</a:t>
            </a:fld>
            <a:endParaRPr lang="en-US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47701" y="952500"/>
            <a:ext cx="7581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Relevance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17500" y="1725614"/>
            <a:ext cx="4090987" cy="4751387"/>
          </a:xfrm>
          <a:prstGeom prst="rect">
            <a:avLst/>
          </a:prstGeom>
          <a:noFill/>
          <a:ln w="57150"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Policy instruments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Macro-economic Policies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Poverty Reduction Strategy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Labour Market Policies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Employment policy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Sectoral Policies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Micro and Small Enterprise Development Policies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Skill Development Policies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Gender Policies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Decent Work Country Programmes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876802" y="1750398"/>
            <a:ext cx="4016375" cy="4955203"/>
          </a:xfrm>
          <a:prstGeom prst="rect">
            <a:avLst/>
          </a:prstGeom>
          <a:noFill/>
          <a:ln w="38100"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r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Statistical planning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National Strategies for Development of Statistics </a:t>
            </a:r>
          </a:p>
          <a:p>
            <a:pPr marL="0" marR="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 -Statistical data collection plans</a:t>
            </a:r>
          </a:p>
          <a:p>
            <a:pPr marL="0" marR="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</a:rPr>
              <a:t>-Labour statistics &amp; indicators</a:t>
            </a:r>
          </a:p>
          <a:p>
            <a:pPr marL="0" marR="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40177" y="3246438"/>
            <a:ext cx="936625" cy="792163"/>
          </a:xfrm>
          <a:prstGeom prst="leftRightArrow">
            <a:avLst>
              <a:gd name="adj1" fmla="val 50000"/>
              <a:gd name="adj2" fmla="val 23647"/>
            </a:avLst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 rot="5400000">
            <a:off x="6265071" y="3617119"/>
            <a:ext cx="503237" cy="431800"/>
          </a:xfrm>
          <a:prstGeom prst="leftRightArrow">
            <a:avLst>
              <a:gd name="adj1" fmla="val 50000"/>
              <a:gd name="adj2" fmla="val 23595"/>
            </a:avLst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rot="5400000">
            <a:off x="6264276" y="4484687"/>
            <a:ext cx="504825" cy="431800"/>
          </a:xfrm>
          <a:prstGeom prst="leftRightArrow">
            <a:avLst>
              <a:gd name="adj1" fmla="val 50000"/>
              <a:gd name="adj2" fmla="val 23669"/>
            </a:avLst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" y="76200"/>
            <a:ext cx="955619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990601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1206</Words>
  <Application>Microsoft Office PowerPoint</Application>
  <PresentationFormat>On-screen Show (4:3)</PresentationFormat>
  <Paragraphs>326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Algerian</vt:lpstr>
      <vt:lpstr>Arial</vt:lpstr>
      <vt:lpstr>Arial Narrow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Labour Statistics by: Monica Castillo ILO Department of Statistics castillom@ilo.org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bps</dc:creator>
  <cp:lastModifiedBy>Dk Hjh Nurul Ihsan Binti Pg Damit</cp:lastModifiedBy>
  <cp:revision>92</cp:revision>
  <cp:lastPrinted>2016-09-06T03:41:26Z</cp:lastPrinted>
  <dcterms:created xsi:type="dcterms:W3CDTF">2015-09-10T00:44:36Z</dcterms:created>
  <dcterms:modified xsi:type="dcterms:W3CDTF">2016-09-06T03:43:35Z</dcterms:modified>
</cp:coreProperties>
</file>