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6" r:id="rId20"/>
    <p:sldId id="317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14" r:id="rId36"/>
    <p:sldId id="333" r:id="rId37"/>
    <p:sldId id="334" r:id="rId38"/>
    <p:sldId id="297" r:id="rId39"/>
  </p:sldIdLst>
  <p:sldSz cx="9144000" cy="6858000" type="screen4x3"/>
  <p:notesSz cx="9926638" cy="6781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>
        <p:scale>
          <a:sx n="70" d="100"/>
          <a:sy n="70" d="100"/>
        </p:scale>
        <p:origin x="-142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05AC2-39E8-4638-8F9B-473C265F66C9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4E848D-5193-40E1-9657-5903C8473FCF}">
      <dgm:prSet phldrT="[Text]" custT="1"/>
      <dgm:spPr/>
      <dgm:t>
        <a:bodyPr/>
        <a:lstStyle/>
        <a:p>
          <a:r>
            <a:rPr lang="en-GB" sz="2000" dirty="0" smtClean="0"/>
            <a:t>Unemployment</a:t>
          </a:r>
          <a:endParaRPr lang="en-US" sz="2000" dirty="0"/>
        </a:p>
      </dgm:t>
    </dgm:pt>
    <dgm:pt modelId="{49859675-F43A-4457-B26C-EF3683511D54}" type="parTrans" cxnId="{C21B160B-E4CD-474C-97E8-841ECA140863}">
      <dgm:prSet/>
      <dgm:spPr/>
      <dgm:t>
        <a:bodyPr/>
        <a:lstStyle/>
        <a:p>
          <a:endParaRPr lang="en-US" sz="2000"/>
        </a:p>
      </dgm:t>
    </dgm:pt>
    <dgm:pt modelId="{51AEB37C-0AE3-4225-B258-81420FC72BAE}" type="sibTrans" cxnId="{C21B160B-E4CD-474C-97E8-841ECA140863}">
      <dgm:prSet/>
      <dgm:spPr/>
      <dgm:t>
        <a:bodyPr/>
        <a:lstStyle/>
        <a:p>
          <a:endParaRPr lang="en-US" sz="2000"/>
        </a:p>
      </dgm:t>
    </dgm:pt>
    <dgm:pt modelId="{B95641DF-038F-45FC-9828-3755FA908FB7}">
      <dgm:prSet phldrT="[Text]" custT="1"/>
      <dgm:spPr/>
      <dgm:t>
        <a:bodyPr/>
        <a:lstStyle/>
        <a:p>
          <a:r>
            <a:rPr lang="en-GB" sz="2000" dirty="0" smtClean="0"/>
            <a:t>Potential labour force</a:t>
          </a:r>
          <a:endParaRPr lang="en-US" sz="2000" dirty="0"/>
        </a:p>
      </dgm:t>
    </dgm:pt>
    <dgm:pt modelId="{7ABA885A-0782-48AF-A77E-16549AE3464B}" type="parTrans" cxnId="{579E62D1-0FF4-42AE-A0B1-E9ABA55AE0B5}">
      <dgm:prSet/>
      <dgm:spPr/>
      <dgm:t>
        <a:bodyPr/>
        <a:lstStyle/>
        <a:p>
          <a:endParaRPr lang="en-US" sz="2000"/>
        </a:p>
      </dgm:t>
    </dgm:pt>
    <dgm:pt modelId="{B95B0D16-5FC3-4C9E-87DE-F91898F6275F}" type="sibTrans" cxnId="{579E62D1-0FF4-42AE-A0B1-E9ABA55AE0B5}">
      <dgm:prSet/>
      <dgm:spPr/>
      <dgm:t>
        <a:bodyPr/>
        <a:lstStyle/>
        <a:p>
          <a:endParaRPr lang="en-US" sz="2000"/>
        </a:p>
      </dgm:t>
    </dgm:pt>
    <dgm:pt modelId="{005C7219-DEAA-44F2-8D3F-52F60C99B0B0}">
      <dgm:prSet phldrT="[Text]" custT="1"/>
      <dgm:spPr/>
      <dgm:t>
        <a:bodyPr/>
        <a:lstStyle/>
        <a:p>
          <a:r>
            <a:rPr lang="en-GB" sz="2000" dirty="0" smtClean="0"/>
            <a:t>Measurement in labour force surveys</a:t>
          </a:r>
          <a:endParaRPr lang="en-US" sz="2000" dirty="0"/>
        </a:p>
      </dgm:t>
    </dgm:pt>
    <dgm:pt modelId="{EDB8CF4A-155F-4DC3-BE7E-39E99CA708FA}" type="parTrans" cxnId="{CF9728E6-0948-47CA-9800-9998A0417487}">
      <dgm:prSet/>
      <dgm:spPr/>
      <dgm:t>
        <a:bodyPr/>
        <a:lstStyle/>
        <a:p>
          <a:endParaRPr lang="en-US" sz="2000"/>
        </a:p>
      </dgm:t>
    </dgm:pt>
    <dgm:pt modelId="{1B17C85E-1304-4A61-BE5B-8453CC721116}" type="sibTrans" cxnId="{CF9728E6-0948-47CA-9800-9998A0417487}">
      <dgm:prSet/>
      <dgm:spPr/>
      <dgm:t>
        <a:bodyPr/>
        <a:lstStyle/>
        <a:p>
          <a:endParaRPr lang="en-US" sz="2000"/>
        </a:p>
      </dgm:t>
    </dgm:pt>
    <dgm:pt modelId="{565A0677-EC13-4B91-B7C3-3448A523652C}">
      <dgm:prSet phldrT="[Text]" custT="1"/>
      <dgm:spPr/>
      <dgm:t>
        <a:bodyPr/>
        <a:lstStyle/>
        <a:p>
          <a:r>
            <a:rPr lang="en-GB" sz="2000" dirty="0" smtClean="0"/>
            <a:t>Measures of labour underutilization and related dissemination issues</a:t>
          </a:r>
          <a:endParaRPr lang="en-US" sz="2000" dirty="0"/>
        </a:p>
      </dgm:t>
    </dgm:pt>
    <dgm:pt modelId="{FFE9D583-FE62-4E48-8060-CE86B79173AD}" type="parTrans" cxnId="{57E6F956-96FC-4AA1-8468-C505D726EA2B}">
      <dgm:prSet/>
      <dgm:spPr/>
      <dgm:t>
        <a:bodyPr/>
        <a:lstStyle/>
        <a:p>
          <a:endParaRPr lang="en-US" sz="2000"/>
        </a:p>
      </dgm:t>
    </dgm:pt>
    <dgm:pt modelId="{ACD3E433-8507-4A75-BFC2-2F0C6FD9CF30}" type="sibTrans" cxnId="{57E6F956-96FC-4AA1-8468-C505D726EA2B}">
      <dgm:prSet/>
      <dgm:spPr/>
      <dgm:t>
        <a:bodyPr/>
        <a:lstStyle/>
        <a:p>
          <a:endParaRPr lang="en-US" sz="2000"/>
        </a:p>
      </dgm:t>
    </dgm:pt>
    <dgm:pt modelId="{4C212D9B-C26A-4FD4-983C-FB1DF1FCB57D}" type="pres">
      <dgm:prSet presAssocID="{8E105AC2-39E8-4638-8F9B-473C265F66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23E386-B277-4425-ADAA-7EEC672BBDF0}" type="pres">
      <dgm:prSet presAssocID="{004E848D-5193-40E1-9657-5903C8473FCF}" presName="parentLin" presStyleCnt="0"/>
      <dgm:spPr/>
    </dgm:pt>
    <dgm:pt modelId="{D378EAFA-245E-4D50-8F35-FD393F994CD1}" type="pres">
      <dgm:prSet presAssocID="{004E848D-5193-40E1-9657-5903C8473FC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06450A9-C0B2-4BCB-A7B6-92F890486148}" type="pres">
      <dgm:prSet presAssocID="{004E848D-5193-40E1-9657-5903C8473FCF}" presName="parentText" presStyleLbl="node1" presStyleIdx="0" presStyleCnt="4" custLinFactNeighborY="-5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36979-743F-44F2-91D1-F64652E73B4E}" type="pres">
      <dgm:prSet presAssocID="{004E848D-5193-40E1-9657-5903C8473FCF}" presName="negativeSpace" presStyleCnt="0"/>
      <dgm:spPr/>
    </dgm:pt>
    <dgm:pt modelId="{3486BAA7-101D-42FF-91A6-347A41BD3D51}" type="pres">
      <dgm:prSet presAssocID="{004E848D-5193-40E1-9657-5903C8473FCF}" presName="childText" presStyleLbl="conFgAcc1" presStyleIdx="0" presStyleCnt="4" custScaleX="89720">
        <dgm:presLayoutVars>
          <dgm:bulletEnabled val="1"/>
        </dgm:presLayoutVars>
      </dgm:prSet>
      <dgm:spPr/>
    </dgm:pt>
    <dgm:pt modelId="{61D4DD6B-5515-491B-BE8B-5BB3D8F7E6AF}" type="pres">
      <dgm:prSet presAssocID="{51AEB37C-0AE3-4225-B258-81420FC72BAE}" presName="spaceBetweenRectangles" presStyleCnt="0"/>
      <dgm:spPr/>
    </dgm:pt>
    <dgm:pt modelId="{CDFD2B83-3677-44B1-BD5A-F1C75C601419}" type="pres">
      <dgm:prSet presAssocID="{B95641DF-038F-45FC-9828-3755FA908FB7}" presName="parentLin" presStyleCnt="0"/>
      <dgm:spPr/>
    </dgm:pt>
    <dgm:pt modelId="{14ABFDB6-0746-4575-9C0B-D9FD70CEED61}" type="pres">
      <dgm:prSet presAssocID="{B95641DF-038F-45FC-9828-3755FA908FB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9AE06E2-6E52-47B1-920F-B24E098A74CA}" type="pres">
      <dgm:prSet presAssocID="{B95641DF-038F-45FC-9828-3755FA908F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6DA98-41E9-4EE5-96B7-F093F0EC42AB}" type="pres">
      <dgm:prSet presAssocID="{B95641DF-038F-45FC-9828-3755FA908FB7}" presName="negativeSpace" presStyleCnt="0"/>
      <dgm:spPr/>
    </dgm:pt>
    <dgm:pt modelId="{E30D8DE0-7F59-4005-99D3-1B92A9F2B9E8}" type="pres">
      <dgm:prSet presAssocID="{B95641DF-038F-45FC-9828-3755FA908FB7}" presName="childText" presStyleLbl="conFgAcc1" presStyleIdx="1" presStyleCnt="4" custScaleX="89720">
        <dgm:presLayoutVars>
          <dgm:bulletEnabled val="1"/>
        </dgm:presLayoutVars>
      </dgm:prSet>
      <dgm:spPr/>
    </dgm:pt>
    <dgm:pt modelId="{BA746FB4-215F-4A8D-AB4D-6BACBD0FD947}" type="pres">
      <dgm:prSet presAssocID="{B95B0D16-5FC3-4C9E-87DE-F91898F6275F}" presName="spaceBetweenRectangles" presStyleCnt="0"/>
      <dgm:spPr/>
    </dgm:pt>
    <dgm:pt modelId="{12B0EB62-8625-4956-B47C-92A68E6D1FC1}" type="pres">
      <dgm:prSet presAssocID="{005C7219-DEAA-44F2-8D3F-52F60C99B0B0}" presName="parentLin" presStyleCnt="0"/>
      <dgm:spPr/>
    </dgm:pt>
    <dgm:pt modelId="{4BE74DC1-ACAC-4E15-904C-CCFEC8ECC9BE}" type="pres">
      <dgm:prSet presAssocID="{005C7219-DEAA-44F2-8D3F-52F60C99B0B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3688A08-017C-42C8-9798-B749BB774193}" type="pres">
      <dgm:prSet presAssocID="{005C7219-DEAA-44F2-8D3F-52F60C99B0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AE5C4-16DC-486B-9592-F8E18614E061}" type="pres">
      <dgm:prSet presAssocID="{005C7219-DEAA-44F2-8D3F-52F60C99B0B0}" presName="negativeSpace" presStyleCnt="0"/>
      <dgm:spPr/>
    </dgm:pt>
    <dgm:pt modelId="{B94E4BC9-D8B1-46F0-82E9-3A7A8819E43A}" type="pres">
      <dgm:prSet presAssocID="{005C7219-DEAA-44F2-8D3F-52F60C99B0B0}" presName="childText" presStyleLbl="conFgAcc1" presStyleIdx="2" presStyleCnt="4" custScaleX="89720">
        <dgm:presLayoutVars>
          <dgm:bulletEnabled val="1"/>
        </dgm:presLayoutVars>
      </dgm:prSet>
      <dgm:spPr/>
    </dgm:pt>
    <dgm:pt modelId="{C1D840DF-7761-4AC2-B826-6C44B5E12C1C}" type="pres">
      <dgm:prSet presAssocID="{1B17C85E-1304-4A61-BE5B-8453CC721116}" presName="spaceBetweenRectangles" presStyleCnt="0"/>
      <dgm:spPr/>
    </dgm:pt>
    <dgm:pt modelId="{8E5CD9B4-3611-406F-A78B-464D35D512F2}" type="pres">
      <dgm:prSet presAssocID="{565A0677-EC13-4B91-B7C3-3448A523652C}" presName="parentLin" presStyleCnt="0"/>
      <dgm:spPr/>
    </dgm:pt>
    <dgm:pt modelId="{3F511141-4E6B-44EE-9C4C-9E97A124E0B4}" type="pres">
      <dgm:prSet presAssocID="{565A0677-EC13-4B91-B7C3-3448A523652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A26037F-0E14-4EE3-B7D0-041EC1CC7868}" type="pres">
      <dgm:prSet presAssocID="{565A0677-EC13-4B91-B7C3-3448A52365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62095-9DF2-4D65-9BAF-245D7788D50A}" type="pres">
      <dgm:prSet presAssocID="{565A0677-EC13-4B91-B7C3-3448A523652C}" presName="negativeSpace" presStyleCnt="0"/>
      <dgm:spPr/>
    </dgm:pt>
    <dgm:pt modelId="{2949F394-CFF4-49C3-8E7A-42B474F0061A}" type="pres">
      <dgm:prSet presAssocID="{565A0677-EC13-4B91-B7C3-3448A523652C}" presName="childText" presStyleLbl="conFgAcc1" presStyleIdx="3" presStyleCnt="4" custScaleX="89720">
        <dgm:presLayoutVars>
          <dgm:bulletEnabled val="1"/>
        </dgm:presLayoutVars>
      </dgm:prSet>
      <dgm:spPr/>
    </dgm:pt>
  </dgm:ptLst>
  <dgm:cxnLst>
    <dgm:cxn modelId="{CF9728E6-0948-47CA-9800-9998A0417487}" srcId="{8E105AC2-39E8-4638-8F9B-473C265F66C9}" destId="{005C7219-DEAA-44F2-8D3F-52F60C99B0B0}" srcOrd="2" destOrd="0" parTransId="{EDB8CF4A-155F-4DC3-BE7E-39E99CA708FA}" sibTransId="{1B17C85E-1304-4A61-BE5B-8453CC721116}"/>
    <dgm:cxn modelId="{D3147351-25EC-4770-BBAE-D0A95A461DF3}" type="presOf" srcId="{004E848D-5193-40E1-9657-5903C8473FCF}" destId="{906450A9-C0B2-4BCB-A7B6-92F890486148}" srcOrd="1" destOrd="0" presId="urn:microsoft.com/office/officeart/2005/8/layout/list1"/>
    <dgm:cxn modelId="{8C33859F-CC24-44D1-89A5-A70D0C8AAEBA}" type="presOf" srcId="{005C7219-DEAA-44F2-8D3F-52F60C99B0B0}" destId="{4BE74DC1-ACAC-4E15-904C-CCFEC8ECC9BE}" srcOrd="0" destOrd="0" presId="urn:microsoft.com/office/officeart/2005/8/layout/list1"/>
    <dgm:cxn modelId="{C1579887-7824-412D-B47F-849AFCFB6EC3}" type="presOf" srcId="{565A0677-EC13-4B91-B7C3-3448A523652C}" destId="{3F511141-4E6B-44EE-9C4C-9E97A124E0B4}" srcOrd="0" destOrd="0" presId="urn:microsoft.com/office/officeart/2005/8/layout/list1"/>
    <dgm:cxn modelId="{4DD2604C-6CD0-4143-819A-D4104668CD33}" type="presOf" srcId="{565A0677-EC13-4B91-B7C3-3448A523652C}" destId="{5A26037F-0E14-4EE3-B7D0-041EC1CC7868}" srcOrd="1" destOrd="0" presId="urn:microsoft.com/office/officeart/2005/8/layout/list1"/>
    <dgm:cxn modelId="{C495CC1A-A579-4930-8BA9-7DB4FADD97C6}" type="presOf" srcId="{8E105AC2-39E8-4638-8F9B-473C265F66C9}" destId="{4C212D9B-C26A-4FD4-983C-FB1DF1FCB57D}" srcOrd="0" destOrd="0" presId="urn:microsoft.com/office/officeart/2005/8/layout/list1"/>
    <dgm:cxn modelId="{F78C62DB-F77D-444D-8620-66DDB2FDB36E}" type="presOf" srcId="{005C7219-DEAA-44F2-8D3F-52F60C99B0B0}" destId="{13688A08-017C-42C8-9798-B749BB774193}" srcOrd="1" destOrd="0" presId="urn:microsoft.com/office/officeart/2005/8/layout/list1"/>
    <dgm:cxn modelId="{57E6F956-96FC-4AA1-8468-C505D726EA2B}" srcId="{8E105AC2-39E8-4638-8F9B-473C265F66C9}" destId="{565A0677-EC13-4B91-B7C3-3448A523652C}" srcOrd="3" destOrd="0" parTransId="{FFE9D583-FE62-4E48-8060-CE86B79173AD}" sibTransId="{ACD3E433-8507-4A75-BFC2-2F0C6FD9CF30}"/>
    <dgm:cxn modelId="{C21B160B-E4CD-474C-97E8-841ECA140863}" srcId="{8E105AC2-39E8-4638-8F9B-473C265F66C9}" destId="{004E848D-5193-40E1-9657-5903C8473FCF}" srcOrd="0" destOrd="0" parTransId="{49859675-F43A-4457-B26C-EF3683511D54}" sibTransId="{51AEB37C-0AE3-4225-B258-81420FC72BAE}"/>
    <dgm:cxn modelId="{BA798F75-0511-492A-B3BC-07F1502718B6}" type="presOf" srcId="{004E848D-5193-40E1-9657-5903C8473FCF}" destId="{D378EAFA-245E-4D50-8F35-FD393F994CD1}" srcOrd="0" destOrd="0" presId="urn:microsoft.com/office/officeart/2005/8/layout/list1"/>
    <dgm:cxn modelId="{579E62D1-0FF4-42AE-A0B1-E9ABA55AE0B5}" srcId="{8E105AC2-39E8-4638-8F9B-473C265F66C9}" destId="{B95641DF-038F-45FC-9828-3755FA908FB7}" srcOrd="1" destOrd="0" parTransId="{7ABA885A-0782-48AF-A77E-16549AE3464B}" sibTransId="{B95B0D16-5FC3-4C9E-87DE-F91898F6275F}"/>
    <dgm:cxn modelId="{62D9DB5A-91E1-44A2-9CAD-A4A86B2136FB}" type="presOf" srcId="{B95641DF-038F-45FC-9828-3755FA908FB7}" destId="{14ABFDB6-0746-4575-9C0B-D9FD70CEED61}" srcOrd="0" destOrd="0" presId="urn:microsoft.com/office/officeart/2005/8/layout/list1"/>
    <dgm:cxn modelId="{045223C9-C045-42D1-980E-A1BC6BFD95FD}" type="presOf" srcId="{B95641DF-038F-45FC-9828-3755FA908FB7}" destId="{D9AE06E2-6E52-47B1-920F-B24E098A74CA}" srcOrd="1" destOrd="0" presId="urn:microsoft.com/office/officeart/2005/8/layout/list1"/>
    <dgm:cxn modelId="{133155D0-4C66-4CF9-95FE-E456CD747E27}" type="presParOf" srcId="{4C212D9B-C26A-4FD4-983C-FB1DF1FCB57D}" destId="{AE23E386-B277-4425-ADAA-7EEC672BBDF0}" srcOrd="0" destOrd="0" presId="urn:microsoft.com/office/officeart/2005/8/layout/list1"/>
    <dgm:cxn modelId="{686424F0-21D1-454E-A196-C61B0551120F}" type="presParOf" srcId="{AE23E386-B277-4425-ADAA-7EEC672BBDF0}" destId="{D378EAFA-245E-4D50-8F35-FD393F994CD1}" srcOrd="0" destOrd="0" presId="urn:microsoft.com/office/officeart/2005/8/layout/list1"/>
    <dgm:cxn modelId="{CD956E91-D736-4CCE-8922-B14E96D2553E}" type="presParOf" srcId="{AE23E386-B277-4425-ADAA-7EEC672BBDF0}" destId="{906450A9-C0B2-4BCB-A7B6-92F890486148}" srcOrd="1" destOrd="0" presId="urn:microsoft.com/office/officeart/2005/8/layout/list1"/>
    <dgm:cxn modelId="{39A845B5-CF22-49D4-B0C0-18D1A58BC001}" type="presParOf" srcId="{4C212D9B-C26A-4FD4-983C-FB1DF1FCB57D}" destId="{56436979-743F-44F2-91D1-F64652E73B4E}" srcOrd="1" destOrd="0" presId="urn:microsoft.com/office/officeart/2005/8/layout/list1"/>
    <dgm:cxn modelId="{20AB4441-86DD-400C-870E-338ABB2E54E7}" type="presParOf" srcId="{4C212D9B-C26A-4FD4-983C-FB1DF1FCB57D}" destId="{3486BAA7-101D-42FF-91A6-347A41BD3D51}" srcOrd="2" destOrd="0" presId="urn:microsoft.com/office/officeart/2005/8/layout/list1"/>
    <dgm:cxn modelId="{2873A263-0F8B-4DC5-BA16-E92C1E1A6E13}" type="presParOf" srcId="{4C212D9B-C26A-4FD4-983C-FB1DF1FCB57D}" destId="{61D4DD6B-5515-491B-BE8B-5BB3D8F7E6AF}" srcOrd="3" destOrd="0" presId="urn:microsoft.com/office/officeart/2005/8/layout/list1"/>
    <dgm:cxn modelId="{792F55C6-BD11-4B6E-91A0-6636A4E53679}" type="presParOf" srcId="{4C212D9B-C26A-4FD4-983C-FB1DF1FCB57D}" destId="{CDFD2B83-3677-44B1-BD5A-F1C75C601419}" srcOrd="4" destOrd="0" presId="urn:microsoft.com/office/officeart/2005/8/layout/list1"/>
    <dgm:cxn modelId="{94ED7BEC-CBBB-49C1-961E-261F01DDFAB9}" type="presParOf" srcId="{CDFD2B83-3677-44B1-BD5A-F1C75C601419}" destId="{14ABFDB6-0746-4575-9C0B-D9FD70CEED61}" srcOrd="0" destOrd="0" presId="urn:microsoft.com/office/officeart/2005/8/layout/list1"/>
    <dgm:cxn modelId="{3F502470-CFC9-44AC-B941-A967772C3747}" type="presParOf" srcId="{CDFD2B83-3677-44B1-BD5A-F1C75C601419}" destId="{D9AE06E2-6E52-47B1-920F-B24E098A74CA}" srcOrd="1" destOrd="0" presId="urn:microsoft.com/office/officeart/2005/8/layout/list1"/>
    <dgm:cxn modelId="{37CE30C7-31E0-4E64-A21C-8DE59BB6E95C}" type="presParOf" srcId="{4C212D9B-C26A-4FD4-983C-FB1DF1FCB57D}" destId="{9FD6DA98-41E9-4EE5-96B7-F093F0EC42AB}" srcOrd="5" destOrd="0" presId="urn:microsoft.com/office/officeart/2005/8/layout/list1"/>
    <dgm:cxn modelId="{8B0B1280-45A5-4EEB-B60C-C608863B35BF}" type="presParOf" srcId="{4C212D9B-C26A-4FD4-983C-FB1DF1FCB57D}" destId="{E30D8DE0-7F59-4005-99D3-1B92A9F2B9E8}" srcOrd="6" destOrd="0" presId="urn:microsoft.com/office/officeart/2005/8/layout/list1"/>
    <dgm:cxn modelId="{9BE40937-7FD8-4A5E-9AF7-610160C443DD}" type="presParOf" srcId="{4C212D9B-C26A-4FD4-983C-FB1DF1FCB57D}" destId="{BA746FB4-215F-4A8D-AB4D-6BACBD0FD947}" srcOrd="7" destOrd="0" presId="urn:microsoft.com/office/officeart/2005/8/layout/list1"/>
    <dgm:cxn modelId="{7AC6096B-A916-40DD-82CD-69212478FBD8}" type="presParOf" srcId="{4C212D9B-C26A-4FD4-983C-FB1DF1FCB57D}" destId="{12B0EB62-8625-4956-B47C-92A68E6D1FC1}" srcOrd="8" destOrd="0" presId="urn:microsoft.com/office/officeart/2005/8/layout/list1"/>
    <dgm:cxn modelId="{40C9914E-E462-4D02-9BE5-0E1FFF1A3240}" type="presParOf" srcId="{12B0EB62-8625-4956-B47C-92A68E6D1FC1}" destId="{4BE74DC1-ACAC-4E15-904C-CCFEC8ECC9BE}" srcOrd="0" destOrd="0" presId="urn:microsoft.com/office/officeart/2005/8/layout/list1"/>
    <dgm:cxn modelId="{F1F9A832-FB40-4BC9-A665-B3247D431A96}" type="presParOf" srcId="{12B0EB62-8625-4956-B47C-92A68E6D1FC1}" destId="{13688A08-017C-42C8-9798-B749BB774193}" srcOrd="1" destOrd="0" presId="urn:microsoft.com/office/officeart/2005/8/layout/list1"/>
    <dgm:cxn modelId="{870A2AB8-823C-47D4-8A49-CCB55446E149}" type="presParOf" srcId="{4C212D9B-C26A-4FD4-983C-FB1DF1FCB57D}" destId="{720AE5C4-16DC-486B-9592-F8E18614E061}" srcOrd="9" destOrd="0" presId="urn:microsoft.com/office/officeart/2005/8/layout/list1"/>
    <dgm:cxn modelId="{30475D54-BA13-4B79-AA66-05C670C65929}" type="presParOf" srcId="{4C212D9B-C26A-4FD4-983C-FB1DF1FCB57D}" destId="{B94E4BC9-D8B1-46F0-82E9-3A7A8819E43A}" srcOrd="10" destOrd="0" presId="urn:microsoft.com/office/officeart/2005/8/layout/list1"/>
    <dgm:cxn modelId="{837F017D-B3F1-43F7-BA63-A348D6516704}" type="presParOf" srcId="{4C212D9B-C26A-4FD4-983C-FB1DF1FCB57D}" destId="{C1D840DF-7761-4AC2-B826-6C44B5E12C1C}" srcOrd="11" destOrd="0" presId="urn:microsoft.com/office/officeart/2005/8/layout/list1"/>
    <dgm:cxn modelId="{3D27B350-9792-45D2-81B1-21389D7992F2}" type="presParOf" srcId="{4C212D9B-C26A-4FD4-983C-FB1DF1FCB57D}" destId="{8E5CD9B4-3611-406F-A78B-464D35D512F2}" srcOrd="12" destOrd="0" presId="urn:microsoft.com/office/officeart/2005/8/layout/list1"/>
    <dgm:cxn modelId="{4B96E3D6-2FDA-400D-8B57-16A6EFC0E396}" type="presParOf" srcId="{8E5CD9B4-3611-406F-A78B-464D35D512F2}" destId="{3F511141-4E6B-44EE-9C4C-9E97A124E0B4}" srcOrd="0" destOrd="0" presId="urn:microsoft.com/office/officeart/2005/8/layout/list1"/>
    <dgm:cxn modelId="{670DF0E5-62A3-4BD7-AF7D-DA7C37D71AE6}" type="presParOf" srcId="{8E5CD9B4-3611-406F-A78B-464D35D512F2}" destId="{5A26037F-0E14-4EE3-B7D0-041EC1CC7868}" srcOrd="1" destOrd="0" presId="urn:microsoft.com/office/officeart/2005/8/layout/list1"/>
    <dgm:cxn modelId="{E3C6C586-5F00-4261-B223-E3BE457AC7C3}" type="presParOf" srcId="{4C212D9B-C26A-4FD4-983C-FB1DF1FCB57D}" destId="{D0562095-9DF2-4D65-9BAF-245D7788D50A}" srcOrd="13" destOrd="0" presId="urn:microsoft.com/office/officeart/2005/8/layout/list1"/>
    <dgm:cxn modelId="{C64F6CFF-8BE1-4B43-9C04-1546EB1C8FBA}" type="presParOf" srcId="{4C212D9B-C26A-4FD4-983C-FB1DF1FCB57D}" destId="{2949F394-CFF4-49C3-8E7A-42B474F0061A}" srcOrd="1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6BAA7-101D-42FF-91A6-347A41BD3D51}">
      <dsp:nvSpPr>
        <dsp:cNvPr id="0" name=""/>
        <dsp:cNvSpPr/>
      </dsp:nvSpPr>
      <dsp:spPr>
        <a:xfrm>
          <a:off x="0" y="315739"/>
          <a:ext cx="758869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6450A9-C0B2-4BCB-A7B6-92F890486148}">
      <dsp:nvSpPr>
        <dsp:cNvPr id="0" name=""/>
        <dsp:cNvSpPr/>
      </dsp:nvSpPr>
      <dsp:spPr>
        <a:xfrm>
          <a:off x="422910" y="0"/>
          <a:ext cx="592074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Unemployment</a:t>
          </a:r>
          <a:endParaRPr lang="en-US" sz="2000" kern="1200" dirty="0"/>
        </a:p>
      </dsp:txBody>
      <dsp:txXfrm>
        <a:off x="453172" y="30262"/>
        <a:ext cx="5860216" cy="559396"/>
      </dsp:txXfrm>
    </dsp:sp>
    <dsp:sp modelId="{E30D8DE0-7F59-4005-99D3-1B92A9F2B9E8}">
      <dsp:nvSpPr>
        <dsp:cNvPr id="0" name=""/>
        <dsp:cNvSpPr/>
      </dsp:nvSpPr>
      <dsp:spPr>
        <a:xfrm>
          <a:off x="0" y="1268299"/>
          <a:ext cx="758869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AE06E2-6E52-47B1-920F-B24E098A74CA}">
      <dsp:nvSpPr>
        <dsp:cNvPr id="0" name=""/>
        <dsp:cNvSpPr/>
      </dsp:nvSpPr>
      <dsp:spPr>
        <a:xfrm>
          <a:off x="422910" y="958339"/>
          <a:ext cx="5920740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Potential labour force</a:t>
          </a:r>
          <a:endParaRPr lang="en-US" sz="2000" kern="1200" dirty="0"/>
        </a:p>
      </dsp:txBody>
      <dsp:txXfrm>
        <a:off x="453172" y="988601"/>
        <a:ext cx="5860216" cy="559396"/>
      </dsp:txXfrm>
    </dsp:sp>
    <dsp:sp modelId="{B94E4BC9-D8B1-46F0-82E9-3A7A8819E43A}">
      <dsp:nvSpPr>
        <dsp:cNvPr id="0" name=""/>
        <dsp:cNvSpPr/>
      </dsp:nvSpPr>
      <dsp:spPr>
        <a:xfrm>
          <a:off x="0" y="2220860"/>
          <a:ext cx="758869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688A08-017C-42C8-9798-B749BB774193}">
      <dsp:nvSpPr>
        <dsp:cNvPr id="0" name=""/>
        <dsp:cNvSpPr/>
      </dsp:nvSpPr>
      <dsp:spPr>
        <a:xfrm>
          <a:off x="422910" y="1910899"/>
          <a:ext cx="5920740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Measurement in labour force surveys</a:t>
          </a:r>
          <a:endParaRPr lang="en-US" sz="2000" kern="1200" dirty="0"/>
        </a:p>
      </dsp:txBody>
      <dsp:txXfrm>
        <a:off x="453172" y="1941161"/>
        <a:ext cx="5860216" cy="559396"/>
      </dsp:txXfrm>
    </dsp:sp>
    <dsp:sp modelId="{2949F394-CFF4-49C3-8E7A-42B474F0061A}">
      <dsp:nvSpPr>
        <dsp:cNvPr id="0" name=""/>
        <dsp:cNvSpPr/>
      </dsp:nvSpPr>
      <dsp:spPr>
        <a:xfrm>
          <a:off x="0" y="3173420"/>
          <a:ext cx="7588697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26037F-0E14-4EE3-B7D0-041EC1CC7868}">
      <dsp:nvSpPr>
        <dsp:cNvPr id="0" name=""/>
        <dsp:cNvSpPr/>
      </dsp:nvSpPr>
      <dsp:spPr>
        <a:xfrm>
          <a:off x="422910" y="2863460"/>
          <a:ext cx="5920740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Measures of labour underutilization and related dissemination issues</a:t>
          </a:r>
          <a:endParaRPr lang="en-US" sz="2000" kern="1200" dirty="0"/>
        </a:p>
      </dsp:txBody>
      <dsp:txXfrm>
        <a:off x="453172" y="2893722"/>
        <a:ext cx="586021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6C15-6140-4CD2-B574-48EDEE6C908F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F8FB-6C50-417D-BEA3-0BDE8999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2BD6-78D9-43CA-850E-14F89B6B874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1355"/>
            <a:ext cx="7941310" cy="3051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3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41533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C3AC8-851B-4DEA-AA89-78A092E2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D1C0-5BF4-4B38-B00C-BDF37F44DBF7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9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97EB-A3DC-41E5-8E09-10D4A7F47A4D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2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C64F-446E-464A-8FB4-1102A98C591F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60DD-7C87-4062-8460-DEEA8AF26CBC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CF6F-BF0D-454A-B399-10E501B2A5FA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5F8-D3C5-4B6B-8B87-679BFDBA9275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CF10-7DA2-41AC-9BFD-64EEEFAB62E3}" type="datetime1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3294-B37B-4AA8-81BC-F3B76FF45DEA}" type="datetime1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87D9-EA4B-448D-B56E-D6AFD542C3B4}" type="datetime1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66B-72D5-4FCC-A7B8-411DECE4BD41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B190-528B-47CC-B27B-8FD767A93035}" type="datetime1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269D-CB27-438C-906D-9B8FD60F15AF}" type="datetime1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8FAA-DD65-414D-8D69-5616D46A7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an\Bahan Ajar\ngangg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10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979932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Algerian" panose="04020705040A02060702" pitchFamily="82" charset="0"/>
              </a:rPr>
              <a:t>Unemployment and Potential </a:t>
            </a:r>
            <a:r>
              <a:rPr lang="en-US" altLang="en-US" sz="2800" b="1" dirty="0" err="1">
                <a:latin typeface="Algerian" panose="04020705040A02060702" pitchFamily="82" charset="0"/>
              </a:rPr>
              <a:t>labour</a:t>
            </a:r>
            <a:r>
              <a:rPr lang="en-US" altLang="en-US" sz="2800" b="1" dirty="0">
                <a:latin typeface="Algerian" panose="04020705040A02060702" pitchFamily="82" charset="0"/>
              </a:rPr>
              <a:t> force:</a:t>
            </a:r>
            <a:br>
              <a:rPr lang="en-US" altLang="en-US" sz="2800" b="1" dirty="0">
                <a:latin typeface="Algerian" panose="04020705040A02060702" pitchFamily="82" charset="0"/>
              </a:rPr>
            </a:br>
            <a:r>
              <a:rPr lang="en-US" altLang="en-US" sz="2800" b="1" dirty="0">
                <a:latin typeface="Algerian" panose="04020705040A02060702" pitchFamily="82" charset="0"/>
              </a:rPr>
              <a:t>Measurement &amp; dissemination issues</a:t>
            </a:r>
            <a:br>
              <a:rPr lang="en-US" altLang="en-US" sz="2800" b="1" dirty="0">
                <a:latin typeface="Algerian" panose="04020705040A02060702" pitchFamily="82" charset="0"/>
              </a:rPr>
            </a:br>
            <a:endParaRPr lang="en-US" sz="2800" dirty="0"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53340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Wachyu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Winarsih</a:t>
            </a:r>
            <a:r>
              <a:rPr lang="en-GB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M.Si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722203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Directorate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</a:t>
            </a:r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Directorate of Population and Labor Force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</a:t>
            </a:r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  <a:endParaRPr lang="en-US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</a:t>
            </a:fld>
            <a:endParaRPr lang="en-US"/>
          </a:p>
        </p:txBody>
      </p:sp>
      <p:pic>
        <p:nvPicPr>
          <p:cNvPr id="1028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538498" cy="12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wnloadan\Bahan Ajar\pancasila(welogo.blogspot.com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4205"/>
            <a:ext cx="1524000" cy="1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10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4982" y="941831"/>
            <a:ext cx="8878831" cy="35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reference period: Optional extension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8313" y="1741488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 per sensitivity tests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reduce differences across groups due to social/contextual factors</a:t>
            </a: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140454"/>
              </p:ext>
            </p:extLst>
          </p:nvPr>
        </p:nvGraphicFramePr>
        <p:xfrm>
          <a:off x="142845" y="2995588"/>
          <a:ext cx="8786872" cy="2306528"/>
        </p:xfrm>
        <a:graphic>
          <a:graphicData uri="http://schemas.openxmlformats.org/drawingml/2006/table">
            <a:tbl>
              <a:tblPr firstRow="1" bandRow="1"/>
              <a:tblGrid>
                <a:gridCol w="1537682"/>
                <a:gridCol w="2052460"/>
                <a:gridCol w="2499769"/>
                <a:gridCol w="2696961"/>
              </a:tblGrid>
              <a:tr h="47772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000" b="0" i="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Unemployment</a:t>
                      </a:r>
                      <a:r>
                        <a:rPr lang="en-GB" sz="2000" b="0" i="0" baseline="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rate under different reference periods for “availability”, </a:t>
                      </a:r>
                      <a:r>
                        <a:rPr lang="en-GB" sz="2000" b="0" i="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Madagascar 2010.</a:t>
                      </a:r>
                      <a:endParaRPr lang="en-GB" sz="2000" b="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28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2400" b="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In ref. week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One week</a:t>
                      </a:r>
                      <a:r>
                        <a:rPr lang="en-GB" sz="2400" b="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after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One month after</a:t>
                      </a:r>
                      <a:endParaRPr lang="en-GB" sz="2400" b="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/>
                    </a:solidFill>
                  </a:tcPr>
                </a:tc>
              </a:tr>
              <a:tr h="428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="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Men</a:t>
                      </a:r>
                      <a:endParaRPr lang="en-GB" sz="2400" b="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6,0 %</a:t>
                      </a:r>
                      <a:endParaRPr lang="en-GB" sz="2400" b="0" dirty="0">
                        <a:solidFill>
                          <a:srgbClr val="000066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6,6 %</a:t>
                      </a:r>
                      <a:endParaRPr lang="en-GB" sz="2400" b="0" dirty="0">
                        <a:solidFill>
                          <a:srgbClr val="C0000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6,6 %</a:t>
                      </a:r>
                      <a:endParaRPr lang="en-GB" sz="2400" b="0" dirty="0">
                        <a:solidFill>
                          <a:srgbClr val="000066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428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="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Women</a:t>
                      </a:r>
                      <a:endParaRPr lang="en-GB" sz="2400" b="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5,8 %</a:t>
                      </a:r>
                      <a:endParaRPr lang="en-GB" sz="2400" b="0" dirty="0">
                        <a:solidFill>
                          <a:srgbClr val="000066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7,0 %</a:t>
                      </a:r>
                      <a:endParaRPr lang="en-GB" sz="2400" b="0" dirty="0">
                        <a:solidFill>
                          <a:srgbClr val="C0000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7,0 %</a:t>
                      </a:r>
                      <a:endParaRPr lang="en-GB" sz="2400" b="0" dirty="0">
                        <a:solidFill>
                          <a:srgbClr val="000066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428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400" b="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Total</a:t>
                      </a:r>
                      <a:endParaRPr lang="en-GB" sz="2400" b="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5,9 %</a:t>
                      </a:r>
                      <a:endParaRPr lang="en-GB" sz="2400" b="0" dirty="0">
                        <a:solidFill>
                          <a:srgbClr val="000066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6,8 %</a:t>
                      </a:r>
                      <a:endParaRPr lang="en-GB" sz="2400" b="0" dirty="0">
                        <a:solidFill>
                          <a:srgbClr val="C0000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6,8 %</a:t>
                      </a:r>
                      <a:endParaRPr lang="en-GB" sz="2400" b="0" dirty="0">
                        <a:solidFill>
                          <a:srgbClr val="000066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Up Arrow Callout 23"/>
          <p:cNvSpPr/>
          <p:nvPr/>
        </p:nvSpPr>
        <p:spPr>
          <a:xfrm>
            <a:off x="1907704" y="5269210"/>
            <a:ext cx="1533602" cy="1214446"/>
          </a:xfrm>
          <a:prstGeom prst="upArrowCallout">
            <a:avLst/>
          </a:prstGeom>
          <a:solidFill>
            <a:srgbClr val="FFFF99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36000" tIns="0" rIns="3600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Previous standards</a:t>
            </a:r>
            <a:endParaRPr kumimoji="0" lang="fr-CH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Up Arrow Callout 24"/>
          <p:cNvSpPr/>
          <p:nvPr/>
        </p:nvSpPr>
        <p:spPr>
          <a:xfrm>
            <a:off x="4129415" y="5269210"/>
            <a:ext cx="1533602" cy="1214446"/>
          </a:xfrm>
          <a:prstGeom prst="upArrowCallout">
            <a:avLst/>
          </a:prstGeom>
          <a:solidFill>
            <a:srgbClr val="FFFF99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Rise</a:t>
            </a:r>
            <a:endParaRPr kumimoji="0" lang="fr-CH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6753174" y="5269210"/>
            <a:ext cx="1533602" cy="1214446"/>
          </a:xfrm>
          <a:prstGeom prst="upArrowCallout">
            <a:avLst/>
          </a:prstGeom>
          <a:solidFill>
            <a:srgbClr val="FFFF99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change after month</a:t>
            </a:r>
            <a:endParaRPr kumimoji="0" lang="fr-CH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11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8100" y="941831"/>
            <a:ext cx="7581900" cy="42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Job search activities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14282" y="1585933"/>
            <a:ext cx="878684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Must create an </a:t>
            </a: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opportunity for a job match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Examples of </a:t>
            </a: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active search methods 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(when to find a job opportunity):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Arranging for financial resources, applying for permits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Looking for land, premises, machinery, supplies, …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Seeking assistance from friends, family, other intermediaries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Registering with or contacting public or private employment services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Applying to employers directly, checking at worksites, farms, factory gates, markets, etc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Placing / applying to newspaper or online job ads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Placing / updating resumes on professional sites online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12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1" y="941832"/>
            <a:ext cx="7581900" cy="4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Special cases: Unemployed or Not?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33388" y="160655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Persons with job offer to start in the future</a:t>
            </a:r>
          </a:p>
          <a:p>
            <a:pPr marL="742950" marR="0" lvl="2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Unemployed only if they are currently available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to work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Persons on indefinite layoff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Not unemployed, they must seek work and be available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Persons waiting results of a job application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Not unemployed, they must seek work and be available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Persons reading the job advertisement section of newspaper</a:t>
            </a:r>
          </a:p>
          <a:p>
            <a:pPr marL="742950" marR="0" lvl="1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Not unemployed, they must apply to a job and be available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13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722313" y="4406900"/>
            <a:ext cx="7772400" cy="16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cap="none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Operational definition</a:t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Components</a:t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Discouraged job seekers</a:t>
            </a: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8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Potential labour force</a:t>
            </a:r>
            <a:endParaRPr kumimoji="0" lang="fr-CH" sz="4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14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38100" y="914400"/>
            <a:ext cx="7581900" cy="5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force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468313" y="160655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Sub-group of persons outside the labour force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expressed interest in employment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Relevant in contexts with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Limited labour market, job opportunities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Limited channels to seek employment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Relevant for groups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With other responsibilities (women, students)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Environment limits their capacity to seek / be available for work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15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7787" y="914400"/>
            <a:ext cx="89138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Persons outside the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force</a:t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alternative classifications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8313" y="2143125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By labour market attachment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Do they express interest in employment?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By main reason for not being in the labour market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Why are they not engaged in the labour market?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By main activity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What is their main situation?</a:t>
            </a: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6228184" y="2158985"/>
            <a:ext cx="2844410" cy="775558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CCEC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Essential to identify potential labour force</a:t>
            </a:r>
            <a:endParaRPr kumimoji="0" lang="fr-CH" sz="2000" b="0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16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5682" y="1066800"/>
            <a:ext cx="90008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Population outside </a:t>
            </a:r>
            <a:r>
              <a:rPr kumimoji="0" lang="en-US" sz="30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sz="3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force by </a:t>
            </a:r>
            <a:r>
              <a:rPr kumimoji="0" lang="en-US" sz="30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sz="3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market attachment</a:t>
            </a:r>
            <a:endParaRPr kumimoji="0" lang="fr-CH" sz="30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68312" y="2046288"/>
            <a:ext cx="84961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52578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Seeking employment, but not available</a:t>
            </a:r>
          </a:p>
          <a:p>
            <a:pPr marL="52578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 seeking employment, but want and available to work</a:t>
            </a:r>
          </a:p>
          <a:p>
            <a:pPr marL="411480" marR="0" lvl="2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 Narrow" panose="020B0606020202030204" pitchFamily="34" charset="0"/>
              </a:rPr>
              <a:t>Discouraged</a:t>
            </a: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52578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 seeking, Not available but want employment</a:t>
            </a:r>
          </a:p>
          <a:p>
            <a:pPr marL="52578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Does not want employment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Left Arrow 20"/>
          <p:cNvSpPr/>
          <p:nvPr/>
        </p:nvSpPr>
        <p:spPr>
          <a:xfrm rot="5400000">
            <a:off x="6444208" y="3808512"/>
            <a:ext cx="4392488" cy="792088"/>
          </a:xfrm>
          <a:prstGeom prst="lef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Labour market attachment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12" y="6077743"/>
            <a:ext cx="6336704" cy="400110"/>
          </a:xfrm>
          <a:prstGeom prst="rect">
            <a:avLst/>
          </a:prstGeom>
          <a:solidFill>
            <a:srgbClr val="FFC000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Based on SAME questions used to identify the unemployed</a:t>
            </a: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17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913" y="917575"/>
            <a:ext cx="7581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mtClean="0"/>
              <a:t>Classification of POLF by </a:t>
            </a:r>
            <a:br>
              <a:rPr lang="en-US" sz="3600" smtClean="0"/>
            </a:br>
            <a:r>
              <a:rPr lang="en-US" sz="3600" smtClean="0"/>
              <a:t>labour market attachment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11188" y="2143125"/>
            <a:ext cx="7921625" cy="44926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400" i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Working age population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39750" y="3078162"/>
            <a:ext cx="4103688" cy="4492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400" b="1" i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Labour force</a:t>
            </a:r>
          </a:p>
        </p:txBody>
      </p:sp>
      <p:cxnSp>
        <p:nvCxnSpPr>
          <p:cNvPr id="12" name="AutoShape 8"/>
          <p:cNvCxnSpPr>
            <a:cxnSpLocks noChangeShapeType="1"/>
            <a:stCxn id="10" idx="2"/>
            <a:endCxn id="24" idx="0"/>
          </p:cNvCxnSpPr>
          <p:nvPr/>
        </p:nvCxnSpPr>
        <p:spPr bwMode="auto">
          <a:xfrm rot="16200000" flipH="1">
            <a:off x="5463381" y="1701006"/>
            <a:ext cx="485775" cy="22685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9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3339306" y="1845469"/>
            <a:ext cx="485775" cy="19796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0"/>
          <p:cNvCxnSpPr>
            <a:cxnSpLocks noChangeShapeType="1"/>
            <a:stCxn id="11" idx="2"/>
            <a:endCxn id="23" idx="0"/>
          </p:cNvCxnSpPr>
          <p:nvPr/>
        </p:nvCxnSpPr>
        <p:spPr bwMode="auto">
          <a:xfrm rot="5400000">
            <a:off x="2059906" y="3266951"/>
            <a:ext cx="271214" cy="7921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1"/>
          <p:cNvCxnSpPr>
            <a:cxnSpLocks noChangeShapeType="1"/>
            <a:stCxn id="11" idx="2"/>
            <a:endCxn id="18" idx="0"/>
          </p:cNvCxnSpPr>
          <p:nvPr/>
        </p:nvCxnSpPr>
        <p:spPr bwMode="auto">
          <a:xfrm rot="16200000" flipH="1">
            <a:off x="3136106" y="2983707"/>
            <a:ext cx="288925" cy="1376362"/>
          </a:xfrm>
          <a:prstGeom prst="bentConnector3">
            <a:avLst>
              <a:gd name="adj1" fmla="val 473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3294063" y="3816350"/>
            <a:ext cx="1349375" cy="485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i="0" dirty="0">
                <a:solidFill>
                  <a:schemeClr val="accent2">
                    <a:lumMod val="50000"/>
                  </a:schemeClr>
                </a:solidFill>
              </a:rPr>
              <a:t>Unemployed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7578725" y="6003925"/>
            <a:ext cx="1530350" cy="5937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i="0" dirty="0">
                <a:latin typeface="Arial Narrow" panose="020B0606020202030204" pitchFamily="34" charset="0"/>
              </a:rPr>
              <a:t>Do not want employment</a:t>
            </a:r>
          </a:p>
        </p:txBody>
      </p:sp>
      <p:cxnSp>
        <p:nvCxnSpPr>
          <p:cNvPr id="20" name="AutoShape 15"/>
          <p:cNvCxnSpPr>
            <a:cxnSpLocks noChangeShapeType="1"/>
            <a:stCxn id="19" idx="1"/>
            <a:endCxn id="24" idx="2"/>
          </p:cNvCxnSpPr>
          <p:nvPr/>
        </p:nvCxnSpPr>
        <p:spPr bwMode="auto">
          <a:xfrm rot="10800000">
            <a:off x="6840538" y="3527425"/>
            <a:ext cx="738187" cy="27733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5029200" y="4159249"/>
            <a:ext cx="1704180" cy="452438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 smtClean="0">
                <a:solidFill>
                  <a:schemeClr val="bg1"/>
                </a:solidFill>
              </a:rPr>
              <a:t>-</a:t>
            </a:r>
            <a:r>
              <a:rPr lang="en-GB" altLang="en-US" sz="1600" i="0" dirty="0">
                <a:solidFill>
                  <a:schemeClr val="bg1"/>
                </a:solidFill>
              </a:rPr>
              <a:t>seeking, not </a:t>
            </a:r>
            <a:r>
              <a:rPr lang="en-GB" altLang="en-US" sz="1600" i="0" dirty="0" smtClean="0">
                <a:solidFill>
                  <a:schemeClr val="bg1"/>
                </a:solidFill>
              </a:rPr>
              <a:t>available</a:t>
            </a:r>
            <a:endParaRPr lang="en-GB" altLang="en-US" sz="1600" i="0" dirty="0">
              <a:solidFill>
                <a:schemeClr val="bg1"/>
              </a:solidFill>
            </a:endParaRPr>
          </a:p>
        </p:txBody>
      </p:sp>
      <p:cxnSp>
        <p:nvCxnSpPr>
          <p:cNvPr id="22" name="AutoShape 24"/>
          <p:cNvCxnSpPr>
            <a:cxnSpLocks noChangeShapeType="1"/>
            <a:stCxn id="21" idx="3"/>
            <a:endCxn id="24" idx="2"/>
          </p:cNvCxnSpPr>
          <p:nvPr/>
        </p:nvCxnSpPr>
        <p:spPr bwMode="auto">
          <a:xfrm flipV="1">
            <a:off x="6733380" y="3527425"/>
            <a:ext cx="107158" cy="85804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539750" y="3798639"/>
            <a:ext cx="2519363" cy="50323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0" dirty="0">
                <a:solidFill>
                  <a:schemeClr val="accent2">
                    <a:lumMod val="50000"/>
                  </a:schemeClr>
                </a:solidFill>
              </a:rPr>
              <a:t>Employed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0" dirty="0">
                <a:solidFill>
                  <a:schemeClr val="accent2">
                    <a:lumMod val="50000"/>
                  </a:schemeClr>
                </a:solidFill>
              </a:rPr>
              <a:t>(for pay/profit)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076825" y="3078162"/>
            <a:ext cx="3527425" cy="4492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400" b="1" i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Outside the labour force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7026275" y="5110162"/>
            <a:ext cx="1660525" cy="776288"/>
          </a:xfrm>
          <a:prstGeom prst="roundRect">
            <a:avLst>
              <a:gd name="adj" fmla="val 16667"/>
            </a:avLst>
          </a:prstGeom>
          <a:solidFill>
            <a:srgbClr val="FCF4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not seeking,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not </a:t>
            </a:r>
            <a:r>
              <a:rPr lang="en-GB" altLang="en-US" sz="1600" dirty="0" smtClean="0"/>
              <a:t>available but</a:t>
            </a:r>
            <a:endParaRPr lang="en-GB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0" dirty="0" smtClean="0"/>
              <a:t>Want </a:t>
            </a:r>
            <a:r>
              <a:rPr lang="en-GB" altLang="en-US" sz="1800" i="0" dirty="0"/>
              <a:t>employment </a:t>
            </a:r>
          </a:p>
        </p:txBody>
      </p:sp>
      <p:cxnSp>
        <p:nvCxnSpPr>
          <p:cNvPr id="26" name="Straight Connector 28"/>
          <p:cNvCxnSpPr>
            <a:cxnSpLocks noChangeShapeType="1"/>
            <a:stCxn id="25" idx="1"/>
          </p:cNvCxnSpPr>
          <p:nvPr/>
        </p:nvCxnSpPr>
        <p:spPr bwMode="auto">
          <a:xfrm flipH="1">
            <a:off x="6840538" y="5497512"/>
            <a:ext cx="1857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4"/>
          <p:cNvCxnSpPr>
            <a:cxnSpLocks noChangeShapeType="1"/>
            <a:endCxn id="24" idx="2"/>
          </p:cNvCxnSpPr>
          <p:nvPr/>
        </p:nvCxnSpPr>
        <p:spPr bwMode="auto">
          <a:xfrm rot="5400000" flipH="1" flipV="1">
            <a:off x="6030516" y="4202509"/>
            <a:ext cx="1485106" cy="134938"/>
          </a:xfrm>
          <a:prstGeom prst="bentConnector3">
            <a:avLst>
              <a:gd name="adj1" fmla="val 23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5029200" y="4710112"/>
            <a:ext cx="1732010" cy="511175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 smtClean="0">
                <a:solidFill>
                  <a:srgbClr val="002060"/>
                </a:solidFill>
              </a:rPr>
              <a:t>-not seeking but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 smtClean="0">
                <a:solidFill>
                  <a:srgbClr val="002060"/>
                </a:solidFill>
              </a:rPr>
              <a:t>want and available</a:t>
            </a:r>
            <a:endParaRPr lang="en-GB" altLang="en-US" sz="160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18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4982" y="609600"/>
            <a:ext cx="88788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force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8313" y="1609725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52578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Seeking employment, but not available</a:t>
            </a:r>
          </a:p>
          <a:p>
            <a:pPr marL="52578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 seeking employment, but want and available to work</a:t>
            </a:r>
          </a:p>
          <a:p>
            <a:pPr marL="11430" marR="0" lvl="1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	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 Narrow" panose="020B0606020202030204" pitchFamily="34" charset="0"/>
              </a:rPr>
              <a:t>Discouraged</a:t>
            </a: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52578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 seeking, Not available but want employment</a:t>
            </a:r>
          </a:p>
          <a:p>
            <a:pPr marL="52578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Does not want employment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 bwMode="auto">
          <a:xfrm>
            <a:off x="34925" y="6721475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CCC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ILO Department of Statistics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8101013" y="6721475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45BD32-C34C-40F3-8902-B6F0D78F0E5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281463"/>
            <a:ext cx="8280920" cy="1354217"/>
          </a:xfrm>
          <a:prstGeom prst="rect">
            <a:avLst/>
          </a:prstGeom>
          <a:solidFill>
            <a:srgbClr val="FFC000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Comprises two sub-groups of persons outside the labour force</a:t>
            </a:r>
          </a:p>
          <a:p>
            <a:pPr lvl="1" fontAlgn="base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Unavailable job seekers</a:t>
            </a:r>
          </a:p>
          <a:p>
            <a:pPr lvl="1" fontAlgn="base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Available, but not seeking employment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7158" y="1625585"/>
            <a:ext cx="7572428" cy="199969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7286644" y="1625585"/>
            <a:ext cx="1785950" cy="571504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CCEC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Unavailable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job seekers</a:t>
            </a:r>
            <a:endParaRPr kumimoji="0" lang="fr-CH" sz="1800" b="0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7393454" y="2399352"/>
            <a:ext cx="1643042" cy="571504"/>
          </a:xfrm>
          <a:prstGeom prst="leftArrow">
            <a:avLst>
              <a:gd name="adj1" fmla="val 97334"/>
              <a:gd name="adj2" fmla="val 51808"/>
            </a:avLst>
          </a:prstGeom>
          <a:solidFill>
            <a:srgbClr val="CCEC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36000" rIns="0" bIns="36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Available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non-job seekers</a:t>
            </a:r>
            <a:endParaRPr kumimoji="0" lang="fr-CH" sz="1800" b="0" i="1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19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982" y="941832"/>
            <a:ext cx="8878831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Discouraged job seekers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8313" y="175260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Sub-group of potential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labour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force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Identified by cross-classification of population outside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labour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force by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Labour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market attachment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Reasons for not being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labour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market</a:t>
            </a:r>
          </a:p>
          <a:p>
            <a:pPr marL="5715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5715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Definition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Working age persons, not in employment, who were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Not seeking employment due to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labour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market reasons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But available and wanting employment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Downloadan\Bahan Ajar\ngangg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610600" cy="464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72597421"/>
              </p:ext>
            </p:extLst>
          </p:nvPr>
        </p:nvGraphicFramePr>
        <p:xfrm>
          <a:off x="914400" y="2159000"/>
          <a:ext cx="84582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ectangle 16"/>
          <p:cNvSpPr/>
          <p:nvPr/>
        </p:nvSpPr>
        <p:spPr>
          <a:xfrm>
            <a:off x="76200" y="939225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20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-41276" y="1014857"/>
            <a:ext cx="9185276" cy="66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by Main reason for not being in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market</a:t>
            </a:r>
            <a:endParaRPr kumimoji="0" lang="fr-CH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68313" y="1600200"/>
            <a:ext cx="82296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Personal reasons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Own illness, disability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Studies, training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Family related reasons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Pregnancy, family or household responsibilities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Refusal by family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Labour market reasons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Past failure in finding a job, gave up looking for jobs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Lack of experience, qualifications or jobs matching skills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Lack of jobs in the area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Considered too young or too old by prospective employers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Lack of infrastructure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No roads, transport, employment services in the area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 sources of income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Pensions, rents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6300192" y="3976464"/>
            <a:ext cx="864096" cy="1296144"/>
          </a:xfrm>
          <a:prstGeom prst="rightBrac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404847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Serves to identify discouraged job seekers</a:t>
            </a:r>
            <a:endParaRPr lang="en-GB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21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722313" y="4406900"/>
            <a:ext cx="7772400" cy="16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cap="none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Basic survey structure</a:t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Essential question flow</a:t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Question formulation</a:t>
            </a: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8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Measurement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labour force surveys</a:t>
            </a:r>
            <a:endParaRPr kumimoji="0" lang="fr-CH" sz="4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22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1305384"/>
            <a:ext cx="9144000" cy="5580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fr-FR" i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348880"/>
            <a:ext cx="432048" cy="4392487"/>
          </a:xfrm>
          <a:prstGeom prst="rect">
            <a:avLst/>
          </a:prstGeom>
          <a:solidFill>
            <a:srgbClr val="92D050"/>
          </a:solidFill>
        </p:spPr>
        <p:txBody>
          <a:bodyPr vert="wordArtVert" lIns="18000" tIns="10800" rIns="18000" bIns="10800" anchor="b"/>
          <a:lstStyle/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WAP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187450" y="1474938"/>
            <a:ext cx="74168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r>
              <a:rPr lang="en-GB" sz="2200" dirty="0">
                <a:solidFill>
                  <a:srgbClr val="002060"/>
                </a:solidFill>
                <a:latin typeface="Arial Narrow" pitchFamily="34" charset="0"/>
              </a:rPr>
              <a:t>Module I:   Household Roster &amp; Demographic Characteristics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187450" y="1908573"/>
            <a:ext cx="7416800" cy="368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r>
              <a:rPr lang="en-GB" sz="2400" dirty="0">
                <a:solidFill>
                  <a:srgbClr val="002060"/>
                </a:solidFill>
                <a:latin typeface="Arial Narrow" pitchFamily="34" charset="0"/>
              </a:rPr>
              <a:t>Module II:  </a:t>
            </a:r>
            <a:r>
              <a:rPr lang="en-GB" sz="2400" dirty="0" smtClean="0">
                <a:solidFill>
                  <a:srgbClr val="002060"/>
                </a:solidFill>
                <a:latin typeface="Arial Narrow" pitchFamily="34" charset="0"/>
              </a:rPr>
              <a:t>Education &amp; training</a:t>
            </a:r>
            <a:endParaRPr lang="en-GB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187450" y="2348881"/>
            <a:ext cx="7416800" cy="21602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GB" sz="2400" b="1" dirty="0">
                <a:solidFill>
                  <a:srgbClr val="002060"/>
                </a:solidFill>
                <a:latin typeface="Arial Narrow" pitchFamily="34" charset="0"/>
              </a:rPr>
              <a:t>Module III: Participation in the Labour </a:t>
            </a:r>
            <a:r>
              <a:rPr lang="en-GB" sz="2400" b="1" dirty="0" smtClean="0">
                <a:solidFill>
                  <a:srgbClr val="002060"/>
                </a:solidFill>
                <a:latin typeface="Arial Narrow" pitchFamily="34" charset="0"/>
              </a:rPr>
              <a:t>Market</a:t>
            </a:r>
            <a:endParaRPr lang="en-GB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84213" y="1916833"/>
            <a:ext cx="431800" cy="360363"/>
          </a:xfrm>
          <a:prstGeom prst="rect">
            <a:avLst/>
          </a:prstGeom>
          <a:solidFill>
            <a:srgbClr val="CCFFCC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Arial Narrow" pitchFamily="34" charset="0"/>
              </a:rPr>
              <a:t>n+</a:t>
            </a:r>
            <a:r>
              <a:rPr lang="en-GB" sz="2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213" y="1484463"/>
            <a:ext cx="431800" cy="360362"/>
          </a:xfrm>
          <a:prstGeom prst="rect">
            <a:avLst/>
          </a:prstGeom>
          <a:solidFill>
            <a:schemeClr val="accent3">
              <a:lumMod val="60000"/>
              <a:lumOff val="40000"/>
              <a:alpha val="68000"/>
            </a:schemeClr>
          </a:solidFill>
        </p:spPr>
        <p:txBody>
          <a:bodyPr lIns="18000" tIns="10800" rIns="18000" bIns="10800" anchor="ctr"/>
          <a:lstStyle/>
          <a:p>
            <a:pPr algn="ctr">
              <a:defRPr/>
            </a:pPr>
            <a:r>
              <a:rPr lang="en-GB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0+</a:t>
            </a:r>
            <a:endParaRPr lang="en-GB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83769" y="3717033"/>
            <a:ext cx="2880320" cy="7200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-Characteristics of main job 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-Characteristics of other jobs</a:t>
            </a:r>
          </a:p>
          <a:p>
            <a:endParaRPr lang="en-GB" b="1" dirty="0"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87458" y="3717033"/>
            <a:ext cx="2972974" cy="720080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-Job search &amp; availability</a:t>
            </a:r>
          </a:p>
          <a:p>
            <a:r>
              <a:rPr lang="en-GB" dirty="0" smtClean="0">
                <a:latin typeface="Arial Narrow" pitchFamily="34" charset="0"/>
              </a:rPr>
              <a:t>-Previous employment experience</a:t>
            </a:r>
            <a:endParaRPr lang="en-GB" dirty="0"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2483768" y="2781301"/>
            <a:ext cx="5976664" cy="431676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buFontTx/>
              <a:buChar char="-"/>
            </a:pPr>
            <a:r>
              <a:rPr lang="en-GB" sz="2400" dirty="0" smtClean="0">
                <a:solidFill>
                  <a:srgbClr val="002060"/>
                </a:solidFill>
                <a:latin typeface="Arial Narrow" pitchFamily="34" charset="0"/>
              </a:rPr>
              <a:t>Identification of persons in employment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83768" y="3429001"/>
            <a:ext cx="2880320" cy="288032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GB" b="1" dirty="0" smtClean="0">
                <a:solidFill>
                  <a:schemeClr val="bg1"/>
                </a:solidFill>
                <a:latin typeface="Arial Narrow" pitchFamily="34" charset="0"/>
              </a:rPr>
              <a:t>Persons in employment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78581" y="3429001"/>
            <a:ext cx="2981851" cy="288032"/>
          </a:xfrm>
          <a:prstGeom prst="rect">
            <a:avLst/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GB" b="1" dirty="0" smtClean="0">
                <a:solidFill>
                  <a:schemeClr val="bg1"/>
                </a:solidFill>
                <a:latin typeface="Arial Narrow" pitchFamily="34" charset="0"/>
              </a:rPr>
              <a:t>Persons NOT in employment</a:t>
            </a:r>
          </a:p>
        </p:txBody>
      </p:sp>
      <p:sp>
        <p:nvSpPr>
          <p:cNvPr id="23" name="Oval 22"/>
          <p:cNvSpPr/>
          <p:nvPr/>
        </p:nvSpPr>
        <p:spPr>
          <a:xfrm>
            <a:off x="3563888" y="3140969"/>
            <a:ext cx="432048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>
                <a:latin typeface="Arial Narrow" pitchFamily="34" charset="0"/>
              </a:rPr>
              <a:t>Y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32240" y="3140969"/>
            <a:ext cx="432048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>
                <a:latin typeface="Arial Narrow" pitchFamily="34" charset="0"/>
              </a:rPr>
              <a:t>N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1028700" y="533400"/>
            <a:ext cx="7581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in labour force surveys</a:t>
            </a:r>
            <a:endParaRPr lang="en-GB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8382000" y="3174504"/>
            <a:ext cx="762000" cy="864096"/>
          </a:xfrm>
          <a:prstGeom prst="lef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985555" y="3100319"/>
            <a:ext cx="439223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22818" y="3635732"/>
            <a:ext cx="421590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nd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29600" y="3810000"/>
            <a:ext cx="376705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rd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187450" y="5072074"/>
            <a:ext cx="7456516" cy="16700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GB" sz="2400" b="1" dirty="0">
                <a:solidFill>
                  <a:srgbClr val="002060"/>
                </a:solidFill>
                <a:latin typeface="Arial Narrow" pitchFamily="34" charset="0"/>
              </a:rPr>
              <a:t>Optional </a:t>
            </a:r>
            <a:r>
              <a:rPr lang="en-GB" sz="2400" b="1" dirty="0" smtClean="0">
                <a:solidFill>
                  <a:srgbClr val="002060"/>
                </a:solidFill>
                <a:latin typeface="Arial Narrow" pitchFamily="34" charset="0"/>
              </a:rPr>
              <a:t>Work modules:</a:t>
            </a:r>
            <a:endParaRPr lang="en-GB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2500298" y="5857892"/>
            <a:ext cx="5760119" cy="3597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GB" sz="2400" dirty="0">
                <a:solidFill>
                  <a:srgbClr val="002060"/>
                </a:solidFill>
                <a:latin typeface="Arial Narrow" pitchFamily="34" charset="0"/>
              </a:rPr>
              <a:t>Volunteer work</a:t>
            </a: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2500298" y="5429264"/>
            <a:ext cx="5760119" cy="3600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GB" sz="2400" dirty="0">
                <a:solidFill>
                  <a:srgbClr val="002060"/>
                </a:solidFill>
                <a:latin typeface="Arial Narrow" pitchFamily="34" charset="0"/>
              </a:rPr>
              <a:t>Unpaid trainee work</a:t>
            </a:r>
            <a:endParaRPr lang="en-GB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2500298" y="6286520"/>
            <a:ext cx="5760119" cy="3613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3600" tIns="10800" rIns="3600" bIns="10800"/>
          <a:lstStyle/>
          <a:p>
            <a:pPr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n-GB" sz="2400" dirty="0">
                <a:solidFill>
                  <a:srgbClr val="002060"/>
                </a:solidFill>
                <a:latin typeface="Arial Narrow" pitchFamily="34" charset="0"/>
              </a:rPr>
              <a:t>Provision of services for own final use</a:t>
            </a:r>
          </a:p>
          <a:p>
            <a:endParaRPr lang="en-GB" b="1" dirty="0"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1214414" y="4572009"/>
            <a:ext cx="7429552" cy="4286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r>
              <a:rPr lang="en-GB" sz="2400" b="1" dirty="0" smtClean="0">
                <a:solidFill>
                  <a:srgbClr val="002060"/>
                </a:solidFill>
                <a:latin typeface="Arial Narrow" pitchFamily="34" charset="0"/>
              </a:rPr>
              <a:t>Module IV: </a:t>
            </a:r>
            <a:r>
              <a:rPr lang="en-GB" sz="2400" b="1" dirty="0">
                <a:solidFill>
                  <a:srgbClr val="002060"/>
                </a:solidFill>
                <a:latin typeface="Arial Narrow" pitchFamily="34" charset="0"/>
              </a:rPr>
              <a:t>Participation in </a:t>
            </a:r>
            <a:r>
              <a:rPr lang="en-GB" sz="2400" b="1" dirty="0" smtClean="0">
                <a:solidFill>
                  <a:srgbClr val="002060"/>
                </a:solidFill>
                <a:latin typeface="Arial Narrow" pitchFamily="34" charset="0"/>
              </a:rPr>
              <a:t>Own use production of goods</a:t>
            </a:r>
            <a:endParaRPr lang="en-GB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  <a:p>
            <a:endParaRPr lang="en-GB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23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00100" y="876300"/>
            <a:ext cx="7581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issues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8313" y="1436688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Emphasis on active job search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Sequence should start with question on job search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Methods of job search serve as test of active 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Questions should be appropriate for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 types of jobs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Search for self-employment jobs and paid employment, part-time work, paid apprentice type work, etc.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Requires new question on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desire to work for pay or profit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Asked only to persons who did not carry out job search activities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Availability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serves to determine readiness in terms of time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Should be asked to all persons who seek or want to work for pay or profit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Question should clarify this (i.e. how soon can person start working)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Includes availability to work part-time or full-time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24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7" name="Footer Placeholder 3"/>
          <p:cNvSpPr txBox="1">
            <a:spLocks/>
          </p:cNvSpPr>
          <p:nvPr/>
        </p:nvSpPr>
        <p:spPr bwMode="auto">
          <a:xfrm>
            <a:off x="34925" y="6453188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CCC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ILO Department of Statistics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" name="Slide Number Placeholder 4"/>
          <p:cNvSpPr txBox="1">
            <a:spLocks/>
          </p:cNvSpPr>
          <p:nvPr/>
        </p:nvSpPr>
        <p:spPr bwMode="auto">
          <a:xfrm>
            <a:off x="8101013" y="6453188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436B3-E8CB-4AA3-AE26-3E3CDBD19B9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0" name="Straight Arrow Connector 69"/>
          <p:cNvCxnSpPr>
            <a:endCxn id="80" idx="0"/>
          </p:cNvCxnSpPr>
          <p:nvPr/>
        </p:nvCxnSpPr>
        <p:spPr>
          <a:xfrm rot="5400000">
            <a:off x="3920793" y="5007761"/>
            <a:ext cx="729770" cy="114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cxnSp>
        <p:nvCxnSpPr>
          <p:cNvPr id="71" name="Straight Arrow Connector 70"/>
          <p:cNvCxnSpPr>
            <a:stCxn id="94" idx="4"/>
            <a:endCxn id="100" idx="0"/>
          </p:cNvCxnSpPr>
          <p:nvPr/>
        </p:nvCxnSpPr>
        <p:spPr>
          <a:xfrm flipH="1">
            <a:off x="8357752" y="3645024"/>
            <a:ext cx="31812" cy="2016224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cxnSp>
        <p:nvCxnSpPr>
          <p:cNvPr id="72" name="Straight Arrow Connector 71"/>
          <p:cNvCxnSpPr>
            <a:stCxn id="86" idx="0"/>
          </p:cNvCxnSpPr>
          <p:nvPr/>
        </p:nvCxnSpPr>
        <p:spPr>
          <a:xfrm rot="16200000" flipH="1">
            <a:off x="3995651" y="3352717"/>
            <a:ext cx="1865368" cy="171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cxnSp>
        <p:nvCxnSpPr>
          <p:cNvPr id="73" name="Straight Arrow Connector 72"/>
          <p:cNvCxnSpPr/>
          <p:nvPr/>
        </p:nvCxnSpPr>
        <p:spPr>
          <a:xfrm>
            <a:off x="7021412" y="2377802"/>
            <a:ext cx="0" cy="61915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>
            <a:off x="2844948" y="1556792"/>
            <a:ext cx="0" cy="3816424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75" name="Title 4"/>
          <p:cNvSpPr txBox="1">
            <a:spLocks/>
          </p:cNvSpPr>
          <p:nvPr/>
        </p:nvSpPr>
        <p:spPr>
          <a:xfrm>
            <a:off x="142844" y="44624"/>
            <a:ext cx="8867328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kern="0" dirty="0" smtClean="0">
                <a:solidFill>
                  <a:srgbClr val="FFFFFF"/>
                </a:solidFill>
                <a:latin typeface="Arial Narrow" pitchFamily="34" charset="0"/>
              </a:rPr>
              <a:t>WORKING AGE POPULATION</a:t>
            </a:r>
            <a:endParaRPr lang="en-GB" sz="3600" kern="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71538" y="1701081"/>
            <a:ext cx="2163660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With job, not at work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636" y="5373216"/>
            <a:ext cx="3600400" cy="749697"/>
          </a:xfrm>
          <a:prstGeom prst="rect">
            <a:avLst/>
          </a:prstGeom>
          <a:solidFill>
            <a:srgbClr val="3366FF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dirty="0" smtClean="0">
                <a:solidFill>
                  <a:srgbClr val="FFFFFF"/>
                </a:solidFill>
                <a:latin typeface="Arial Narrow" pitchFamily="34" charset="0"/>
              </a:rPr>
              <a:t>E</a:t>
            </a:r>
            <a:endParaRPr lang="en-GB" sz="66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69084" y="908720"/>
            <a:ext cx="4680520" cy="719034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NOT EMPLOYED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(without work for pay/ profit)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5400000">
            <a:off x="5178429" y="4607727"/>
            <a:ext cx="2072496" cy="794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3925068" y="5373216"/>
            <a:ext cx="720080" cy="72008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dirty="0" smtClean="0">
                <a:solidFill>
                  <a:srgbClr val="FFFFFF"/>
                </a:solidFill>
                <a:latin typeface="Arial Narrow" pitchFamily="34" charset="0"/>
              </a:rPr>
              <a:t>U</a:t>
            </a:r>
            <a:endParaRPr lang="en-GB" sz="66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89164" y="5661248"/>
            <a:ext cx="1584176" cy="442035"/>
          </a:xfrm>
          <a:prstGeom prst="rect">
            <a:avLst/>
          </a:prstGeom>
          <a:solidFill>
            <a:srgbClr val="FF9933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 Narrow" pitchFamily="34" charset="0"/>
              </a:rPr>
              <a:t>Potential LF</a:t>
            </a:r>
            <a:endParaRPr lang="en-GB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324668" y="1412776"/>
            <a:ext cx="0" cy="396044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6636" y="692696"/>
            <a:ext cx="3106604" cy="77501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Worked for pay / profit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for 1+ hours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069084" y="1968866"/>
            <a:ext cx="4680520" cy="44203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Seeking work for pay/profit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41292" y="2986965"/>
            <a:ext cx="2808312" cy="44203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Want work</a:t>
            </a:r>
          </a:p>
        </p:txBody>
      </p:sp>
      <p:sp>
        <p:nvSpPr>
          <p:cNvPr id="86" name="Oval 85"/>
          <p:cNvSpPr/>
          <p:nvPr/>
        </p:nvSpPr>
        <p:spPr>
          <a:xfrm>
            <a:off x="4711456" y="2420888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7" name="Oval 86"/>
          <p:cNvSpPr/>
          <p:nvPr/>
        </p:nvSpPr>
        <p:spPr>
          <a:xfrm>
            <a:off x="108644" y="1428736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8" name="Oval 87"/>
          <p:cNvSpPr/>
          <p:nvPr/>
        </p:nvSpPr>
        <p:spPr>
          <a:xfrm>
            <a:off x="4071934" y="4714884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9" name="Oval 88"/>
          <p:cNvSpPr/>
          <p:nvPr/>
        </p:nvSpPr>
        <p:spPr>
          <a:xfrm>
            <a:off x="6000760" y="3284984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00496" y="4272849"/>
            <a:ext cx="1790704" cy="44203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Available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17356" y="5661248"/>
            <a:ext cx="1368152" cy="432048"/>
          </a:xfrm>
          <a:prstGeom prst="rect">
            <a:avLst/>
          </a:prstGeom>
          <a:solidFill>
            <a:srgbClr val="993300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 Narrow" pitchFamily="34" charset="0"/>
              </a:rPr>
              <a:t>Willing</a:t>
            </a:r>
            <a:endParaRPr lang="en-GB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628924" y="1340768"/>
            <a:ext cx="432048" cy="28803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3" name="Oval 92"/>
          <p:cNvSpPr/>
          <p:nvPr/>
        </p:nvSpPr>
        <p:spPr>
          <a:xfrm>
            <a:off x="6805388" y="2420888"/>
            <a:ext cx="432048" cy="28803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94" name="Oval 93"/>
          <p:cNvSpPr/>
          <p:nvPr/>
        </p:nvSpPr>
        <p:spPr>
          <a:xfrm>
            <a:off x="8173540" y="3356992"/>
            <a:ext cx="432048" cy="28803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cxnSp>
        <p:nvCxnSpPr>
          <p:cNvPr id="95" name="Straight Arrow Connector 94"/>
          <p:cNvCxnSpPr>
            <a:endCxn id="91" idx="0"/>
          </p:cNvCxnSpPr>
          <p:nvPr/>
        </p:nvCxnSpPr>
        <p:spPr>
          <a:xfrm rot="5400000">
            <a:off x="6770856" y="5216898"/>
            <a:ext cx="874926" cy="13774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cxnSp>
        <p:nvCxnSpPr>
          <p:cNvPr id="96" name="Straight Arrow Connector 95"/>
          <p:cNvCxnSpPr/>
          <p:nvPr/>
        </p:nvCxnSpPr>
        <p:spPr>
          <a:xfrm rot="5400000">
            <a:off x="4714082" y="5214950"/>
            <a:ext cx="1000926" cy="794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cxnSp>
        <p:nvCxnSpPr>
          <p:cNvPr id="97" name="Straight Arrow Connector 96"/>
          <p:cNvCxnSpPr/>
          <p:nvPr/>
        </p:nvCxnSpPr>
        <p:spPr>
          <a:xfrm>
            <a:off x="6373340" y="1628800"/>
            <a:ext cx="0" cy="360040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36636" y="6299333"/>
            <a:ext cx="4608512" cy="442035"/>
          </a:xfrm>
          <a:prstGeom prst="rect">
            <a:avLst/>
          </a:prstGeom>
          <a:solidFill>
            <a:srgbClr val="9BBC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 smtClean="0">
                <a:solidFill>
                  <a:srgbClr val="002060"/>
                </a:solidFill>
                <a:latin typeface="Arial Narrow" pitchFamily="34" charset="0"/>
              </a:rPr>
              <a:t>Labour force</a:t>
            </a:r>
            <a:endParaRPr lang="en-GB" i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89164" y="6299333"/>
            <a:ext cx="4032448" cy="44203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i="1" dirty="0" smtClean="0">
                <a:solidFill>
                  <a:srgbClr val="002060"/>
                </a:solidFill>
                <a:latin typeface="Arial Narrow" pitchFamily="34" charset="0"/>
              </a:rPr>
              <a:t>Outside labour force</a:t>
            </a:r>
            <a:endParaRPr lang="en-GB" i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57516" y="5661248"/>
            <a:ext cx="800472" cy="432048"/>
          </a:xfrm>
          <a:prstGeom prst="rect">
            <a:avLst/>
          </a:prstGeom>
          <a:solidFill>
            <a:srgbClr val="DAEDEF">
              <a:lumMod val="50000"/>
            </a:srgbClr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</a:rPr>
              <a:t>Others</a:t>
            </a:r>
          </a:p>
        </p:txBody>
      </p:sp>
      <p:cxnSp>
        <p:nvCxnSpPr>
          <p:cNvPr id="101" name="Shape 43"/>
          <p:cNvCxnSpPr>
            <a:stCxn id="76" idx="3"/>
            <a:endCxn id="78" idx="0"/>
          </p:cNvCxnSpPr>
          <p:nvPr/>
        </p:nvCxnSpPr>
        <p:spPr>
          <a:xfrm flipV="1">
            <a:off x="3235198" y="908720"/>
            <a:ext cx="3174146" cy="982601"/>
          </a:xfrm>
          <a:prstGeom prst="bentConnector4">
            <a:avLst>
              <a:gd name="adj1" fmla="val 10715"/>
              <a:gd name="adj2" fmla="val 123265"/>
            </a:avLst>
          </a:prstGeom>
          <a:noFill/>
          <a:ln w="254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02" name="Oval 101"/>
          <p:cNvSpPr/>
          <p:nvPr/>
        </p:nvSpPr>
        <p:spPr>
          <a:xfrm>
            <a:off x="3357554" y="1714488"/>
            <a:ext cx="432048" cy="28803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929322" y="3714752"/>
            <a:ext cx="1857388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Reason not seeking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000496" y="3200400"/>
            <a:ext cx="1790704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Duration of search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428860" y="3977214"/>
            <a:ext cx="857256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Pay</a:t>
            </a:r>
          </a:p>
        </p:txBody>
      </p:sp>
      <p:sp>
        <p:nvSpPr>
          <p:cNvPr id="106" name="Oval 105"/>
          <p:cNvSpPr/>
          <p:nvPr/>
        </p:nvSpPr>
        <p:spPr>
          <a:xfrm>
            <a:off x="2639754" y="2143116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rot="5400000">
            <a:off x="1072332" y="4429132"/>
            <a:ext cx="1857388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1571604" y="3143248"/>
            <a:ext cx="1714512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Duration</a:t>
            </a:r>
          </a:p>
        </p:txBody>
      </p:sp>
      <p:sp>
        <p:nvSpPr>
          <p:cNvPr id="109" name="Oval 108"/>
          <p:cNvSpPr/>
          <p:nvPr/>
        </p:nvSpPr>
        <p:spPr>
          <a:xfrm>
            <a:off x="1714480" y="3500438"/>
            <a:ext cx="571504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≤3 mo.</a:t>
            </a:r>
          </a:p>
        </p:txBody>
      </p:sp>
      <p:sp>
        <p:nvSpPr>
          <p:cNvPr id="110" name="Oval 109"/>
          <p:cNvSpPr/>
          <p:nvPr/>
        </p:nvSpPr>
        <p:spPr>
          <a:xfrm>
            <a:off x="2571736" y="3500438"/>
            <a:ext cx="571504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&gt;3 mo.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rot="5400000">
            <a:off x="36481" y="4106867"/>
            <a:ext cx="2500330" cy="1588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arrow" w="lg" len="lg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1071538" y="2500306"/>
            <a:ext cx="2214578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Reason of absence</a:t>
            </a:r>
          </a:p>
        </p:txBody>
      </p:sp>
      <p:cxnSp>
        <p:nvCxnSpPr>
          <p:cNvPr id="113" name="Shape 55"/>
          <p:cNvCxnSpPr>
            <a:stCxn id="105" idx="3"/>
            <a:endCxn id="102" idx="4"/>
          </p:cNvCxnSpPr>
          <p:nvPr/>
        </p:nvCxnSpPr>
        <p:spPr>
          <a:xfrm flipV="1">
            <a:off x="3286116" y="2002520"/>
            <a:ext cx="287462" cy="2164934"/>
          </a:xfrm>
          <a:prstGeom prst="bentConnector2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114" name="Oval 113"/>
          <p:cNvSpPr/>
          <p:nvPr/>
        </p:nvSpPr>
        <p:spPr>
          <a:xfrm>
            <a:off x="3357554" y="4000504"/>
            <a:ext cx="432048" cy="28803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15" name="Oval 114"/>
          <p:cNvSpPr/>
          <p:nvPr/>
        </p:nvSpPr>
        <p:spPr>
          <a:xfrm>
            <a:off x="2643174" y="4355414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000892" y="5008124"/>
            <a:ext cx="1720948" cy="349702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Reason / Situation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00496" y="2743200"/>
            <a:ext cx="1790704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Job search method</a:t>
            </a:r>
          </a:p>
        </p:txBody>
      </p:sp>
      <p:sp>
        <p:nvSpPr>
          <p:cNvPr id="118" name="Oval 117"/>
          <p:cNvSpPr/>
          <p:nvPr/>
        </p:nvSpPr>
        <p:spPr>
          <a:xfrm>
            <a:off x="5000628" y="4714884"/>
            <a:ext cx="432048" cy="28803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929322" y="4272849"/>
            <a:ext cx="1571636" cy="44203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Available</a:t>
            </a:r>
          </a:p>
        </p:txBody>
      </p:sp>
      <p:sp>
        <p:nvSpPr>
          <p:cNvPr id="120" name="Oval 119"/>
          <p:cNvSpPr/>
          <p:nvPr/>
        </p:nvSpPr>
        <p:spPr>
          <a:xfrm>
            <a:off x="6000760" y="4712604"/>
            <a:ext cx="432048" cy="28803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121" name="Oval 120"/>
          <p:cNvSpPr/>
          <p:nvPr/>
        </p:nvSpPr>
        <p:spPr>
          <a:xfrm>
            <a:off x="7000892" y="4643446"/>
            <a:ext cx="432048" cy="28575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62400" y="3657600"/>
            <a:ext cx="1790704" cy="38048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Char. Job sought</a:t>
            </a: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25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1028700" y="533400"/>
            <a:ext cx="7581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in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force surveys</a:t>
            </a:r>
            <a:endParaRPr kumimoji="0" lang="x-non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ooter Placeholder 2"/>
          <p:cNvSpPr txBox="1">
            <a:spLocks/>
          </p:cNvSpPr>
          <p:nvPr/>
        </p:nvSpPr>
        <p:spPr bwMode="auto">
          <a:xfrm>
            <a:off x="34925" y="6645275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CCC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ILO Department of Statistics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Slide Number Placeholder 3"/>
          <p:cNvSpPr txBox="1">
            <a:spLocks/>
          </p:cNvSpPr>
          <p:nvPr/>
        </p:nvSpPr>
        <p:spPr bwMode="auto">
          <a:xfrm>
            <a:off x="8101013" y="6645275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AFF5E9-D089-4B26-8F39-E7FF47971E7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2166608" y="2521100"/>
            <a:ext cx="2499104" cy="1419558"/>
          </a:xfrm>
          <a:prstGeom prst="diamond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Looked for work in last 4 weeks?</a:t>
            </a:r>
            <a:endParaRPr kumimoji="0" lang="x-none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4089648" y="3529212"/>
            <a:ext cx="2448272" cy="1427851"/>
          </a:xfrm>
          <a:prstGeom prst="diamond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Is currently available to work?</a:t>
            </a:r>
            <a:endParaRPr kumimoji="0" lang="x-none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71392" y="3303896"/>
            <a:ext cx="7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YES</a:t>
            </a:r>
            <a:endParaRPr lang="en-US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2132" y="4611972"/>
            <a:ext cx="7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No</a:t>
            </a:r>
            <a:endParaRPr lang="en-US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0800000" flipV="1">
            <a:off x="5319801" y="5371413"/>
            <a:ext cx="277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Potential labour force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 rot="2408799">
            <a:off x="4039998" y="3553074"/>
            <a:ext cx="466668" cy="463251"/>
          </a:xfrm>
          <a:prstGeom prst="rightArrow">
            <a:avLst>
              <a:gd name="adj1" fmla="val 32769"/>
              <a:gd name="adj2" fmla="val 50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438307" y="1532855"/>
            <a:ext cx="2439888" cy="1348285"/>
          </a:xfrm>
          <a:prstGeom prst="diamond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Employed in last week?</a:t>
            </a:r>
            <a:endParaRPr kumimoji="0" lang="x-none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99184" y="2305076"/>
            <a:ext cx="7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No</a:t>
            </a:r>
            <a:endParaRPr lang="en-US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2408799">
            <a:off x="2275445" y="2489906"/>
            <a:ext cx="405879" cy="496298"/>
          </a:xfrm>
          <a:prstGeom prst="rightArrow">
            <a:avLst>
              <a:gd name="adj1" fmla="val 32769"/>
              <a:gd name="adj2" fmla="val 50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 rot="2408799">
            <a:off x="5707695" y="4812292"/>
            <a:ext cx="466668" cy="463251"/>
          </a:xfrm>
          <a:prstGeom prst="rightArrow">
            <a:avLst>
              <a:gd name="adj1" fmla="val 32769"/>
              <a:gd name="adj2" fmla="val 50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Diamond 47"/>
          <p:cNvSpPr/>
          <p:nvPr/>
        </p:nvSpPr>
        <p:spPr>
          <a:xfrm>
            <a:off x="179512" y="3693095"/>
            <a:ext cx="2808312" cy="1419558"/>
          </a:xfrm>
          <a:prstGeom prst="diamond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Wants work for pay / profit </a:t>
            </a:r>
            <a:endParaRPr kumimoji="0" lang="x-none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 rot="7278625">
            <a:off x="2333329" y="3583170"/>
            <a:ext cx="466668" cy="463251"/>
          </a:xfrm>
          <a:prstGeom prst="rightArrow">
            <a:avLst>
              <a:gd name="adj1" fmla="val 32769"/>
              <a:gd name="adj2" fmla="val 50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79712" y="3405063"/>
            <a:ext cx="54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No</a:t>
            </a:r>
            <a:endParaRPr lang="en-US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1" name="Right Arrow 50"/>
          <p:cNvSpPr/>
          <p:nvPr/>
        </p:nvSpPr>
        <p:spPr>
          <a:xfrm rot="2937614">
            <a:off x="2362318" y="4725648"/>
            <a:ext cx="466668" cy="463251"/>
          </a:xfrm>
          <a:prstGeom prst="rightArrow">
            <a:avLst>
              <a:gd name="adj1" fmla="val 32769"/>
              <a:gd name="adj2" fmla="val 50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01032" y="5580434"/>
            <a:ext cx="7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YES</a:t>
            </a:r>
            <a:endParaRPr lang="en-US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3" name="Diamond 52"/>
          <p:cNvSpPr/>
          <p:nvPr/>
        </p:nvSpPr>
        <p:spPr>
          <a:xfrm>
            <a:off x="2217440" y="4773215"/>
            <a:ext cx="2448272" cy="1427851"/>
          </a:xfrm>
          <a:prstGeom prst="diamond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Is currently available to work?</a:t>
            </a:r>
            <a:endParaRPr kumimoji="0" lang="x-none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>
          <a:xfrm rot="2408799">
            <a:off x="4110302" y="5841989"/>
            <a:ext cx="466668" cy="463251"/>
          </a:xfrm>
          <a:prstGeom prst="rightArrow">
            <a:avLst>
              <a:gd name="adj1" fmla="val 32769"/>
              <a:gd name="adj2" fmla="val 50000"/>
            </a:avLst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93504" y="4489540"/>
            <a:ext cx="7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YES</a:t>
            </a:r>
            <a:endParaRPr lang="en-US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6" name="Right Arrow 55"/>
          <p:cNvSpPr/>
          <p:nvPr/>
        </p:nvSpPr>
        <p:spPr>
          <a:xfrm rot="18206174">
            <a:off x="5976180" y="3397703"/>
            <a:ext cx="466668" cy="463251"/>
          </a:xfrm>
          <a:prstGeom prst="rightArrow">
            <a:avLst>
              <a:gd name="adj1" fmla="val 32769"/>
              <a:gd name="adj2" fmla="val 50000"/>
            </a:avLst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51679" y="3205765"/>
            <a:ext cx="7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C000"/>
                </a:solidFill>
                <a:latin typeface="Arial" charset="0"/>
              </a:rPr>
              <a:t>YES</a:t>
            </a:r>
            <a:endParaRPr lang="en-US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0800000" flipV="1">
            <a:off x="5613329" y="2417526"/>
            <a:ext cx="277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Unemployed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6179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26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4982" y="941833"/>
            <a:ext cx="8878831" cy="50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Sample questions (I): Active job search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Content Placeholder 5" descr="Sample LFS Module short (ILO) [Compatibility Mode] - Wor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19965" r="20387" b="66335"/>
          <a:stretch/>
        </p:blipFill>
        <p:spPr bwMode="auto">
          <a:xfrm>
            <a:off x="1" y="1828800"/>
            <a:ext cx="9144000" cy="111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5" descr="Sample LFS Module short (ILO) [Compatibility Mode] - Wor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48279" r="20387" b="14273"/>
          <a:stretch/>
        </p:blipFill>
        <p:spPr bwMode="auto">
          <a:xfrm>
            <a:off x="0" y="3226945"/>
            <a:ext cx="9144000" cy="305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27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4982" y="941832"/>
            <a:ext cx="8878831" cy="4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Sample questions (II): Duration of job search</a:t>
            </a:r>
            <a:endParaRPr kumimoji="0" lang="x-non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 bwMode="auto">
          <a:xfrm>
            <a:off x="34925" y="6718300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CCC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ILO Department of Statistics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8101013" y="6718300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45BD32-C34C-40F3-8902-B6F0D78F0E5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Content Placeholder 7" descr="Sample LFS Module short (ILO) [Compatibility Mode] - Wor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40241" r="23884" b="39607"/>
          <a:stretch/>
        </p:blipFill>
        <p:spPr bwMode="auto">
          <a:xfrm>
            <a:off x="323528" y="1893912"/>
            <a:ext cx="8491405" cy="144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15616" y="5206280"/>
            <a:ext cx="6846648" cy="1169551"/>
          </a:xfrm>
          <a:prstGeom prst="rect">
            <a:avLst/>
          </a:prstGeom>
          <a:solidFill>
            <a:srgbClr val="FFC000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Serves to identify persons in long-term unemployment, defined as: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“Unemployed persons who have been without work and seeking work for 12 months or more”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0904" y="3766935"/>
            <a:ext cx="8163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Comprises the period from when the person </a:t>
            </a:r>
            <a:r>
              <a:rPr lang="en-GB" sz="2000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last </a:t>
            </a:r>
            <a:r>
              <a:rPr lang="en-GB" sz="2000" dirty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stop working or when started seeking work up to the interview date, whichever is the </a:t>
            </a:r>
            <a:r>
              <a:rPr lang="en-GB" sz="2000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shortest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For future starters, it ends when the person got the job/business opportunity</a:t>
            </a:r>
            <a:endParaRPr lang="en-GB" sz="2000" dirty="0">
              <a:solidFill>
                <a:srgbClr val="333399">
                  <a:lumMod val="50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28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53987" y="533400"/>
            <a:ext cx="8913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Sample questions (III) Desire, Reasons &amp; Availability</a:t>
            </a:r>
            <a:endParaRPr kumimoji="0" lang="x-non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Content Placeholder 7" descr="Sample LFS Module short (ILO) [Compatibility Mode] - Wor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16554" r="20386" b="14273"/>
          <a:stretch/>
        </p:blipFill>
        <p:spPr bwMode="auto">
          <a:xfrm>
            <a:off x="285720" y="1677275"/>
            <a:ext cx="8378450" cy="509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29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3400" y="266700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Measures of labour underutilization and related dissemination issues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Tabulations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Classifications for analysis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Reporting documentation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International reporting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762000"/>
            <a:ext cx="8913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Recall:  Labour underutilization:</a:t>
            </a:r>
            <a:br>
              <a:rPr kumimoji="0" lang="en-GB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468313" y="168275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“Refers to mismatches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between labour supply and demand,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which translate into an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unmet need for employment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among the population”</a:t>
            </a:r>
          </a:p>
          <a:p>
            <a:pPr marL="0" marR="0" lvl="1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Para 40,Resol I. (19</a:t>
            </a:r>
            <a:r>
              <a:rPr kumimoji="0" lang="en-GB" altLang="en-US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th</a:t>
            </a:r>
            <a:r>
              <a:rPr kumimoji="0" lang="en-GB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 ICLS, 2013)</a:t>
            </a:r>
          </a:p>
          <a:p>
            <a:pPr marL="0" marR="0" lvl="1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 reference to employment (work for pay or profit)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Identifies groups among the employed &amp; persons outside the labour force          who share similarities with the unemployed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Focuses on issues of insufficient labour absorption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broader labour market monitoring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30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876300"/>
            <a:ext cx="8839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NEW Measures of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underutilization (LU1-LU4)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579563"/>
            <a:ext cx="7756525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995738" y="6238875"/>
            <a:ext cx="495300" cy="306388"/>
          </a:xfrm>
          <a:prstGeom prst="rect">
            <a:avLst/>
          </a:prstGeom>
          <a:solidFill>
            <a:srgbClr val="AC5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</a:rPr>
              <a:t>LU4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8101013" y="6742113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66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56321A1-5437-4015-8F81-056C934277DB}" type="slidenum">
              <a:rPr lang="en-GB" altLang="en-US" sz="1400" smtClean="0">
                <a:solidFill>
                  <a:srgbClr val="FFFF99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 smtClean="0">
              <a:solidFill>
                <a:srgbClr val="FFFF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31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485900" y="853813"/>
            <a:ext cx="7581900" cy="5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Indicators of labour underutilization 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8336" y="838200"/>
            <a:ext cx="8965094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Four indicators: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assess the nature of LU throughout the business cycle: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LU1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Unemployment rate: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[persons in unemployment / labour force] x 100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LU2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Combined rate of time-related underemployment and unemployment: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[(persons in time-related underemployment + persons in unemployment) / labour force] x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LU3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Combined rate of unemployment and potential labour force: 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[(persons in unemployment + potential labour force) / (extended labour force)] x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LU4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Composite measure of labour underutilization: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[(persons in time-related underemployment + persons in unemployment + 	potential labour force) / (extended labour force)] x 100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2036911"/>
            <a:ext cx="2395206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2D2D8A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Note: extended LF =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LF + potential labour force</a:t>
            </a: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32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00100" y="609600"/>
            <a:ext cx="7581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Tabulations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8312" y="1512888"/>
            <a:ext cx="85232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Statistics should be tabulated by sex, specified age groups, level of educational attainment and by region, including urban and rural areas.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descriptive analysis of the labour market, tabulations  should be produced on: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(a) working-age population by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labour force status (including unemployment)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	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category of labour underutilization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and transitions (gross flows) between statuses, 	where possible;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(b) persons in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unemployment or outside the labour force by characteristics of 	their current or last main job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e.g. industry, occupation, status in employment, 	type of economic unit (formal market units/informal market units/non-market 	units/households), institutional sector, geographic location of place of work, type of 	remuneration, specified bands of employment-related income and specified working-	time hour bands, according to the relevant international statistical standards;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(c) persons in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unemployment by duration intervals of search for employment 	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that permit separate identification of persons in long-term unemployment.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33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8100" y="612775"/>
            <a:ext cx="7581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Classifications for analysis of POLF (1)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6200" y="1838325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Classifications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may be used to </a:t>
            </a: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study subgroups of persons outside the labour force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e.g. those affected by discouragement or by gender-based, economic or social barriers to employment: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Degree of labour market attachment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(i) persons “seeking employment” but not “currently available”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(ii) persons not “seeking employment” but “currently available”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(iii) persons neither “seeking employment” nor “currently available” 	but who want employment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(iv) persons neither “seeking employment” nor “currently available” 	who do not want employment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34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331913" y="914400"/>
            <a:ext cx="7581900" cy="48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Classifications for analysis of POLF (2)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8313" y="1685925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Main reason for not “seeking employment”, not being “currently available” or not wanting employment: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personal reasons (own illness, disability, studies)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family-related reasons (pregnancy, presence of small children, refusal by family)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labour market reasons (past failure to find a suitable job, lack of experience, qualifications or jobs matching the person’s skills, lack of jobs in the area, considered too young or too old by prospective employers)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lack of infrastructure (assets, roads, transportation, employment services)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other sources of income (pensions, rents)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social exclusion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35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76300" y="930013"/>
            <a:ext cx="7581900" cy="4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Reporting documentation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8313" y="1609725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 enhance transparency, statistics should be reported with regard to: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scope and coverage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concepts and definitions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any estimation or adjustment methods, including seasonal adjustments or imputation procedures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where possible, measures of data quality and precision, e.g., relative standard errors that account for complex survey designs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Revisions, new time series or indicators should be adequately indicated and documented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e.g. publication of dual estimates or series, for at least one year, following their implementation.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36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941831"/>
            <a:ext cx="8913813" cy="4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reporting – Labour underutilization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68312" y="1752600"/>
            <a:ext cx="84470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Countries are encouraged to report headline indicators of labour underutilization (from among LU1, LU2, LU3 and LU4)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for the population as a whole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by sex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by urban/rural areas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by levels of educational attainment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by standard age ranges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0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37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15392" r="2613" b="18016"/>
          <a:stretch/>
        </p:blipFill>
        <p:spPr bwMode="auto">
          <a:xfrm>
            <a:off x="245660" y="1600200"/>
            <a:ext cx="8652680" cy="47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838200"/>
            <a:ext cx="86622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345204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b="1" dirty="0" smtClean="0">
                <a:latin typeface="Algerian" panose="04020705040A02060702" pitchFamily="82" charset="0"/>
              </a:rPr>
              <a:t>Thank you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38</a:t>
            </a:fld>
            <a:endParaRPr lang="en-US"/>
          </a:p>
        </p:txBody>
      </p:sp>
      <p:pic>
        <p:nvPicPr>
          <p:cNvPr id="1028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538498" cy="12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wnloadan\Bahan Ajar\pancasila(welogo.blogspot.com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64205"/>
            <a:ext cx="1524000" cy="1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ownloadan\Bahan Ajar\ngangg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131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4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838200"/>
            <a:ext cx="887883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 underutilization: 3 main components</a:t>
            </a:r>
            <a:endParaRPr lang="en-GB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11188" y="1454150"/>
            <a:ext cx="7921625" cy="44926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400" i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Working age population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39750" y="2389187"/>
            <a:ext cx="4103688" cy="4492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400" b="1" i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Labour force</a:t>
            </a:r>
          </a:p>
        </p:txBody>
      </p:sp>
      <p:cxnSp>
        <p:nvCxnSpPr>
          <p:cNvPr id="12" name="AutoShape 8"/>
          <p:cNvCxnSpPr>
            <a:cxnSpLocks noChangeShapeType="1"/>
            <a:stCxn id="10" idx="2"/>
            <a:endCxn id="28" idx="0"/>
          </p:cNvCxnSpPr>
          <p:nvPr/>
        </p:nvCxnSpPr>
        <p:spPr bwMode="auto">
          <a:xfrm rot="16200000" flipH="1">
            <a:off x="5463381" y="1012031"/>
            <a:ext cx="485775" cy="22685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9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3339306" y="1156494"/>
            <a:ext cx="485775" cy="19796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0"/>
          <p:cNvCxnSpPr>
            <a:cxnSpLocks noChangeShapeType="1"/>
            <a:stCxn id="11" idx="2"/>
            <a:endCxn id="27" idx="0"/>
          </p:cNvCxnSpPr>
          <p:nvPr/>
        </p:nvCxnSpPr>
        <p:spPr bwMode="auto">
          <a:xfrm rot="5400000">
            <a:off x="2059906" y="2577976"/>
            <a:ext cx="271214" cy="7921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1"/>
          <p:cNvCxnSpPr>
            <a:cxnSpLocks noChangeShapeType="1"/>
            <a:stCxn id="11" idx="2"/>
            <a:endCxn id="18" idx="0"/>
          </p:cNvCxnSpPr>
          <p:nvPr/>
        </p:nvCxnSpPr>
        <p:spPr bwMode="auto">
          <a:xfrm rot="16200000" flipH="1">
            <a:off x="3136106" y="2294732"/>
            <a:ext cx="288925" cy="1376362"/>
          </a:xfrm>
          <a:prstGeom prst="bentConnector3">
            <a:avLst>
              <a:gd name="adj1" fmla="val 473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3294063" y="3127375"/>
            <a:ext cx="1349375" cy="485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i="0" dirty="0">
                <a:solidFill>
                  <a:schemeClr val="accent2">
                    <a:lumMod val="50000"/>
                  </a:schemeClr>
                </a:solidFill>
              </a:rPr>
              <a:t>Unemployed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7578725" y="5314950"/>
            <a:ext cx="1530350" cy="59372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i="0" dirty="0">
                <a:latin typeface="Arial Narrow" panose="020B0606020202030204" pitchFamily="34" charset="0"/>
              </a:rPr>
              <a:t>Do not want employment</a:t>
            </a:r>
          </a:p>
        </p:txBody>
      </p:sp>
      <p:cxnSp>
        <p:nvCxnSpPr>
          <p:cNvPr id="20" name="AutoShape 15"/>
          <p:cNvCxnSpPr>
            <a:cxnSpLocks noChangeShapeType="1"/>
            <a:stCxn id="19" idx="1"/>
            <a:endCxn id="28" idx="2"/>
          </p:cNvCxnSpPr>
          <p:nvPr/>
        </p:nvCxnSpPr>
        <p:spPr bwMode="auto">
          <a:xfrm rot="10800000">
            <a:off x="6840538" y="2838450"/>
            <a:ext cx="738187" cy="27733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643438" y="3686175"/>
            <a:ext cx="2054225" cy="13684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i="0" dirty="0">
                <a:solidFill>
                  <a:schemeClr val="bg1"/>
                </a:solidFill>
              </a:rPr>
              <a:t>Potential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i="0" dirty="0">
                <a:solidFill>
                  <a:schemeClr val="bg1"/>
                </a:solidFill>
              </a:rPr>
              <a:t>Labour Force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>
                <a:solidFill>
                  <a:schemeClr val="bg1"/>
                </a:solidFill>
              </a:rPr>
              <a:t>-seeking, not available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>
                <a:solidFill>
                  <a:schemeClr val="bg1"/>
                </a:solidFill>
              </a:rPr>
              <a:t>-available, not seeking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403350" y="3687762"/>
            <a:ext cx="1655763" cy="1008063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i="0" dirty="0">
                <a:solidFill>
                  <a:schemeClr val="bg1"/>
                </a:solidFill>
              </a:rPr>
              <a:t>Time-related</a:t>
            </a: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  <a:r>
              <a:rPr lang="en-GB" altLang="en-US" sz="2000" b="1" i="0" dirty="0">
                <a:solidFill>
                  <a:schemeClr val="bg1"/>
                </a:solidFill>
              </a:rPr>
              <a:t>underemployed</a:t>
            </a:r>
          </a:p>
        </p:txBody>
      </p:sp>
      <p:cxnSp>
        <p:nvCxnSpPr>
          <p:cNvPr id="23" name="AutoShape 24"/>
          <p:cNvCxnSpPr>
            <a:cxnSpLocks noChangeShapeType="1"/>
            <a:stCxn id="21" idx="3"/>
            <a:endCxn id="28" idx="2"/>
          </p:cNvCxnSpPr>
          <p:nvPr/>
        </p:nvCxnSpPr>
        <p:spPr bwMode="auto">
          <a:xfrm flipV="1">
            <a:off x="6697663" y="2838450"/>
            <a:ext cx="142875" cy="15319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5"/>
          <p:cNvCxnSpPr>
            <a:cxnSpLocks noChangeShapeType="1"/>
          </p:cNvCxnSpPr>
          <p:nvPr/>
        </p:nvCxnSpPr>
        <p:spPr bwMode="auto">
          <a:xfrm rot="16200000" flipH="1">
            <a:off x="971550" y="3759200"/>
            <a:ext cx="647700" cy="215900"/>
          </a:xfrm>
          <a:prstGeom prst="bentConnector3">
            <a:avLst>
              <a:gd name="adj1" fmla="val 990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1187450" y="5611812"/>
            <a:ext cx="5832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0">
                <a:solidFill>
                  <a:srgbClr val="833D3D"/>
                </a:solidFill>
              </a:rPr>
              <a:t> Labour underutilization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i="0">
                <a:solidFill>
                  <a:srgbClr val="833D3D"/>
                </a:solidFill>
              </a:rPr>
              <a:t>(unmet need for employment)</a:t>
            </a:r>
          </a:p>
        </p:txBody>
      </p:sp>
      <p:sp>
        <p:nvSpPr>
          <p:cNvPr id="26" name="Right Brace 25"/>
          <p:cNvSpPr/>
          <p:nvPr/>
        </p:nvSpPr>
        <p:spPr>
          <a:xfrm rot="5400000">
            <a:off x="3798094" y="2659856"/>
            <a:ext cx="576263" cy="5508625"/>
          </a:xfrm>
          <a:prstGeom prst="rightBrac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 i="0">
              <a:latin typeface="Arial Narrow" panose="020B0606020202030204" pitchFamily="34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539750" y="3109664"/>
            <a:ext cx="2519363" cy="50323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0" dirty="0">
                <a:solidFill>
                  <a:schemeClr val="accent2">
                    <a:lumMod val="50000"/>
                  </a:schemeClr>
                </a:solidFill>
              </a:rPr>
              <a:t>Employed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0" dirty="0">
                <a:solidFill>
                  <a:schemeClr val="accent2">
                    <a:lumMod val="50000"/>
                  </a:schemeClr>
                </a:solidFill>
              </a:rPr>
              <a:t>(for pay/profit)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5076825" y="2389187"/>
            <a:ext cx="3527425" cy="4492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400" b="1" i="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Outside the labour force</a:t>
            </a:r>
          </a:p>
        </p:txBody>
      </p:sp>
      <p:sp>
        <p:nvSpPr>
          <p:cNvPr id="29" name="Left Arrow 28"/>
          <p:cNvSpPr/>
          <p:nvPr/>
        </p:nvSpPr>
        <p:spPr>
          <a:xfrm>
            <a:off x="4787900" y="2965450"/>
            <a:ext cx="3816350" cy="647700"/>
          </a:xfrm>
          <a:prstGeom prst="lef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i="0" dirty="0">
                <a:latin typeface="Arial Narrow" panose="020B0606020202030204" pitchFamily="34" charset="0"/>
              </a:rPr>
              <a:t>Labour market attachment</a:t>
            </a: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7026275" y="4421187"/>
            <a:ext cx="1660525" cy="776288"/>
          </a:xfrm>
          <a:prstGeom prst="roundRect">
            <a:avLst>
              <a:gd name="adj" fmla="val 16667"/>
            </a:avLst>
          </a:prstGeom>
          <a:solidFill>
            <a:srgbClr val="FCF4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000066"/>
                </a:solidFill>
                <a:latin typeface="Arial Narrow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0066"/>
                </a:solidFill>
                <a:latin typeface="Arial Narrow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Arial Narrow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Arial Narrow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i="0"/>
              <a:t>Want employment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0"/>
              <a:t>but not seeking,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0"/>
              <a:t>not available</a:t>
            </a:r>
          </a:p>
        </p:txBody>
      </p:sp>
      <p:cxnSp>
        <p:nvCxnSpPr>
          <p:cNvPr id="31" name="Straight Connector 28"/>
          <p:cNvCxnSpPr>
            <a:cxnSpLocks noChangeShapeType="1"/>
            <a:stCxn id="30" idx="1"/>
          </p:cNvCxnSpPr>
          <p:nvPr/>
        </p:nvCxnSpPr>
        <p:spPr bwMode="auto">
          <a:xfrm flipH="1">
            <a:off x="6840538" y="4808537"/>
            <a:ext cx="1857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94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4E978FAA-DD65-414D-8D69-5616D46A760E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4668" y="990600"/>
            <a:ext cx="8589145" cy="636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force status classification</a:t>
            </a:r>
            <a:b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principle + priority rule + 1 hr. criterion</a:t>
            </a:r>
            <a:endParaRPr lang="fr-CH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925" y="6400800"/>
            <a:ext cx="6985000" cy="288925"/>
          </a:xfrm>
        </p:spPr>
        <p:txBody>
          <a:bodyPr/>
          <a:lstStyle/>
          <a:p>
            <a:pPr>
              <a:defRPr/>
            </a:pPr>
            <a:r>
              <a:rPr lang="en-GB" smtClean="0"/>
              <a:t>ILO Department of Statistics</a:t>
            </a:r>
            <a:endParaRPr lang="en-GB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101013" y="6400800"/>
            <a:ext cx="909637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C45BD32-C34C-40F3-8902-B6F0D78F0E5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34925" y="6400800"/>
            <a:ext cx="6985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CCC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mtClean="0"/>
              <a:t>ILO Department of Statistics</a:t>
            </a:r>
            <a:endParaRPr lang="en-GB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8101013" y="6400800"/>
            <a:ext cx="9096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AE436B3-E8CB-4AA3-AE26-3E3CDBD19B9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49844" y="3880498"/>
            <a:ext cx="11328" cy="1656184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68344" y="3880498"/>
            <a:ext cx="0" cy="2366447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83768" y="3011800"/>
            <a:ext cx="6980" cy="1948988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4"/>
          <p:cNvSpPr txBox="1">
            <a:spLocks/>
          </p:cNvSpPr>
          <p:nvPr/>
        </p:nvSpPr>
        <p:spPr>
          <a:xfrm>
            <a:off x="34924" y="1792436"/>
            <a:ext cx="8975725" cy="50405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Working age population (a + b</a:t>
            </a:r>
            <a:r>
              <a:rPr kumimoji="0" lang="en-GB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+ c)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7354" y="3608548"/>
            <a:ext cx="1800200" cy="68825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latin typeface="Arial Narrow" pitchFamily="34" charset="0"/>
              </a:rPr>
              <a:t>With job for pay / profit, not at work</a:t>
            </a:r>
            <a:endParaRPr lang="en-GB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05" y="4954803"/>
            <a:ext cx="3283259" cy="438033"/>
          </a:xfrm>
          <a:prstGeom prst="rect">
            <a:avLst/>
          </a:prstGeom>
          <a:solidFill>
            <a:srgbClr val="3366FF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Arial Narrow" pitchFamily="34" charset="0"/>
              </a:rPr>
              <a:t>a. Employed</a:t>
            </a:r>
            <a:endParaRPr lang="en-GB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1" y="2651930"/>
            <a:ext cx="5158728" cy="6882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002060"/>
                </a:solidFill>
                <a:latin typeface="Arial Narrow" pitchFamily="34" charset="0"/>
              </a:rPr>
              <a:t>NOT EMPLOYED</a:t>
            </a:r>
          </a:p>
          <a:p>
            <a:pPr algn="ctr"/>
            <a:r>
              <a:rPr lang="en-GB" sz="2000" i="1" dirty="0" smtClean="0">
                <a:solidFill>
                  <a:srgbClr val="002060"/>
                </a:solidFill>
                <a:latin typeface="Arial Narrow" pitchFamily="34" charset="0"/>
              </a:rPr>
              <a:t>(without work for pay/ profit)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55417" y="5536681"/>
            <a:ext cx="2484735" cy="57623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latin typeface="Arial Narrow" pitchFamily="34" charset="0"/>
              </a:rPr>
              <a:t>b. Unemployed</a:t>
            </a:r>
            <a:endParaRPr lang="en-GB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4668" y="2944564"/>
            <a:ext cx="0" cy="2010238"/>
          </a:xfrm>
          <a:prstGeom prst="straightConnector1">
            <a:avLst/>
          </a:prstGeom>
          <a:ln w="25400">
            <a:solidFill>
              <a:srgbClr val="00206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636" y="2364667"/>
            <a:ext cx="3320918" cy="6519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latin typeface="Arial Narrow" pitchFamily="34" charset="0"/>
              </a:rPr>
              <a:t>In short reference period, </a:t>
            </a:r>
          </a:p>
          <a:p>
            <a:pPr algn="ctr"/>
            <a:r>
              <a:rPr lang="en-GB" sz="2000" dirty="0" smtClean="0">
                <a:solidFill>
                  <a:srgbClr val="002060"/>
                </a:solidFill>
                <a:latin typeface="Arial Narrow" pitchFamily="34" charset="0"/>
              </a:rPr>
              <a:t>worked for pay / profit for 1+ hours</a:t>
            </a:r>
            <a:endParaRPr lang="en-GB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1921" y="3520458"/>
            <a:ext cx="5158727" cy="3804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latin typeface="Arial Narrow" pitchFamily="34" charset="0"/>
              </a:rPr>
              <a:t>Seeking work for pay/profit</a:t>
            </a:r>
            <a:endParaRPr lang="en-GB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45148" y="3880498"/>
            <a:ext cx="432048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 Narrow" pitchFamily="34" charset="0"/>
              </a:rPr>
              <a:t>Y</a:t>
            </a:r>
            <a:endParaRPr lang="en-GB" sz="2000" dirty="0">
              <a:latin typeface="Arial Narrow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8644" y="3016572"/>
            <a:ext cx="432048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 Narrow" pitchFamily="34" charset="0"/>
              </a:rPr>
              <a:t>Y</a:t>
            </a:r>
            <a:endParaRPr lang="en-GB" sz="2000" dirty="0">
              <a:latin typeface="Arial Narrow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633820" y="4744594"/>
            <a:ext cx="432048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 Narrow" pitchFamily="34" charset="0"/>
              </a:rPr>
              <a:t>Y</a:t>
            </a:r>
            <a:endParaRPr lang="en-GB" sz="2000" dirty="0">
              <a:latin typeface="Arial Narrow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67744" y="3016572"/>
            <a:ext cx="432048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 Narrow" pitchFamily="34" charset="0"/>
              </a:rPr>
              <a:t>N</a:t>
            </a:r>
            <a:endParaRPr lang="en-GB" sz="2000" dirty="0">
              <a:latin typeface="Arial Narrow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452320" y="3880498"/>
            <a:ext cx="432048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 Narrow" pitchFamily="34" charset="0"/>
              </a:rPr>
              <a:t>N</a:t>
            </a:r>
            <a:endParaRPr lang="en-GB" sz="2000" dirty="0">
              <a:latin typeface="Arial Narrow" pitchFamily="34" charset="0"/>
            </a:endParaRPr>
          </a:p>
        </p:txBody>
      </p:sp>
      <p:cxnSp>
        <p:nvCxnSpPr>
          <p:cNvPr id="32" name="Straight Arrow Connector 31"/>
          <p:cNvCxnSpPr>
            <a:stCxn id="22" idx="2"/>
            <a:endCxn id="26" idx="0"/>
          </p:cNvCxnSpPr>
          <p:nvPr/>
        </p:nvCxnSpPr>
        <p:spPr>
          <a:xfrm>
            <a:off x="6431285" y="3340186"/>
            <a:ext cx="0" cy="180272"/>
          </a:xfrm>
          <a:prstGeom prst="straightConnector1">
            <a:avLst/>
          </a:prstGeom>
          <a:ln w="25400">
            <a:solidFill>
              <a:srgbClr val="00206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636" y="6246945"/>
            <a:ext cx="5903516" cy="442035"/>
          </a:xfrm>
          <a:prstGeom prst="rect">
            <a:avLst/>
          </a:prstGeom>
          <a:solidFill>
            <a:srgbClr val="9BBCF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002060"/>
                </a:solidFill>
                <a:latin typeface="Arial Narrow" pitchFamily="34" charset="0"/>
              </a:rPr>
              <a:t>Labour force (a + b)</a:t>
            </a:r>
            <a:endParaRPr lang="en-GB" i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2160" y="6246945"/>
            <a:ext cx="3024336" cy="442035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002060"/>
                </a:solidFill>
                <a:latin typeface="Arial Narrow" pitchFamily="34" charset="0"/>
              </a:rPr>
              <a:t>c. Outside the labour force</a:t>
            </a:r>
            <a:endParaRPr lang="en-GB" i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35" name="Shape 43"/>
          <p:cNvCxnSpPr>
            <a:stCxn id="36" idx="0"/>
            <a:endCxn id="22" idx="0"/>
          </p:cNvCxnSpPr>
          <p:nvPr/>
        </p:nvCxnSpPr>
        <p:spPr>
          <a:xfrm rot="5400000" flipH="1" flipV="1">
            <a:off x="4410495" y="1811593"/>
            <a:ext cx="1180452" cy="2861127"/>
          </a:xfrm>
          <a:prstGeom prst="bentConnector3">
            <a:avLst>
              <a:gd name="adj1" fmla="val 119365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354134" y="3832382"/>
            <a:ext cx="432048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 Narrow" pitchFamily="34" charset="0"/>
              </a:rPr>
              <a:t>N</a:t>
            </a:r>
            <a:endParaRPr lang="en-GB" sz="2000" dirty="0">
              <a:latin typeface="Arial Narrow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74724" y="4430948"/>
            <a:ext cx="432048" cy="28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 Narrow" pitchFamily="34" charset="0"/>
              </a:rPr>
              <a:t>Y</a:t>
            </a:r>
            <a:endParaRPr lang="en-GB" sz="2000" dirty="0">
              <a:latin typeface="Arial Narrow" pitchFamily="34" charset="0"/>
            </a:endParaRPr>
          </a:p>
        </p:txBody>
      </p:sp>
      <p:cxnSp>
        <p:nvCxnSpPr>
          <p:cNvPr id="38" name="Straight Arrow Connector 37"/>
          <p:cNvCxnSpPr>
            <a:stCxn id="39" idx="0"/>
          </p:cNvCxnSpPr>
          <p:nvPr/>
        </p:nvCxnSpPr>
        <p:spPr>
          <a:xfrm>
            <a:off x="6516216" y="4744594"/>
            <a:ext cx="0" cy="1502351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300192" y="4744594"/>
            <a:ext cx="432048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smtClean="0">
                <a:latin typeface="Arial Narrow" pitchFamily="34" charset="0"/>
              </a:rPr>
              <a:t>N</a:t>
            </a:r>
            <a:endParaRPr lang="en-GB" sz="2000" dirty="0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1921" y="4364114"/>
            <a:ext cx="3168004" cy="38048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  <a:latin typeface="Arial Narrow" pitchFamily="34" charset="0"/>
              </a:rPr>
              <a:t>Available</a:t>
            </a:r>
            <a:endParaRPr lang="en-GB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92417" y="3720740"/>
            <a:ext cx="439223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18562" y="3899481"/>
            <a:ext cx="421590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nd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24308" y="5023504"/>
            <a:ext cx="376705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2400" b="1" baseline="30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rd</a:t>
            </a:r>
            <a:endParaRPr lang="en-US" sz="2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722313" y="4406900"/>
            <a:ext cx="7772400" cy="16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cap="none">
                <a:solidFill>
                  <a:srgbClr val="000066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Definition </a:t>
            </a:r>
            <a:b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Reference periods</a:t>
            </a:r>
            <a:b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Methods of job search</a:t>
            </a:r>
            <a:b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Special cases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8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Unemployment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35683" y="941832"/>
            <a:ext cx="7581900" cy="4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Unemployment: Scope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179512" y="1609725"/>
            <a:ext cx="8856984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Indicator of current unused supply of labour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Different from beneficiaries of unemployment insurance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Emphasis on monitoring labour markets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Captures persons without employment, putting pressure on labour market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Signals situations of potential match between available labour supply (people) and available demand (jobs)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May be engaged in other activities, or receive government benefits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Unemployed housewife, unemployed student, unemployed subsistence farmer, unemployed  pensioner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Measured only through household surveys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Need to establish person’s job search and availability  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844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8FAA-DD65-414D-8D69-5616D46A760E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587" y="914400"/>
            <a:ext cx="868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Unemployed persons : Operational definition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8313" y="1524000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Arial Narrow" panose="020B0606020202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Arial Narrow" panose="020B0606020202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Working age persons who were: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Not employed in </a:t>
            </a:r>
          </a:p>
          <a:p>
            <a:pPr marL="1371600" marR="0" lvl="2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last 7 days / reference week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Carried out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activities to seek employment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in </a:t>
            </a:r>
          </a:p>
          <a:p>
            <a:pPr marL="1371600" marR="0" lvl="2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last 4 weeks / reference month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Available to start job/business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6020202030204" pitchFamily="34" charset="0"/>
              </a:rPr>
              <a:t>In reference week OR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</a:rPr>
              <a:t>In short subsequent period (up to 2 weeks)</a:t>
            </a: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992" y="5342225"/>
            <a:ext cx="8286808" cy="1169551"/>
          </a:xfrm>
          <a:prstGeom prst="rect">
            <a:avLst/>
          </a:prstGeom>
          <a:solidFill>
            <a:srgbClr val="FFC000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Highlights potential matches between available labour supply (people) and available demand (jobs) at a given point in time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333399">
                    <a:lumMod val="50000"/>
                  </a:srgbClr>
                </a:solidFill>
                <a:latin typeface="Arial Narrow" pitchFamily="34" charset="0"/>
              </a:rPr>
              <a:t>Must fulfil ALL three criteria to be classified as unemployed</a:t>
            </a: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267"/>
          <a:stretch/>
        </p:blipFill>
        <p:spPr>
          <a:xfrm>
            <a:off x="0" y="1"/>
            <a:ext cx="9144000" cy="941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74"/>
          <a:stretch/>
        </p:blipFill>
        <p:spPr>
          <a:xfrm>
            <a:off x="0" y="6540759"/>
            <a:ext cx="9144000" cy="31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0" y="33485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4E978FAA-DD65-414D-8D69-5616D46A760E}" type="slidenum">
              <a:rPr lang="en-US" smtClean="0"/>
              <a:t>9</a:t>
            </a:fld>
            <a:endParaRPr lang="en-US" dirty="0"/>
          </a:p>
        </p:txBody>
      </p:sp>
      <p:pic>
        <p:nvPicPr>
          <p:cNvPr id="13" name="Picture 4" descr="D:\Downloadan\Bahan Ajar\Lambang_Badan_Pusat_Statistik_(BPS)_Indones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" y="76200"/>
            <a:ext cx="955618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90600" y="101584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 - Statistics Indonesia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4982" y="964629"/>
            <a:ext cx="8878831" cy="33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66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Unemployment: Reference periods</a:t>
            </a:r>
            <a:endParaRPr kumimoji="0" lang="fr-CH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52600"/>
            <a:ext cx="8061104" cy="429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499992" y="5332480"/>
            <a:ext cx="4032448" cy="923330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333399">
                    <a:lumMod val="50000"/>
                  </a:srgbClr>
                </a:solidFill>
                <a:latin typeface="Arial" charset="0"/>
              </a:rPr>
              <a:t>To capture unemployment among different groups usually engaged in other activities (women, rural areas)</a:t>
            </a:r>
            <a:endParaRPr lang="en-GB" dirty="0">
              <a:solidFill>
                <a:srgbClr val="333399">
                  <a:lumMod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2154</Words>
  <Application>Microsoft Office PowerPoint</Application>
  <PresentationFormat>On-screen Show (4:3)</PresentationFormat>
  <Paragraphs>505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bps</dc:creator>
  <cp:lastModifiedBy>Nuurulhimah Zali</cp:lastModifiedBy>
  <cp:revision>106</cp:revision>
  <cp:lastPrinted>2015-09-22T03:36:18Z</cp:lastPrinted>
  <dcterms:created xsi:type="dcterms:W3CDTF">2015-09-10T00:44:36Z</dcterms:created>
  <dcterms:modified xsi:type="dcterms:W3CDTF">2016-09-07T06:08:03Z</dcterms:modified>
</cp:coreProperties>
</file>