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36" r:id="rId3"/>
    <p:sldId id="337" r:id="rId4"/>
    <p:sldId id="338" r:id="rId5"/>
    <p:sldId id="306" r:id="rId6"/>
    <p:sldId id="307" r:id="rId7"/>
    <p:sldId id="308" r:id="rId8"/>
    <p:sldId id="309" r:id="rId9"/>
    <p:sldId id="310" r:id="rId10"/>
    <p:sldId id="324" r:id="rId11"/>
    <p:sldId id="323" r:id="rId12"/>
    <p:sldId id="257" r:id="rId13"/>
    <p:sldId id="258" r:id="rId14"/>
    <p:sldId id="259" r:id="rId15"/>
    <p:sldId id="261" r:id="rId16"/>
    <p:sldId id="280" r:id="rId17"/>
    <p:sldId id="277" r:id="rId18"/>
    <p:sldId id="340" r:id="rId19"/>
    <p:sldId id="341" r:id="rId20"/>
    <p:sldId id="288" r:id="rId21"/>
    <p:sldId id="302" r:id="rId22"/>
    <p:sldId id="339" r:id="rId23"/>
    <p:sldId id="303" r:id="rId24"/>
    <p:sldId id="304" r:id="rId25"/>
    <p:sldId id="305" r:id="rId26"/>
    <p:sldId id="278"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68796" autoAdjust="0"/>
  </p:normalViewPr>
  <p:slideViewPr>
    <p:cSldViewPr snapToGrid="0">
      <p:cViewPr varScale="1">
        <p:scale>
          <a:sx n="60" d="100"/>
          <a:sy n="60" d="100"/>
        </p:scale>
        <p:origin x="146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0-9472-49CB-BEB3-14A36A90D1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472-49CB-BEB3-14A36A90D1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9472-49CB-BEB3-14A36A90D1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9472-49CB-BEB3-14A36A90D17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9472-49CB-BEB3-14A36A90D17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5-9472-49CB-BEB3-14A36A90D170}"/>
              </c:ext>
            </c:extLst>
          </c:dPt>
          <c:dLbls>
            <c:dLbl>
              <c:idx val="0"/>
              <c:layout>
                <c:manualLayout>
                  <c:x val="5.2030166241433751E-2"/>
                  <c:y val="-6.6574091445996811E-2"/>
                </c:manualLayout>
              </c:layou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472-49CB-BEB3-14A36A90D170}"/>
                </c:ext>
              </c:extLst>
            </c:dLbl>
            <c:dLbl>
              <c:idx val="1"/>
              <c:layout>
                <c:manualLayout>
                  <c:x val="-3.8170163936195545E-2"/>
                  <c:y val="-1.5518813205049274E-2"/>
                </c:manualLayout>
              </c:layou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72-49CB-BEB3-14A36A90D170}"/>
                </c:ext>
              </c:extLst>
            </c:dLbl>
            <c:dLbl>
              <c:idx val="2"/>
              <c:layout>
                <c:manualLayout>
                  <c:x val="-5.8894130484505473E-2"/>
                  <c:y val="4.0413708179298236E-2"/>
                </c:manualLayout>
              </c:layou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472-49CB-BEB3-14A36A90D170}"/>
                </c:ext>
              </c:extLst>
            </c:dLbl>
            <c:dLbl>
              <c:idx val="3"/>
              <c:layout>
                <c:manualLayout>
                  <c:x val="-7.7165702760709498E-2"/>
                  <c:y val="1.4589449595831215E-2"/>
                </c:manualLayout>
              </c:layou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472-49CB-BEB3-14A36A90D170}"/>
                </c:ext>
              </c:extLst>
            </c:dLbl>
            <c:dLbl>
              <c:idx val="4"/>
              <c:layout>
                <c:manualLayout>
                  <c:x val="-3.425713976952327E-2"/>
                  <c:y val="-4.0868216398762286E-2"/>
                </c:manualLayout>
              </c:layou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472-49CB-BEB3-14A36A90D170}"/>
                </c:ext>
              </c:extLst>
            </c:dLbl>
            <c:spPr>
              <a:noFill/>
              <a:ln>
                <a:noFill/>
              </a:ln>
              <a:effectLst/>
            </c:spPr>
            <c:txPr>
              <a:bodyPr rot="0" vert="horz"/>
              <a:lstStyle/>
              <a:p>
                <a:pPr>
                  <a:defRPr/>
                </a:pPr>
                <a:endParaRPr lang="tr-TR"/>
              </a:p>
            </c:txPr>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Sayfa1!$A$2:$A$7</c:f>
              <c:strCache>
                <c:ptCount val="6"/>
                <c:pt idx="0">
                  <c:v>Doctors Office</c:v>
                </c:pt>
                <c:pt idx="1">
                  <c:v>Medicine Center</c:v>
                </c:pt>
                <c:pt idx="2">
                  <c:v>Hospital (Private)</c:v>
                </c:pt>
                <c:pt idx="3">
                  <c:v>Policlincs</c:v>
                </c:pt>
                <c:pt idx="4">
                  <c:v>Hospital (State)</c:v>
                </c:pt>
                <c:pt idx="5">
                  <c:v>Others</c:v>
                </c:pt>
              </c:strCache>
            </c:strRef>
          </c:cat>
          <c:val>
            <c:numRef>
              <c:f>Sayfa1!$B$2:$B$7</c:f>
              <c:numCache>
                <c:formatCode>General</c:formatCode>
                <c:ptCount val="6"/>
                <c:pt idx="0">
                  <c:v>249</c:v>
                </c:pt>
                <c:pt idx="1">
                  <c:v>47</c:v>
                </c:pt>
                <c:pt idx="2">
                  <c:v>44</c:v>
                </c:pt>
                <c:pt idx="3">
                  <c:v>19</c:v>
                </c:pt>
                <c:pt idx="4">
                  <c:v>13</c:v>
                </c:pt>
                <c:pt idx="5">
                  <c:v>3</c:v>
                </c:pt>
              </c:numCache>
            </c:numRef>
          </c:val>
          <c:extLst>
            <c:ext xmlns:c16="http://schemas.microsoft.com/office/drawing/2014/chart" uri="{C3380CC4-5D6E-409C-BE32-E72D297353CC}">
              <c16:uniqueId val="{00000006-9472-49CB-BEB3-14A36A90D17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vert="horz"/>
        <a:lstStyle/>
        <a:p>
          <a:pPr>
            <a:defRPr/>
          </a:pPr>
          <a:endParaRPr lang="tr-TR"/>
        </a:p>
      </c:txPr>
    </c:legend>
    <c:plotVisOnly val="1"/>
    <c:dispBlanksAs val="zero"/>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CF64E-B6BA-4ED7-9FD6-422A43F90C74}" type="datetimeFigureOut">
              <a:rPr lang="tr-TR" smtClean="0"/>
              <a:pPr/>
              <a:t>18.04.2018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3CB0A-EFCA-44F7-B8B2-A9AFBF2C84A4}" type="slidenum">
              <a:rPr lang="tr-TR" smtClean="0"/>
              <a:pPr/>
              <a:t>‹#›</a:t>
            </a:fld>
            <a:endParaRPr lang="tr-TR"/>
          </a:p>
        </p:txBody>
      </p:sp>
    </p:spTree>
    <p:extLst>
      <p:ext uri="{BB962C8B-B14F-4D97-AF65-F5344CB8AC3E}">
        <p14:creationId xmlns:p14="http://schemas.microsoft.com/office/powerpoint/2010/main" val="218167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a:t>
            </a:fld>
            <a:endParaRPr lang="tr-TR" dirty="0"/>
          </a:p>
        </p:txBody>
      </p:sp>
    </p:spTree>
    <p:extLst>
      <p:ext uri="{BB962C8B-B14F-4D97-AF65-F5344CB8AC3E}">
        <p14:creationId xmlns:p14="http://schemas.microsoft.com/office/powerpoint/2010/main" val="370052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11</a:t>
            </a:fld>
            <a:endParaRPr lang="tr-TR" dirty="0"/>
          </a:p>
        </p:txBody>
      </p:sp>
    </p:spTree>
    <p:extLst>
      <p:ext uri="{BB962C8B-B14F-4D97-AF65-F5344CB8AC3E}">
        <p14:creationId xmlns:p14="http://schemas.microsoft.com/office/powerpoint/2010/main" val="379119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12</a:t>
            </a:fld>
            <a:endParaRPr lang="tr-TR" dirty="0"/>
          </a:p>
        </p:txBody>
      </p:sp>
    </p:spTree>
    <p:extLst>
      <p:ext uri="{BB962C8B-B14F-4D97-AF65-F5344CB8AC3E}">
        <p14:creationId xmlns:p14="http://schemas.microsoft.com/office/powerpoint/2010/main" val="353687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rtl="0"/>
            <a:r>
              <a:rPr lang="tr-TR" sz="1200" b="0" i="0" u="none" strike="noStrike" kern="1200" dirty="0" smtClean="0">
                <a:solidFill>
                  <a:schemeClr val="tx1"/>
                </a:solidFill>
                <a:effectLst/>
                <a:latin typeface="+mn-lt"/>
                <a:ea typeface="+mn-ea"/>
                <a:cs typeface="+mn-cs"/>
              </a:rPr>
              <a:t>MİSYONUMUZ</a:t>
            </a:r>
            <a:endParaRPr lang="tr-TR" b="0" dirty="0" smtClean="0">
              <a:effectLst/>
            </a:endParaRPr>
          </a:p>
          <a:p>
            <a:r>
              <a:rPr lang="tr-TR" dirty="0" smtClean="0"/>
              <a:t/>
            </a:r>
            <a:br>
              <a:rPr lang="tr-TR" dirty="0" smtClean="0"/>
            </a:br>
            <a:r>
              <a:rPr lang="tr-TR" dirty="0" smtClean="0"/>
              <a:t>Ülkemizde Geleneksel ve Tamamlayıcı Tıp Uygulamalarla ilgili mevzuat çalışmaları yaparak; geleneksel ve tamamlayıcı tıp sahasının ruhsatlandırma, denetim, eğitim ve sertifikasyon, klinik araştırma konularının regülasyonunu sağlamak, Ulusal ve uluslararası işbirlikleri ile ülkemiz geleneksel ve tamamlayıcı tıp uygulamalarını geliştirmektir</a:t>
            </a:r>
          </a:p>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13</a:t>
            </a:fld>
            <a:endParaRPr lang="tr-TR" dirty="0"/>
          </a:p>
        </p:txBody>
      </p:sp>
    </p:spTree>
    <p:extLst>
      <p:ext uri="{BB962C8B-B14F-4D97-AF65-F5344CB8AC3E}">
        <p14:creationId xmlns:p14="http://schemas.microsoft.com/office/powerpoint/2010/main" val="226869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VİZYONUMUZ</a:t>
            </a:r>
          </a:p>
          <a:p>
            <a:endParaRPr lang="tr-TR" dirty="0" smtClean="0"/>
          </a:p>
          <a:p>
            <a:r>
              <a:rPr lang="tr-TR" dirty="0" smtClean="0"/>
              <a:t>Toplumun yaşam kalitesini arttırmak amacıyla geleneksel ve tamamlayıcı tıp uygulamalarının modern tıp uygulamalarına entegrasyonu sağlamak, ülkemiz sağlık yatırımlarına, sağlık turizmine ve sağlık ekonomisine katkı sağlamak, Dünya Sağlık Örgütü, Avrupa Birliği ile çalışmalar yürüterek ülkemizde kanıta dayalı geleneksel ve tamamlayıcı tıp uygulamalarını yaygınlaştırması, tanınması ve geliştirilmesine imkan tanımak</a:t>
            </a:r>
          </a:p>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14</a:t>
            </a:fld>
            <a:endParaRPr lang="tr-TR" dirty="0"/>
          </a:p>
        </p:txBody>
      </p:sp>
    </p:spTree>
    <p:extLst>
      <p:ext uri="{BB962C8B-B14F-4D97-AF65-F5344CB8AC3E}">
        <p14:creationId xmlns:p14="http://schemas.microsoft.com/office/powerpoint/2010/main" val="129325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dirty="0" smtClean="0"/>
              <a:t>Kısım:</a:t>
            </a:r>
            <a:r>
              <a:rPr lang="tr-TR" baseline="0" dirty="0" smtClean="0"/>
              <a:t> Hedef, Kapsam, Temel ve Tanımlar</a:t>
            </a:r>
          </a:p>
          <a:p>
            <a:pPr marL="228600" indent="-228600">
              <a:buAutoNum type="arabicPeriod"/>
            </a:pPr>
            <a:r>
              <a:rPr lang="tr-TR" baseline="0" dirty="0" smtClean="0"/>
              <a:t>Bilimsel Komite, Görevleri ve Çalışma Prensipleri</a:t>
            </a:r>
          </a:p>
          <a:p>
            <a:pPr marL="228600" indent="-228600">
              <a:buAutoNum type="arabicPeriod"/>
            </a:pPr>
            <a:r>
              <a:rPr lang="tr-TR" baseline="0" dirty="0" smtClean="0"/>
              <a:t>Uygulama Prensipleri, Enstitü ve Uygulama merkezi, eğitim</a:t>
            </a:r>
          </a:p>
          <a:p>
            <a:pPr marL="228600" indent="-228600">
              <a:buAutoNum type="arabicPeriod"/>
            </a:pPr>
            <a:r>
              <a:rPr lang="tr-TR" baseline="0" dirty="0" smtClean="0"/>
              <a:t>Fiziki alan</a:t>
            </a:r>
          </a:p>
          <a:p>
            <a:pPr marL="228600" indent="-228600">
              <a:buAutoNum type="arabicPeriod"/>
            </a:pPr>
            <a:r>
              <a:rPr lang="tr-TR" baseline="0" dirty="0" smtClean="0"/>
              <a:t>Denetim, İdari İşlemler(yaptırımlar)</a:t>
            </a:r>
          </a:p>
        </p:txBody>
      </p:sp>
      <p:sp>
        <p:nvSpPr>
          <p:cNvPr id="4" name="Slayt Numarası Yer Tutucusu 3"/>
          <p:cNvSpPr>
            <a:spLocks noGrp="1"/>
          </p:cNvSpPr>
          <p:nvPr>
            <p:ph type="sldNum" sz="quarter" idx="10"/>
          </p:nvPr>
        </p:nvSpPr>
        <p:spPr/>
        <p:txBody>
          <a:bodyPr/>
          <a:lstStyle/>
          <a:p>
            <a:fld id="{241095FD-86B0-4E36-835B-9500E240E9B2}" type="slidenum">
              <a:rPr lang="tr-TR" smtClean="0"/>
              <a:pPr/>
              <a:t>15</a:t>
            </a:fld>
            <a:endParaRPr lang="tr-TR" dirty="0"/>
          </a:p>
        </p:txBody>
      </p:sp>
    </p:spTree>
    <p:extLst>
      <p:ext uri="{BB962C8B-B14F-4D97-AF65-F5344CB8AC3E}">
        <p14:creationId xmlns:p14="http://schemas.microsoft.com/office/powerpoint/2010/main" val="144587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16</a:t>
            </a:fld>
            <a:endParaRPr lang="tr-TR" dirty="0"/>
          </a:p>
        </p:txBody>
      </p:sp>
    </p:spTree>
    <p:extLst>
      <p:ext uri="{BB962C8B-B14F-4D97-AF65-F5344CB8AC3E}">
        <p14:creationId xmlns:p14="http://schemas.microsoft.com/office/powerpoint/2010/main" val="6567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GERİ</a:t>
            </a:r>
            <a:r>
              <a:rPr lang="tr-TR" baseline="0" dirty="0" smtClean="0"/>
              <a:t> ÖDEME DURUMLARI</a:t>
            </a:r>
          </a:p>
          <a:p>
            <a:endParaRPr lang="tr-TR" baseline="0" dirty="0" smtClean="0"/>
          </a:p>
          <a:p>
            <a:r>
              <a:rPr lang="tr-TR" baseline="0" dirty="0" smtClean="0"/>
              <a:t>UYGULAMA MERKEZLERİ (</a:t>
            </a:r>
            <a:r>
              <a:rPr lang="tr-TR" baseline="0" dirty="0" err="1" smtClean="0"/>
              <a:t>çlışanlar</a:t>
            </a:r>
            <a:r>
              <a:rPr lang="tr-TR" baseline="0" dirty="0" smtClean="0"/>
              <a:t>)</a:t>
            </a:r>
          </a:p>
          <a:p>
            <a:endParaRPr lang="tr-TR" baseline="0" dirty="0" smtClean="0"/>
          </a:p>
          <a:p>
            <a:r>
              <a:rPr lang="tr-TR" baseline="0" dirty="0" smtClean="0"/>
              <a:t>Uygulayıcılar(tabip, diş tabibi): kısımlar açıklanacak.</a:t>
            </a:r>
          </a:p>
          <a:p>
            <a:endParaRPr lang="tr-TR" baseline="0" dirty="0" smtClean="0"/>
          </a:p>
          <a:p>
            <a:r>
              <a:rPr lang="tr-TR" baseline="0" dirty="0" smtClean="0"/>
              <a:t>Ek 13. Atıfta bulun.</a:t>
            </a:r>
          </a:p>
        </p:txBody>
      </p:sp>
      <p:sp>
        <p:nvSpPr>
          <p:cNvPr id="4" name="Slayt Numarası Yer Tutucusu 3"/>
          <p:cNvSpPr>
            <a:spLocks noGrp="1"/>
          </p:cNvSpPr>
          <p:nvPr>
            <p:ph type="sldNum" sz="quarter" idx="10"/>
          </p:nvPr>
        </p:nvSpPr>
        <p:spPr/>
        <p:txBody>
          <a:bodyPr/>
          <a:lstStyle/>
          <a:p>
            <a:fld id="{241095FD-86B0-4E36-835B-9500E240E9B2}" type="slidenum">
              <a:rPr lang="tr-TR" smtClean="0"/>
              <a:pPr/>
              <a:t>17</a:t>
            </a:fld>
            <a:endParaRPr lang="tr-TR" dirty="0"/>
          </a:p>
        </p:txBody>
      </p:sp>
    </p:spTree>
    <p:extLst>
      <p:ext uri="{BB962C8B-B14F-4D97-AF65-F5344CB8AC3E}">
        <p14:creationId xmlns:p14="http://schemas.microsoft.com/office/powerpoint/2010/main" val="45148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18</a:t>
            </a:fld>
            <a:endParaRPr lang="tr-TR" dirty="0"/>
          </a:p>
        </p:txBody>
      </p:sp>
    </p:spTree>
    <p:extLst>
      <p:ext uri="{BB962C8B-B14F-4D97-AF65-F5344CB8AC3E}">
        <p14:creationId xmlns:p14="http://schemas.microsoft.com/office/powerpoint/2010/main" val="1232475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19</a:t>
            </a:fld>
            <a:endParaRPr lang="tr-TR" dirty="0"/>
          </a:p>
        </p:txBody>
      </p:sp>
    </p:spTree>
    <p:extLst>
      <p:ext uri="{BB962C8B-B14F-4D97-AF65-F5344CB8AC3E}">
        <p14:creationId xmlns:p14="http://schemas.microsoft.com/office/powerpoint/2010/main" val="2457117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BÖLÜMLER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20</a:t>
            </a:fld>
            <a:endParaRPr lang="tr-TR" dirty="0"/>
          </a:p>
        </p:txBody>
      </p:sp>
    </p:spTree>
    <p:extLst>
      <p:ext uri="{BB962C8B-B14F-4D97-AF65-F5344CB8AC3E}">
        <p14:creationId xmlns:p14="http://schemas.microsoft.com/office/powerpoint/2010/main" val="45148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dirty="0" smtClean="0"/>
              <a:t>ATÖLYELERİN</a:t>
            </a:r>
            <a:r>
              <a:rPr lang="tr-TR" baseline="0" dirty="0" smtClean="0"/>
              <a:t> GELENEKSEL VE TAMAMLAYICI TIPTAN SAĞLIK SİSTEMLERİ VE SAĞLIK HİZMETLERİNE ENTEGRASYONU</a:t>
            </a:r>
            <a:br>
              <a:rPr lang="tr-TR" baseline="0" dirty="0" smtClean="0"/>
            </a:br>
            <a:endParaRPr lang="tr-TR" baseline="0" dirty="0" smtClean="0"/>
          </a:p>
          <a:p>
            <a:pPr marL="171450" indent="-171450">
              <a:buFont typeface="Arial" panose="020B0604020202020204" pitchFamily="34" charset="0"/>
              <a:buChar char="•"/>
            </a:pPr>
            <a:r>
              <a:rPr lang="tr-TR" baseline="0" dirty="0" smtClean="0"/>
              <a:t>İslam İşbirliği Teşkilatı Sağlık Stratejileri Hareket Programı üye ülkelerin gerçekleştirmesi gereken 6 tematik alan içermektedir.</a:t>
            </a:r>
          </a:p>
          <a:p>
            <a:pPr marL="171450" indent="-171450">
              <a:buFont typeface="Arial" panose="020B0604020202020204" pitchFamily="34" charset="0"/>
              <a:buChar char="•"/>
            </a:pPr>
            <a:r>
              <a:rPr lang="tr-TR" baseline="0" dirty="0" smtClean="0"/>
              <a:t>Üye ülkeler arasında işbirliği ve koordinasyon sağlanması için lider koordinatör ülkeler grubu kurulmuştur.</a:t>
            </a:r>
          </a:p>
          <a:p>
            <a:pPr marL="171450" indent="-171450">
              <a:buFont typeface="Arial" panose="020B0604020202020204" pitchFamily="34" charset="0"/>
              <a:buChar char="•"/>
            </a:pPr>
            <a:r>
              <a:rPr lang="tr-TR" baseline="0" dirty="0" smtClean="0"/>
              <a:t>Türkiye Sağlık Sistemlerinin güçlendirilmesi tematik alanının lider koordinatör ülkesidir.</a:t>
            </a:r>
          </a:p>
          <a:p>
            <a:pPr marL="171450" indent="-171450">
              <a:buFont typeface="Arial" panose="020B0604020202020204" pitchFamily="34" charset="0"/>
              <a:buChar char="•"/>
            </a:pPr>
            <a:r>
              <a:rPr lang="tr-TR" baseline="0" dirty="0" smtClean="0"/>
              <a:t>Eylem planına göre, sağlık sisteminin güçlendirilmesi tematik alanı İslam İşbirliği Teşkilatının kurumsal işbirliği kapasitesinin geliştirilmesinde üye ülkeler arasında öncelikli işbirliği alanlarındandır.</a:t>
            </a:r>
          </a:p>
        </p:txBody>
      </p:sp>
      <p:sp>
        <p:nvSpPr>
          <p:cNvPr id="4" name="Slayt Numarası Yer Tutucusu 3"/>
          <p:cNvSpPr>
            <a:spLocks noGrp="1"/>
          </p:cNvSpPr>
          <p:nvPr>
            <p:ph type="sldNum" sz="quarter" idx="10"/>
          </p:nvPr>
        </p:nvSpPr>
        <p:spPr/>
        <p:txBody>
          <a:bodyPr/>
          <a:lstStyle/>
          <a:p>
            <a:fld id="{241095FD-86B0-4E36-835B-9500E240E9B2}" type="slidenum">
              <a:rPr lang="tr-TR" smtClean="0"/>
              <a:pPr/>
              <a:t>2</a:t>
            </a:fld>
            <a:endParaRPr lang="tr-TR" dirty="0"/>
          </a:p>
        </p:txBody>
      </p:sp>
    </p:spTree>
    <p:extLst>
      <p:ext uri="{BB962C8B-B14F-4D97-AF65-F5344CB8AC3E}">
        <p14:creationId xmlns:p14="http://schemas.microsoft.com/office/powerpoint/2010/main" val="1776134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21</a:t>
            </a:fld>
            <a:endParaRPr lang="tr-TR" dirty="0"/>
          </a:p>
        </p:txBody>
      </p:sp>
    </p:spTree>
    <p:extLst>
      <p:ext uri="{BB962C8B-B14F-4D97-AF65-F5344CB8AC3E}">
        <p14:creationId xmlns:p14="http://schemas.microsoft.com/office/powerpoint/2010/main" val="1776134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GELECEK</a:t>
            </a:r>
            <a:r>
              <a:rPr lang="tr-TR" baseline="0" dirty="0" smtClean="0"/>
              <a:t> HEDEFLERİ</a:t>
            </a:r>
          </a:p>
          <a:p>
            <a:endParaRPr lang="tr-TR" dirty="0" smtClean="0"/>
          </a:p>
          <a:p>
            <a:r>
              <a:rPr lang="tr-TR" dirty="0" smtClean="0"/>
              <a:t>Geleneksel ve Tamamlayıcı Tıp Uygulamalarının sağlık sistemine entegrasyonu ile;</a:t>
            </a:r>
          </a:p>
          <a:p>
            <a:endParaRPr lang="tr-TR" dirty="0" smtClean="0"/>
          </a:p>
          <a:p>
            <a:pPr marL="171450" indent="-171450">
              <a:buFont typeface="Arial" panose="020B0604020202020204" pitchFamily="34" charset="0"/>
              <a:buChar char="•"/>
            </a:pPr>
            <a:r>
              <a:rPr lang="tr-TR" dirty="0" smtClean="0"/>
              <a:t>Geleneksel ve Tamamlayıcı Tıp Uygulamalarından kaynaklı mevcut </a:t>
            </a:r>
            <a:r>
              <a:rPr lang="tr-TR" dirty="0" err="1" smtClean="0"/>
              <a:t>suistimallerin</a:t>
            </a:r>
            <a:r>
              <a:rPr lang="tr-TR" dirty="0" smtClean="0"/>
              <a:t> engellenmesi, </a:t>
            </a:r>
          </a:p>
          <a:p>
            <a:pPr marL="171450" indent="-171450">
              <a:buFont typeface="Arial" panose="020B0604020202020204" pitchFamily="34" charset="0"/>
              <a:buChar char="•"/>
            </a:pPr>
            <a:r>
              <a:rPr lang="tr-TR" dirty="0" smtClean="0"/>
              <a:t>Geleneksel ve Tamamlayıcı Tıp Uygulamaları ile birlikte koruyucu hekimliğin daha efektif bir şekilde uygulanması,</a:t>
            </a:r>
          </a:p>
          <a:p>
            <a:pPr marL="171450" indent="-171450">
              <a:buFont typeface="Arial" panose="020B0604020202020204" pitchFamily="34" charset="0"/>
              <a:buChar char="•"/>
            </a:pPr>
            <a:r>
              <a:rPr lang="tr-TR" dirty="0" smtClean="0"/>
              <a:t>Sağlık harcamalarının çok artmış olması sebebiyle Geleneksel ve Tamamlayıcı Tıp uygulamalarını mümkün olan alanlarda destekleyici amaçla devreye sokarak ülke sağlık harcamalarının dizginlenmesi,</a:t>
            </a:r>
          </a:p>
          <a:p>
            <a:pPr marL="171450" indent="-171450">
              <a:buFont typeface="Arial" panose="020B0604020202020204" pitchFamily="34" charset="0"/>
              <a:buChar char="•"/>
            </a:pPr>
            <a:r>
              <a:rPr lang="tr-TR" dirty="0" smtClean="0"/>
              <a:t>Türkiye’deki Tıbbi Aromatik Bitki çeşitliliğinden paydaş bakanlıklarla faydalanılması</a:t>
            </a:r>
          </a:p>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22</a:t>
            </a:fld>
            <a:endParaRPr lang="tr-TR" dirty="0"/>
          </a:p>
        </p:txBody>
      </p:sp>
    </p:spTree>
    <p:extLst>
      <p:ext uri="{BB962C8B-B14F-4D97-AF65-F5344CB8AC3E}">
        <p14:creationId xmlns:p14="http://schemas.microsoft.com/office/powerpoint/2010/main" val="1776134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23</a:t>
            </a:fld>
            <a:endParaRPr lang="tr-TR" dirty="0"/>
          </a:p>
        </p:txBody>
      </p:sp>
    </p:spTree>
    <p:extLst>
      <p:ext uri="{BB962C8B-B14F-4D97-AF65-F5344CB8AC3E}">
        <p14:creationId xmlns:p14="http://schemas.microsoft.com/office/powerpoint/2010/main" val="2810271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24</a:t>
            </a:fld>
            <a:endParaRPr lang="tr-TR" dirty="0"/>
          </a:p>
        </p:txBody>
      </p:sp>
    </p:spTree>
    <p:extLst>
      <p:ext uri="{BB962C8B-B14F-4D97-AF65-F5344CB8AC3E}">
        <p14:creationId xmlns:p14="http://schemas.microsoft.com/office/powerpoint/2010/main" val="2970667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25</a:t>
            </a:fld>
            <a:endParaRPr lang="tr-TR" dirty="0"/>
          </a:p>
        </p:txBody>
      </p:sp>
    </p:spTree>
    <p:extLst>
      <p:ext uri="{BB962C8B-B14F-4D97-AF65-F5344CB8AC3E}">
        <p14:creationId xmlns:p14="http://schemas.microsoft.com/office/powerpoint/2010/main" val="2667184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26</a:t>
            </a:fld>
            <a:endParaRPr lang="tr-TR" dirty="0"/>
          </a:p>
        </p:txBody>
      </p:sp>
    </p:spTree>
    <p:extLst>
      <p:ext uri="{BB962C8B-B14F-4D97-AF65-F5344CB8AC3E}">
        <p14:creationId xmlns:p14="http://schemas.microsoft.com/office/powerpoint/2010/main" val="31047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ATÖLYELERİN GELENEKSEL VE TAMAMLAYICI TIPTAN SAĞLIK SİSTEMLERİ VE SAĞLIK HİZMETLERİNE ENTEGRASYONU</a:t>
            </a:r>
            <a:br>
              <a:rPr lang="tr-TR" dirty="0" smtClean="0"/>
            </a:br>
            <a:endParaRPr lang="tr-TR" dirty="0" smtClean="0"/>
          </a:p>
          <a:p>
            <a:pPr marL="171450" indent="-171450">
              <a:buFont typeface="Arial" panose="020B0604020202020204" pitchFamily="34" charset="0"/>
              <a:buChar char="•"/>
            </a:pPr>
            <a:r>
              <a:rPr lang="tr-TR" dirty="0" smtClean="0"/>
              <a:t>Tematik Alan-1’in altında yer alan “Entegre, Güvenli ve Kaliteli Sağlık Hizmetlerine Erişimin Güçlendirilmesi” Hedefi, İİT üye ülkeleri arasında önemli bir işbirliği alanı olarak belirlenmiştir. Bu hedefin kapsamında yer alan alt başlıklar arasında ise;</a:t>
            </a:r>
          </a:p>
          <a:p>
            <a:pPr marL="171450" indent="-171450">
              <a:buFont typeface="Arial" panose="020B0604020202020204" pitchFamily="34" charset="0"/>
              <a:buChar char="•"/>
            </a:pPr>
            <a:endParaRPr lang="tr-TR" dirty="0" smtClean="0"/>
          </a:p>
          <a:p>
            <a:pPr marL="171450" indent="-171450">
              <a:buFont typeface="Arial" panose="020B0604020202020204" pitchFamily="34" charset="0"/>
              <a:buChar char="•"/>
            </a:pPr>
            <a:r>
              <a:rPr lang="tr-TR" dirty="0" smtClean="0"/>
              <a:t>Kapasite inşa programları doğrultusunda bilgi ve başarılı uygulama örneklerine ilişkin tecrübe paylaşımının kolaylaştırılması</a:t>
            </a:r>
          </a:p>
          <a:p>
            <a:pPr marL="0" indent="0">
              <a:buFont typeface="Arial" panose="020B0604020202020204" pitchFamily="34" charset="0"/>
              <a:buNone/>
            </a:pPr>
            <a:endParaRPr lang="tr-TR" dirty="0" smtClean="0"/>
          </a:p>
          <a:p>
            <a:pPr marL="171450" indent="-171450">
              <a:buFont typeface="Arial" panose="020B0604020202020204" pitchFamily="34" charset="0"/>
              <a:buChar char="•"/>
            </a:pPr>
            <a:r>
              <a:rPr lang="tr-TR" dirty="0" smtClean="0"/>
              <a:t>Entegre ve kaliteli sağlık hizmetlerinden yararlanmada (tıbbi, </a:t>
            </a:r>
            <a:r>
              <a:rPr lang="tr-TR" dirty="0" err="1" smtClean="0"/>
              <a:t>farmasötik</a:t>
            </a:r>
            <a:r>
              <a:rPr lang="tr-TR" dirty="0" smtClean="0"/>
              <a:t> ve bakım hizmetlerini de içerecek şekilde) uzmanlık branşlarında İİT nezdindeki işbirliğinin kolaylaştırılması konuları yer almaktadır.</a:t>
            </a:r>
          </a:p>
          <a:p>
            <a:pPr marL="0" indent="0">
              <a:buFont typeface="Arial" panose="020B0604020202020204" pitchFamily="34" charset="0"/>
              <a:buNone/>
            </a:pPr>
            <a:r>
              <a:rPr lang="tr-TR" baseline="0" dirty="0" smtClean="0"/>
              <a:t>    </a:t>
            </a:r>
          </a:p>
        </p:txBody>
      </p:sp>
      <p:sp>
        <p:nvSpPr>
          <p:cNvPr id="4" name="Slayt Numarası Yer Tutucusu 3"/>
          <p:cNvSpPr>
            <a:spLocks noGrp="1"/>
          </p:cNvSpPr>
          <p:nvPr>
            <p:ph type="sldNum" sz="quarter" idx="10"/>
          </p:nvPr>
        </p:nvSpPr>
        <p:spPr/>
        <p:txBody>
          <a:bodyPr/>
          <a:lstStyle/>
          <a:p>
            <a:fld id="{241095FD-86B0-4E36-835B-9500E240E9B2}" type="slidenum">
              <a:rPr lang="tr-TR" smtClean="0"/>
              <a:pPr/>
              <a:t>3</a:t>
            </a:fld>
            <a:endParaRPr lang="tr-TR" dirty="0"/>
          </a:p>
        </p:txBody>
      </p:sp>
    </p:spTree>
    <p:extLst>
      <p:ext uri="{BB962C8B-B14F-4D97-AF65-F5344CB8AC3E}">
        <p14:creationId xmlns:p14="http://schemas.microsoft.com/office/powerpoint/2010/main" val="177613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GELENEKSEL</a:t>
            </a:r>
            <a:r>
              <a:rPr lang="tr-TR" baseline="0" dirty="0" smtClean="0"/>
              <a:t> VE TAMAMLAYICI TIBBIN TÜRKİYE’DEKİ GÜNCEL DURUMU</a:t>
            </a:r>
            <a:endParaRPr lang="tr-TR" dirty="0" smtClean="0"/>
          </a:p>
          <a:p>
            <a:endParaRPr lang="tr-TR" dirty="0" smtClean="0"/>
          </a:p>
          <a:p>
            <a:r>
              <a:rPr lang="tr-TR" dirty="0" smtClean="0"/>
              <a:t>Günümüzde iyilik halinin devamını sağlamada sağlık hizmetlerinin sunumu, klasik metodolojilerin yanı sıra geleneksel ve tamamlayıcı tıp yaklaşımlarını da içermektedir.</a:t>
            </a:r>
          </a:p>
          <a:p>
            <a:endParaRPr lang="tr-TR" dirty="0" smtClean="0"/>
          </a:p>
          <a:p>
            <a:r>
              <a:rPr lang="tr-TR" dirty="0" smtClean="0"/>
              <a:t>Geleneksel ve tamamlayıcı tıp uygulamaları istisnai bir yaklaşım olmaktan çıkarak, küresel çapta kabul gören bir konsepte kavuşmaya başlamıştır.</a:t>
            </a:r>
          </a:p>
          <a:p>
            <a:endParaRPr lang="tr-TR" dirty="0" smtClean="0"/>
          </a:p>
          <a:p>
            <a:r>
              <a:rPr lang="tr-TR" dirty="0" smtClean="0"/>
              <a:t>Oluşan fiili durumu </a:t>
            </a:r>
            <a:r>
              <a:rPr lang="tr-TR" dirty="0" err="1" smtClean="0"/>
              <a:t>sistematize</a:t>
            </a:r>
            <a:r>
              <a:rPr lang="tr-TR" dirty="0" smtClean="0"/>
              <a:t> etmek amacıyla başta Dünya Sağlık Örgütü olmak üzere çeşitli uluslararası örgütler, konuya ilişkin referans dokümanlar ortaya koymaktadır.</a:t>
            </a:r>
          </a:p>
          <a:p>
            <a:endParaRPr lang="tr-TR" dirty="0" smtClean="0"/>
          </a:p>
          <a:p>
            <a:r>
              <a:rPr lang="tr-TR" dirty="0" smtClean="0"/>
              <a:t>DSÖ’NÜN</a:t>
            </a:r>
            <a:r>
              <a:rPr lang="tr-TR" baseline="0" dirty="0" smtClean="0"/>
              <a:t> 2014-2023 GELENEKSEL TIP STRATEJİ PLANI HEDEFLERİ</a:t>
            </a:r>
          </a:p>
          <a:p>
            <a:endParaRPr lang="tr-TR" baseline="0" dirty="0" smtClean="0"/>
          </a:p>
          <a:p>
            <a:pPr marL="171450" indent="-171450">
              <a:buFont typeface="Arial" panose="020B0604020202020204" pitchFamily="34" charset="0"/>
              <a:buChar char="•"/>
            </a:pPr>
            <a:r>
              <a:rPr lang="tr-TR" dirty="0" smtClean="0"/>
              <a:t>Geleneksel</a:t>
            </a:r>
            <a:r>
              <a:rPr lang="tr-TR" baseline="0" dirty="0" smtClean="0"/>
              <a:t> ve Tamamlayıcı Tıp Uygulamalarının ulusal sağlık politikalarına entegrasyonu</a:t>
            </a:r>
          </a:p>
          <a:p>
            <a:pPr marL="171450" indent="-171450">
              <a:buFont typeface="Arial" panose="020B0604020202020204" pitchFamily="34" charset="0"/>
              <a:buChar char="•"/>
            </a:pPr>
            <a:r>
              <a:rPr lang="tr-TR" baseline="0" dirty="0" smtClean="0"/>
              <a:t>Kanıta dayalı bilgi ve değer üretimi</a:t>
            </a:r>
          </a:p>
          <a:p>
            <a:pPr marL="171450" indent="-171450">
              <a:buFont typeface="Arial" panose="020B0604020202020204" pitchFamily="34" charset="0"/>
              <a:buChar char="•"/>
            </a:pPr>
            <a:r>
              <a:rPr lang="tr-TR" baseline="0" dirty="0" smtClean="0"/>
              <a:t>Sağlık Hizmetleri sunumunun iyileştirilmesi, özellikle koruyucu sağlık hizmetleri.</a:t>
            </a:r>
          </a:p>
          <a:p>
            <a:pPr marL="171450" indent="-171450">
              <a:buFont typeface="Arial" panose="020B0604020202020204" pitchFamily="34" charset="0"/>
              <a:buChar char="•"/>
            </a:pPr>
            <a:r>
              <a:rPr lang="tr-TR" baseline="0" dirty="0" smtClean="0"/>
              <a:t>Uygulamaların standartlara uygun olarak yürütüldüğünün güvence altına alınması.</a:t>
            </a:r>
          </a:p>
          <a:p>
            <a:pPr marL="171450" indent="-171450">
              <a:buFont typeface="Arial" panose="020B0604020202020204" pitchFamily="34" charset="0"/>
              <a:buChar char="•"/>
            </a:pPr>
            <a:r>
              <a:rPr lang="tr-TR" dirty="0" smtClean="0"/>
              <a:t>Hekimlerin</a:t>
            </a:r>
            <a:r>
              <a:rPr lang="tr-TR" baseline="0" dirty="0" smtClean="0"/>
              <a:t> durumunun </a:t>
            </a:r>
            <a:r>
              <a:rPr lang="tr-TR" baseline="0" dirty="0" err="1" smtClean="0"/>
              <a:t>regule</a:t>
            </a:r>
            <a:r>
              <a:rPr lang="tr-TR" baseline="0" dirty="0" smtClean="0"/>
              <a:t> edilmesi ve Geleneksel ve Tamamlayıcı Tıp Uygulamalarının izlenilmesi ve değerlendirilmesi.</a:t>
            </a:r>
            <a:endParaRPr lang="tr-TR" dirty="0" smtClean="0"/>
          </a:p>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4</a:t>
            </a:fld>
            <a:endParaRPr lang="tr-TR" dirty="0"/>
          </a:p>
        </p:txBody>
      </p:sp>
    </p:spTree>
    <p:extLst>
      <p:ext uri="{BB962C8B-B14F-4D97-AF65-F5344CB8AC3E}">
        <p14:creationId xmlns:p14="http://schemas.microsoft.com/office/powerpoint/2010/main" val="177613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5</a:t>
            </a:fld>
            <a:endParaRPr lang="tr-TR" dirty="0"/>
          </a:p>
        </p:txBody>
      </p:sp>
    </p:spTree>
    <p:extLst>
      <p:ext uri="{BB962C8B-B14F-4D97-AF65-F5344CB8AC3E}">
        <p14:creationId xmlns:p14="http://schemas.microsoft.com/office/powerpoint/2010/main" val="402167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6</a:t>
            </a:fld>
            <a:endParaRPr lang="tr-TR" dirty="0"/>
          </a:p>
        </p:txBody>
      </p:sp>
    </p:spTree>
    <p:extLst>
      <p:ext uri="{BB962C8B-B14F-4D97-AF65-F5344CB8AC3E}">
        <p14:creationId xmlns:p14="http://schemas.microsoft.com/office/powerpoint/2010/main" val="379473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7</a:t>
            </a:fld>
            <a:endParaRPr lang="tr-TR" dirty="0"/>
          </a:p>
        </p:txBody>
      </p:sp>
    </p:spTree>
    <p:extLst>
      <p:ext uri="{BB962C8B-B14F-4D97-AF65-F5344CB8AC3E}">
        <p14:creationId xmlns:p14="http://schemas.microsoft.com/office/powerpoint/2010/main" val="165391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9</a:t>
            </a:fld>
            <a:endParaRPr lang="tr-TR" dirty="0"/>
          </a:p>
        </p:txBody>
      </p:sp>
    </p:spTree>
    <p:extLst>
      <p:ext uri="{BB962C8B-B14F-4D97-AF65-F5344CB8AC3E}">
        <p14:creationId xmlns:p14="http://schemas.microsoft.com/office/powerpoint/2010/main" val="325796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41095FD-86B0-4E36-835B-9500E240E9B2}" type="slidenum">
              <a:rPr lang="tr-TR" smtClean="0"/>
              <a:pPr/>
              <a:t>10</a:t>
            </a:fld>
            <a:endParaRPr lang="tr-TR" dirty="0"/>
          </a:p>
        </p:txBody>
      </p:sp>
    </p:spTree>
    <p:extLst>
      <p:ext uri="{BB962C8B-B14F-4D97-AF65-F5344CB8AC3E}">
        <p14:creationId xmlns:p14="http://schemas.microsoft.com/office/powerpoint/2010/main" val="325796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296226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98206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55899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114237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166555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21475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301767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194493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121599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72538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46CF61-7EC9-4794-808A-E46150A3662B}" type="datetimeFigureOut">
              <a:rPr lang="tr-TR" smtClean="0"/>
              <a:pPr/>
              <a:t>18.04.2018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7E97E7-2AA1-4111-8324-6881B4EB7B85}" type="slidenum">
              <a:rPr lang="tr-TR" smtClean="0"/>
              <a:pPr/>
              <a:t>‹#›</a:t>
            </a:fld>
            <a:endParaRPr lang="tr-TR"/>
          </a:p>
        </p:txBody>
      </p:sp>
    </p:spTree>
    <p:extLst>
      <p:ext uri="{BB962C8B-B14F-4D97-AF65-F5344CB8AC3E}">
        <p14:creationId xmlns:p14="http://schemas.microsoft.com/office/powerpoint/2010/main" val="800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6CF61-7EC9-4794-808A-E46150A3662B}" type="datetimeFigureOut">
              <a:rPr lang="tr-TR" smtClean="0"/>
              <a:pPr/>
              <a:t>18.04.2018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E97E7-2AA1-4111-8324-6881B4EB7B85}" type="slidenum">
              <a:rPr lang="tr-TR" smtClean="0"/>
              <a:pPr/>
              <a:t>‹#›</a:t>
            </a:fld>
            <a:endParaRPr lang="tr-TR"/>
          </a:p>
        </p:txBody>
      </p:sp>
    </p:spTree>
    <p:extLst>
      <p:ext uri="{BB962C8B-B14F-4D97-AF65-F5344CB8AC3E}">
        <p14:creationId xmlns:p14="http://schemas.microsoft.com/office/powerpoint/2010/main" val="390961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mailto:shgm.getat@saglik.gov.tr" TargetMode="External"/><Relationship Id="rId4" Type="http://schemas.openxmlformats.org/officeDocument/2006/relationships/hyperlink" Target="http://www.saglik.gov.tr/geta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8" name="İçerik Yer Tutucusu 2"/>
          <p:cNvSpPr txBox="1">
            <a:spLocks/>
          </p:cNvSpPr>
          <p:nvPr/>
        </p:nvSpPr>
        <p:spPr>
          <a:xfrm>
            <a:off x="1364105" y="2012950"/>
            <a:ext cx="8814216"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600" b="1" dirty="0" smtClean="0">
              <a:solidFill>
                <a:schemeClr val="tx1"/>
              </a:solidFill>
              <a:latin typeface="Times New Roman" panose="02020603050405020304" pitchFamily="18" charset="0"/>
              <a:cs typeface="Times New Roman" panose="02020603050405020304" pitchFamily="18" charset="0"/>
            </a:endParaRPr>
          </a:p>
          <a:p>
            <a:endParaRPr lang="en-US" sz="1800" b="1" dirty="0" smtClean="0">
              <a:solidFill>
                <a:schemeClr val="tx1"/>
              </a:solidFill>
              <a:latin typeface="Times New Roman" panose="02020603050405020304" pitchFamily="18" charset="0"/>
              <a:cs typeface="Times New Roman" panose="02020603050405020304" pitchFamily="18" charset="0"/>
            </a:endParaRPr>
          </a:p>
          <a:p>
            <a:r>
              <a:rPr lang="en-US" sz="3600" b="1" dirty="0" smtClean="0">
                <a:solidFill>
                  <a:schemeClr val="tx1"/>
                </a:solidFill>
                <a:latin typeface="Times New Roman" panose="02020603050405020304" pitchFamily="18" charset="0"/>
                <a:cs typeface="Times New Roman" panose="02020603050405020304" pitchFamily="18" charset="0"/>
              </a:rPr>
              <a:t>Department of Traditional and Complementary Medicine </a:t>
            </a:r>
          </a:p>
          <a:p>
            <a:r>
              <a:rPr lang="en-US" sz="3600" b="1" dirty="0" smtClean="0">
                <a:solidFill>
                  <a:schemeClr val="tx1"/>
                </a:solidFill>
                <a:latin typeface="Times New Roman" panose="02020603050405020304" pitchFamily="18" charset="0"/>
                <a:cs typeface="Times New Roman" panose="02020603050405020304" pitchFamily="18" charset="0"/>
              </a:rPr>
              <a:t>2018</a:t>
            </a:r>
          </a:p>
          <a:p>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a:t>
            </a:fld>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4" cstate="print"/>
          <a:stretch>
            <a:fillRect/>
          </a:stretch>
        </p:blipFill>
        <p:spPr>
          <a:xfrm>
            <a:off x="6084782" y="1128714"/>
            <a:ext cx="3495675" cy="1304925"/>
          </a:xfrm>
          <a:prstGeom prst="rect">
            <a:avLst/>
          </a:prstGeom>
        </p:spPr>
      </p:pic>
    </p:spTree>
    <p:extLst>
      <p:ext uri="{BB962C8B-B14F-4D97-AF65-F5344CB8AC3E}">
        <p14:creationId xmlns:p14="http://schemas.microsoft.com/office/powerpoint/2010/main" val="24872070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heel(1)">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heel(1)">
                                      <p:cBhvr>
                                        <p:cTn id="17"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08" y="0"/>
            <a:ext cx="12297508"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10</a:t>
            </a:fld>
            <a:endParaRPr lang="tr-TR" dirty="0"/>
          </a:p>
        </p:txBody>
      </p:sp>
      <p:sp>
        <p:nvSpPr>
          <p:cNvPr id="10" name="İçerik Yer Tutucusu 2"/>
          <p:cNvSpPr txBox="1">
            <a:spLocks/>
          </p:cNvSpPr>
          <p:nvPr/>
        </p:nvSpPr>
        <p:spPr>
          <a:xfrm>
            <a:off x="-1" y="1003367"/>
            <a:ext cx="6823923" cy="71754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500" b="1" dirty="0" smtClean="0">
                <a:solidFill>
                  <a:schemeClr val="tx1"/>
                </a:solidFill>
                <a:latin typeface="Times New Roman" panose="02020603050405020304" pitchFamily="18" charset="0"/>
                <a:cs typeface="Times New Roman" panose="02020603050405020304" pitchFamily="18" charset="0"/>
              </a:rPr>
              <a:t>Complementary a</a:t>
            </a:r>
            <a:r>
              <a:rPr lang="tr-TR" sz="2500" b="1" dirty="0" err="1" smtClean="0">
                <a:solidFill>
                  <a:schemeClr val="tx1"/>
                </a:solidFill>
                <a:latin typeface="Times New Roman" panose="02020603050405020304" pitchFamily="18" charset="0"/>
                <a:cs typeface="Times New Roman" panose="02020603050405020304" pitchFamily="18" charset="0"/>
              </a:rPr>
              <a:t>nd</a:t>
            </a:r>
            <a:r>
              <a:rPr lang="en-US" sz="2500" b="1" dirty="0" smtClean="0">
                <a:solidFill>
                  <a:schemeClr val="tx1"/>
                </a:solidFill>
                <a:latin typeface="Times New Roman" panose="02020603050405020304" pitchFamily="18" charset="0"/>
                <a:cs typeface="Times New Roman" panose="02020603050405020304" pitchFamily="18" charset="0"/>
              </a:rPr>
              <a:t> Alternative Medicine Legislation Map in EU</a:t>
            </a:r>
            <a:endParaRPr lang="en-US" sz="2500" b="1" dirty="0">
              <a:solidFill>
                <a:schemeClr val="tx1"/>
              </a:solidFill>
              <a:latin typeface="Times New Roman" panose="02020603050405020304" pitchFamily="18" charset="0"/>
              <a:cs typeface="Times New Roman" panose="02020603050405020304" pitchFamily="18" charset="0"/>
            </a:endParaRPr>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902" y="81734"/>
            <a:ext cx="66262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717590"/>
            <a:ext cx="8324603" cy="493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393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11</a:t>
            </a:fld>
            <a:endParaRPr lang="tr-TR" dirty="0"/>
          </a:p>
        </p:txBody>
      </p:sp>
      <p:sp>
        <p:nvSpPr>
          <p:cNvPr id="10" name="İçerik Yer Tutucusu 2"/>
          <p:cNvSpPr txBox="1">
            <a:spLocks/>
          </p:cNvSpPr>
          <p:nvPr/>
        </p:nvSpPr>
        <p:spPr>
          <a:xfrm>
            <a:off x="0" y="987350"/>
            <a:ext cx="5704090" cy="7175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tr-TR" sz="2500" b="1" dirty="0" smtClean="0">
                <a:solidFill>
                  <a:schemeClr val="tx1"/>
                </a:solidFill>
                <a:latin typeface="Times New Roman" panose="02020603050405020304" pitchFamily="18" charset="0"/>
                <a:cs typeface="Times New Roman" panose="02020603050405020304" pitchFamily="18" charset="0"/>
              </a:rPr>
              <a:t>World </a:t>
            </a:r>
            <a:r>
              <a:rPr lang="tr-TR" sz="2500" b="1" dirty="0" err="1" smtClean="0">
                <a:solidFill>
                  <a:schemeClr val="tx1"/>
                </a:solidFill>
                <a:latin typeface="Times New Roman" panose="02020603050405020304" pitchFamily="18" charset="0"/>
                <a:cs typeface="Times New Roman" panose="02020603050405020304" pitchFamily="18" charset="0"/>
              </a:rPr>
              <a:t>Health</a:t>
            </a:r>
            <a:r>
              <a:rPr lang="tr-TR" sz="2500" b="1" dirty="0" smtClean="0">
                <a:solidFill>
                  <a:schemeClr val="tx1"/>
                </a:solidFill>
                <a:latin typeface="Times New Roman" panose="02020603050405020304" pitchFamily="18" charset="0"/>
                <a:cs typeface="Times New Roman" panose="02020603050405020304" pitchFamily="18" charset="0"/>
              </a:rPr>
              <a:t> </a:t>
            </a:r>
            <a:r>
              <a:rPr lang="tr-TR" sz="2500" b="1" dirty="0" err="1" smtClean="0">
                <a:solidFill>
                  <a:schemeClr val="tx1"/>
                </a:solidFill>
                <a:latin typeface="Times New Roman" panose="02020603050405020304" pitchFamily="18" charset="0"/>
                <a:cs typeface="Times New Roman" panose="02020603050405020304" pitchFamily="18" charset="0"/>
              </a:rPr>
              <a:t>Organization</a:t>
            </a:r>
            <a:endParaRPr lang="tr-TR" sz="2500" b="1" dirty="0">
              <a:solidFill>
                <a:schemeClr val="tx1"/>
              </a:solidFill>
              <a:latin typeface="Times New Roman" panose="02020603050405020304" pitchFamily="18" charset="0"/>
              <a:cs typeface="Times New Roman" panose="02020603050405020304" pitchFamily="18" charset="0"/>
            </a:endParaRPr>
          </a:p>
        </p:txBody>
      </p:sp>
      <p:sp>
        <p:nvSpPr>
          <p:cNvPr id="11" name="İçerik Yer Tutucusu 1"/>
          <p:cNvSpPr txBox="1">
            <a:spLocks/>
          </p:cNvSpPr>
          <p:nvPr/>
        </p:nvSpPr>
        <p:spPr>
          <a:xfrm>
            <a:off x="1858032" y="1605212"/>
            <a:ext cx="5088161" cy="460132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tr-TR" sz="2800" dirty="0"/>
          </a:p>
        </p:txBody>
      </p:sp>
      <p:sp>
        <p:nvSpPr>
          <p:cNvPr id="9" name="Dikdörtgen 8"/>
          <p:cNvSpPr/>
          <p:nvPr/>
        </p:nvSpPr>
        <p:spPr>
          <a:xfrm>
            <a:off x="78204" y="1346124"/>
            <a:ext cx="8025064" cy="5262979"/>
          </a:xfrm>
          <a:prstGeom prst="rect">
            <a:avLst/>
          </a:prstGeom>
        </p:spPr>
        <p:txBody>
          <a:bodyPr wrap="square">
            <a:spAutoFit/>
          </a:bodyPr>
          <a:lstStyle/>
          <a:p>
            <a:pPr algn="just" fontAlgn="base"/>
            <a:r>
              <a:rPr lang="tr-TR" sz="2400"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WHO Traditional Medicine Strategy 2014–2023 was developed and launched in response to the World Health Assembly resolution on traditional medicine (WHA62.13). The strategy aims to support Member States in developing proactive policies and implementing action plans that will strengthen the role traditional medicine plays in keeping populations healthy</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fontAlgn="base"/>
            <a:endParaRPr lang="en-US" sz="2400" dirty="0">
              <a:latin typeface="Times New Roman" panose="02020603050405020304" pitchFamily="18" charset="0"/>
              <a:cs typeface="Times New Roman" panose="02020603050405020304" pitchFamily="18" charset="0"/>
            </a:endParaRPr>
          </a:p>
          <a:p>
            <a:pPr algn="just" fontAlgn="base"/>
            <a:r>
              <a:rPr lang="en-US" sz="2400" dirty="0">
                <a:latin typeface="Times New Roman" panose="02020603050405020304" pitchFamily="18" charset="0"/>
                <a:cs typeface="Times New Roman" panose="02020603050405020304" pitchFamily="18" charset="0"/>
              </a:rPr>
              <a:t>Addressing the challenges, responding to the needs identified by Member States and building on the work done under the WHO traditional medicine </a:t>
            </a:r>
            <a:r>
              <a:rPr lang="en-US" sz="2400" dirty="0" smtClean="0">
                <a:latin typeface="Times New Roman" panose="02020603050405020304" pitchFamily="18" charset="0"/>
                <a:cs typeface="Times New Roman" panose="02020603050405020304" pitchFamily="18" charset="0"/>
              </a:rPr>
              <a:t>strategy</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2002–2005</a:t>
            </a:r>
            <a:r>
              <a:rPr lang="tr-T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updated strategy for the period 2014–2023 devotes more attention than its predecessor to prioritizing health services and systems, including traditional and complementary medicine products, practices and practitioners.</a:t>
            </a:r>
          </a:p>
        </p:txBody>
      </p:sp>
      <p:pic>
        <p:nvPicPr>
          <p:cNvPr id="10242" name="Picture 2" descr="C:\Users\cihat\Desktop\who c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32107">
            <a:off x="8578272" y="1196711"/>
            <a:ext cx="1576692" cy="2238903"/>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5085" y="145975"/>
            <a:ext cx="66262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4553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nodePh="1">
                                  <p:stCondLst>
                                    <p:cond delay="0"/>
                                  </p:stCondLst>
                                  <p:endCondLst>
                                    <p:cond evt="begin" delay="0">
                                      <p:tn val="13"/>
                                    </p:cond>
                                  </p:endCondLst>
                                  <p:childTnLst>
                                    <p:animRot by="120000">
                                      <p:cBhvr>
                                        <p:cTn id="14" dur="100" fill="hold">
                                          <p:stCondLst>
                                            <p:cond delay="0"/>
                                          </p:stCondLst>
                                        </p:cTn>
                                        <p:tgtEl>
                                          <p:spTgt spid="11"/>
                                        </p:tgtEl>
                                        <p:attrNameLst>
                                          <p:attrName>r</p:attrName>
                                        </p:attrNameLst>
                                      </p:cBhvr>
                                    </p:animRot>
                                    <p:animRot by="-240000">
                                      <p:cBhvr>
                                        <p:cTn id="15" dur="200" fill="hold">
                                          <p:stCondLst>
                                            <p:cond delay="200"/>
                                          </p:stCondLst>
                                        </p:cTn>
                                        <p:tgtEl>
                                          <p:spTgt spid="11"/>
                                        </p:tgtEl>
                                        <p:attrNameLst>
                                          <p:attrName>r</p:attrName>
                                        </p:attrNameLst>
                                      </p:cBhvr>
                                    </p:animRot>
                                    <p:animRot by="240000">
                                      <p:cBhvr>
                                        <p:cTn id="16" dur="200" fill="hold">
                                          <p:stCondLst>
                                            <p:cond delay="400"/>
                                          </p:stCondLst>
                                        </p:cTn>
                                        <p:tgtEl>
                                          <p:spTgt spid="11"/>
                                        </p:tgtEl>
                                        <p:attrNameLst>
                                          <p:attrName>r</p:attrName>
                                        </p:attrNameLst>
                                      </p:cBhvr>
                                    </p:animRot>
                                    <p:animRot by="-240000">
                                      <p:cBhvr>
                                        <p:cTn id="17" dur="200" fill="hold">
                                          <p:stCondLst>
                                            <p:cond delay="600"/>
                                          </p:stCondLst>
                                        </p:cTn>
                                        <p:tgtEl>
                                          <p:spTgt spid="11"/>
                                        </p:tgtEl>
                                        <p:attrNameLst>
                                          <p:attrName>r</p:attrName>
                                        </p:attrNameLst>
                                      </p:cBhvr>
                                    </p:animRot>
                                    <p:animRot by="120000">
                                      <p:cBhvr>
                                        <p:cTn id="1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12</a:t>
            </a:fld>
            <a:endParaRPr lang="tr-TR" dirty="0">
              <a:latin typeface="Times New Roman" panose="02020603050405020304" pitchFamily="18" charset="0"/>
              <a:cs typeface="Times New Roman" panose="02020603050405020304" pitchFamily="18" charset="0"/>
            </a:endParaRPr>
          </a:p>
        </p:txBody>
      </p:sp>
      <p:sp>
        <p:nvSpPr>
          <p:cNvPr id="10" name="İçerik Yer Tutucusu 2"/>
          <p:cNvSpPr txBox="1">
            <a:spLocks/>
          </p:cNvSpPr>
          <p:nvPr/>
        </p:nvSpPr>
        <p:spPr>
          <a:xfrm>
            <a:off x="2657402" y="1018067"/>
            <a:ext cx="6321246" cy="7175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400" b="1" dirty="0" err="1" smtClean="0">
                <a:solidFill>
                  <a:schemeClr val="tx1"/>
                </a:solidFill>
                <a:latin typeface="Times New Roman" panose="02020603050405020304" pitchFamily="18" charset="0"/>
                <a:cs typeface="Times New Roman" panose="02020603050405020304" pitchFamily="18" charset="0"/>
              </a:rPr>
              <a:t>Organization</a:t>
            </a:r>
            <a:r>
              <a:rPr lang="tr-TR" sz="2400" b="1" dirty="0" smtClean="0">
                <a:solidFill>
                  <a:schemeClr val="tx1"/>
                </a:solidFill>
                <a:latin typeface="Times New Roman" panose="02020603050405020304" pitchFamily="18" charset="0"/>
                <a:cs typeface="Times New Roman" panose="02020603050405020304" pitchFamily="18" charset="0"/>
              </a:rPr>
              <a:t> Chart</a:t>
            </a:r>
            <a:endParaRPr lang="tr-TR" sz="2400" b="1" dirty="0">
              <a:solidFill>
                <a:schemeClr val="tx1"/>
              </a:solidFill>
              <a:latin typeface="Times New Roman" panose="02020603050405020304" pitchFamily="18" charset="0"/>
              <a:cs typeface="Times New Roman" panose="02020603050405020304" pitchFamily="18" charset="0"/>
            </a:endParaRPr>
          </a:p>
          <a:p>
            <a:endParaRPr lang="tr-TR" sz="36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295799" y="1769347"/>
            <a:ext cx="3044453" cy="60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Times New Roman" panose="02020603050405020304" pitchFamily="18" charset="0"/>
                <a:cs typeface="Times New Roman" panose="02020603050405020304" pitchFamily="18" charset="0"/>
              </a:rPr>
              <a:t>General Manager</a:t>
            </a:r>
            <a:endParaRPr lang="tr-TR" dirty="0">
              <a:latin typeface="Times New Roman" panose="02020603050405020304" pitchFamily="18" charset="0"/>
              <a:cs typeface="Times New Roman" panose="02020603050405020304" pitchFamily="18" charset="0"/>
            </a:endParaRPr>
          </a:p>
          <a:p>
            <a:pPr algn="ctr"/>
            <a:r>
              <a:rPr lang="tr-TR" dirty="0" smtClean="0">
                <a:latin typeface="Times New Roman" panose="02020603050405020304" pitchFamily="18" charset="0"/>
                <a:cs typeface="Times New Roman" panose="02020603050405020304" pitchFamily="18" charset="0"/>
              </a:rPr>
              <a:t>Prof. Alper CİHAN, M.D.</a:t>
            </a:r>
            <a:endParaRPr lang="tr-TR" dirty="0">
              <a:latin typeface="Times New Roman" panose="02020603050405020304" pitchFamily="18" charset="0"/>
              <a:cs typeface="Times New Roman" panose="02020603050405020304" pitchFamily="18" charset="0"/>
            </a:endParaRPr>
          </a:p>
        </p:txBody>
      </p:sp>
      <p:cxnSp>
        <p:nvCxnSpPr>
          <p:cNvPr id="11" name="Düz Ok Bağlayıcısı 10"/>
          <p:cNvCxnSpPr/>
          <p:nvPr/>
        </p:nvCxnSpPr>
        <p:spPr>
          <a:xfrm>
            <a:off x="5663952" y="2381142"/>
            <a:ext cx="0" cy="434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4266051" y="2831407"/>
            <a:ext cx="3044452" cy="60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Deputy General Manager</a:t>
            </a:r>
          </a:p>
          <a:p>
            <a:pPr algn="ctr"/>
            <a:r>
              <a:rPr lang="en-US" dirty="0" smtClean="0">
                <a:latin typeface="Times New Roman" panose="02020603050405020304" pitchFamily="18" charset="0"/>
                <a:cs typeface="Times New Roman" panose="02020603050405020304" pitchFamily="18" charset="0"/>
              </a:rPr>
              <a:t>Mehmet GÜNDÜZ</a:t>
            </a:r>
            <a:r>
              <a:rPr lang="tr-TR"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M.D.</a:t>
            </a:r>
            <a:endParaRPr lang="en-US" dirty="0">
              <a:latin typeface="Times New Roman" panose="02020603050405020304" pitchFamily="18" charset="0"/>
              <a:cs typeface="Times New Roman" panose="02020603050405020304" pitchFamily="18" charset="0"/>
            </a:endParaRPr>
          </a:p>
        </p:txBody>
      </p:sp>
      <p:cxnSp>
        <p:nvCxnSpPr>
          <p:cNvPr id="14" name="Düz Ok Bağlayıcısı 13"/>
          <p:cNvCxnSpPr/>
          <p:nvPr/>
        </p:nvCxnSpPr>
        <p:spPr>
          <a:xfrm>
            <a:off x="5674050" y="3447103"/>
            <a:ext cx="0" cy="434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4266051" y="3924268"/>
            <a:ext cx="3097261" cy="909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Head of Department</a:t>
            </a:r>
          </a:p>
          <a:p>
            <a:pPr algn="ctr"/>
            <a:r>
              <a:rPr lang="en-US" dirty="0" smtClean="0">
                <a:latin typeface="Times New Roman" panose="02020603050405020304" pitchFamily="18" charset="0"/>
                <a:cs typeface="Times New Roman" panose="02020603050405020304" pitchFamily="18" charset="0"/>
              </a:rPr>
              <a:t>Mehmet </a:t>
            </a:r>
            <a:r>
              <a:rPr lang="en-US" dirty="0" err="1" smtClean="0">
                <a:latin typeface="Times New Roman" panose="02020603050405020304" pitchFamily="18" charset="0"/>
                <a:cs typeface="Times New Roman" panose="02020603050405020304" pitchFamily="18" charset="0"/>
              </a:rPr>
              <a:t>Zafer</a:t>
            </a:r>
            <a:r>
              <a:rPr lang="en-US" dirty="0" smtClean="0">
                <a:latin typeface="Times New Roman" panose="02020603050405020304" pitchFamily="18" charset="0"/>
                <a:cs typeface="Times New Roman" panose="02020603050405020304" pitchFamily="18" charset="0"/>
              </a:rPr>
              <a:t> KALAYCI</a:t>
            </a:r>
            <a:r>
              <a:rPr lang="tr-TR" dirty="0" smtClean="0">
                <a:latin typeface="Times New Roman" panose="02020603050405020304" pitchFamily="18" charset="0"/>
                <a:cs typeface="Times New Roman" panose="02020603050405020304" pitchFamily="18" charset="0"/>
              </a:rPr>
              <a:t>, M.D.</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cxnSp>
        <p:nvCxnSpPr>
          <p:cNvPr id="17" name="Dirsek Bağlayıcısı 16"/>
          <p:cNvCxnSpPr/>
          <p:nvPr/>
        </p:nvCxnSpPr>
        <p:spPr>
          <a:xfrm>
            <a:off x="6498367" y="4868858"/>
            <a:ext cx="1944216" cy="3152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irsek Bağlayıcısı 17"/>
          <p:cNvCxnSpPr/>
          <p:nvPr/>
        </p:nvCxnSpPr>
        <p:spPr>
          <a:xfrm rot="10800000" flipV="1">
            <a:off x="3275945" y="4868858"/>
            <a:ext cx="1856242" cy="327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a:off x="5674050" y="4846200"/>
            <a:ext cx="0" cy="434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917620" y="5316708"/>
            <a:ext cx="1955960" cy="102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Licensing Unit</a:t>
            </a:r>
            <a:endParaRPr lang="en-US" dirty="0">
              <a:latin typeface="Times New Roman" panose="02020603050405020304" pitchFamily="18" charset="0"/>
              <a:cs typeface="Times New Roman" panose="02020603050405020304" pitchFamily="18" charset="0"/>
            </a:endParaRPr>
          </a:p>
        </p:txBody>
      </p:sp>
      <p:sp>
        <p:nvSpPr>
          <p:cNvPr id="23" name="Dikdörtgen 22"/>
          <p:cNvSpPr/>
          <p:nvPr/>
        </p:nvSpPr>
        <p:spPr>
          <a:xfrm>
            <a:off x="4606529" y="5323852"/>
            <a:ext cx="2045408" cy="100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Training and Certification Unit</a:t>
            </a:r>
            <a:endParaRPr lang="en-US" dirty="0">
              <a:latin typeface="Times New Roman" panose="02020603050405020304" pitchFamily="18" charset="0"/>
              <a:cs typeface="Times New Roman" panose="02020603050405020304" pitchFamily="18" charset="0"/>
            </a:endParaRPr>
          </a:p>
        </p:txBody>
      </p:sp>
      <p:sp>
        <p:nvSpPr>
          <p:cNvPr id="24" name="Dikdörtgen 23"/>
          <p:cNvSpPr/>
          <p:nvPr/>
        </p:nvSpPr>
        <p:spPr>
          <a:xfrm>
            <a:off x="7115323" y="5323063"/>
            <a:ext cx="1717693" cy="95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Legislation and Control Unit</a:t>
            </a:r>
            <a:endParaRPr lang="en-US" dirty="0">
              <a:latin typeface="Times New Roman" panose="02020603050405020304" pitchFamily="18" charset="0"/>
              <a:cs typeface="Times New Roman" panose="02020603050405020304" pitchFamily="18" charset="0"/>
            </a:endParaRPr>
          </a:p>
        </p:txBody>
      </p:sp>
      <p:sp>
        <p:nvSpPr>
          <p:cNvPr id="28" name="Dikdörtgen 27"/>
          <p:cNvSpPr/>
          <p:nvPr/>
        </p:nvSpPr>
        <p:spPr>
          <a:xfrm>
            <a:off x="1397081" y="1547918"/>
            <a:ext cx="1918656" cy="10783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Traditional and Complementary Scientific Board</a:t>
            </a:r>
            <a:endParaRPr lang="en-US" dirty="0">
              <a:latin typeface="Times New Roman" panose="02020603050405020304" pitchFamily="18" charset="0"/>
              <a:cs typeface="Times New Roman" panose="02020603050405020304" pitchFamily="18" charset="0"/>
            </a:endParaRPr>
          </a:p>
        </p:txBody>
      </p:sp>
      <p:sp>
        <p:nvSpPr>
          <p:cNvPr id="29" name="Dikdörtgen 28"/>
          <p:cNvSpPr/>
          <p:nvPr/>
        </p:nvSpPr>
        <p:spPr>
          <a:xfrm>
            <a:off x="8106318" y="1547918"/>
            <a:ext cx="1918656" cy="10783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Scientific A</a:t>
            </a:r>
            <a:r>
              <a:rPr lang="tr-TR" dirty="0" smtClean="0">
                <a:latin typeface="Times New Roman" panose="02020603050405020304" pitchFamily="18" charset="0"/>
                <a:cs typeface="Times New Roman" panose="02020603050405020304" pitchFamily="18" charset="0"/>
              </a:rPr>
              <a:t>c</a:t>
            </a:r>
            <a:r>
              <a:rPr lang="en-US" dirty="0" err="1" smtClean="0">
                <a:latin typeface="Times New Roman" panose="02020603050405020304" pitchFamily="18" charset="0"/>
                <a:cs typeface="Times New Roman" panose="02020603050405020304" pitchFamily="18" charset="0"/>
              </a:rPr>
              <a:t>creditation</a:t>
            </a:r>
            <a:r>
              <a:rPr lang="en-US" dirty="0" smtClean="0">
                <a:latin typeface="Times New Roman" panose="02020603050405020304" pitchFamily="18" charset="0"/>
                <a:cs typeface="Times New Roman" panose="02020603050405020304" pitchFamily="18" charset="0"/>
              </a:rPr>
              <a:t> Board</a:t>
            </a:r>
            <a:endParaRPr lang="en-US" dirty="0">
              <a:latin typeface="Times New Roman" panose="02020603050405020304" pitchFamily="18" charset="0"/>
              <a:cs typeface="Times New Roman" panose="02020603050405020304" pitchFamily="18" charset="0"/>
            </a:endParaRPr>
          </a:p>
        </p:txBody>
      </p:sp>
      <p:cxnSp>
        <p:nvCxnSpPr>
          <p:cNvPr id="31" name="Düz Ok Bağlayıcısı 30"/>
          <p:cNvCxnSpPr/>
          <p:nvPr/>
        </p:nvCxnSpPr>
        <p:spPr>
          <a:xfrm flipH="1">
            <a:off x="3442656" y="2087070"/>
            <a:ext cx="761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5" name="Düz Ok Bağlayıcısı 1024"/>
          <p:cNvCxnSpPr/>
          <p:nvPr/>
        </p:nvCxnSpPr>
        <p:spPr>
          <a:xfrm>
            <a:off x="7470475" y="2048671"/>
            <a:ext cx="503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2004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722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13</a:t>
            </a:fld>
            <a:endParaRPr lang="tr-TR" dirty="0">
              <a:latin typeface="Times New Roman" panose="02020603050405020304" pitchFamily="18" charset="0"/>
              <a:cs typeface="Times New Roman" panose="02020603050405020304" pitchFamily="18" charset="0"/>
            </a:endParaRPr>
          </a:p>
        </p:txBody>
      </p:sp>
      <p:sp>
        <p:nvSpPr>
          <p:cNvPr id="11" name="İçerik Yer Tutucusu 2"/>
          <p:cNvSpPr txBox="1">
            <a:spLocks/>
          </p:cNvSpPr>
          <p:nvPr/>
        </p:nvSpPr>
        <p:spPr>
          <a:xfrm>
            <a:off x="0" y="1008865"/>
            <a:ext cx="7272808" cy="7175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tr-TR" sz="2500" b="1" dirty="0" err="1" smtClean="0">
                <a:solidFill>
                  <a:schemeClr val="tx1"/>
                </a:solidFill>
                <a:latin typeface="Times New Roman" panose="02020603050405020304" pitchFamily="18" charset="0"/>
                <a:cs typeface="Times New Roman" panose="02020603050405020304" pitchFamily="18" charset="0"/>
              </a:rPr>
              <a:t>Our</a:t>
            </a:r>
            <a:r>
              <a:rPr lang="tr-TR" sz="2500" b="1" dirty="0" smtClean="0">
                <a:solidFill>
                  <a:schemeClr val="tx1"/>
                </a:solidFill>
                <a:latin typeface="Times New Roman" panose="02020603050405020304" pitchFamily="18" charset="0"/>
                <a:cs typeface="Times New Roman" panose="02020603050405020304" pitchFamily="18" charset="0"/>
              </a:rPr>
              <a:t> </a:t>
            </a:r>
            <a:r>
              <a:rPr lang="tr-TR" sz="2500" b="1" dirty="0" err="1" smtClean="0">
                <a:solidFill>
                  <a:schemeClr val="tx1"/>
                </a:solidFill>
                <a:latin typeface="Times New Roman" panose="02020603050405020304" pitchFamily="18" charset="0"/>
                <a:cs typeface="Times New Roman" panose="02020603050405020304" pitchFamily="18" charset="0"/>
              </a:rPr>
              <a:t>Mission</a:t>
            </a:r>
            <a:endParaRPr lang="tr-TR" sz="2500" b="1" dirty="0">
              <a:solidFill>
                <a:schemeClr val="tx1"/>
              </a:solidFill>
              <a:latin typeface="Times New Roman" panose="02020603050405020304" pitchFamily="18" charset="0"/>
              <a:cs typeface="Times New Roman" panose="02020603050405020304" pitchFamily="18" charset="0"/>
            </a:endParaRPr>
          </a:p>
          <a:p>
            <a:endParaRPr lang="tr-TR" sz="2500" b="1" dirty="0">
              <a:solidFill>
                <a:schemeClr val="tx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17985" y="1873086"/>
            <a:ext cx="9322898" cy="3416320"/>
          </a:xfrm>
          <a:prstGeom prst="rect">
            <a:avLst/>
          </a:prstGeom>
        </p:spPr>
        <p:txBody>
          <a:bodyPr wrap="square">
            <a:spAutoFit/>
          </a:bodyPr>
          <a:lstStyle/>
          <a:p>
            <a:pPr marL="342900" indent="-3429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Regulatory work </a:t>
            </a:r>
            <a:r>
              <a:rPr lang="en-US" sz="2400" dirty="0">
                <a:latin typeface="Times New Roman" panose="02020603050405020304" pitchFamily="18" charset="0"/>
                <a:cs typeface="Times New Roman" panose="02020603050405020304" pitchFamily="18" charset="0"/>
              </a:rPr>
              <a:t>related to </a:t>
            </a:r>
            <a:r>
              <a:rPr lang="en-US" sz="2400" dirty="0" smtClean="0">
                <a:latin typeface="Times New Roman" panose="02020603050405020304" pitchFamily="18" charset="0"/>
                <a:cs typeface="Times New Roman" panose="02020603050405020304" pitchFamily="18" charset="0"/>
              </a:rPr>
              <a:t>traditional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complementary </a:t>
            </a:r>
            <a:r>
              <a:rPr lang="en-US" sz="2400" dirty="0" err="1" smtClean="0">
                <a:latin typeface="Times New Roman" panose="02020603050405020304" pitchFamily="18" charset="0"/>
                <a:cs typeface="Times New Roman" panose="02020603050405020304" pitchFamily="18" charset="0"/>
              </a:rPr>
              <a:t>medici</a:t>
            </a:r>
            <a:r>
              <a:rPr lang="tr-TR" sz="2400" dirty="0" smtClean="0">
                <a:latin typeface="Times New Roman" panose="02020603050405020304" pitchFamily="18" charset="0"/>
                <a:cs typeface="Times New Roman" panose="02020603050405020304" pitchFamily="18" charset="0"/>
              </a:rPr>
              <a:t>ne(T&amp;CM)</a:t>
            </a:r>
            <a:r>
              <a:rPr lang="en-US" sz="2400" dirty="0" smtClean="0">
                <a:latin typeface="Times New Roman" panose="02020603050405020304" pitchFamily="18" charset="0"/>
                <a:cs typeface="Times New Roman" panose="02020603050405020304" pitchFamily="18" charset="0"/>
              </a:rPr>
              <a:t> practices </a:t>
            </a:r>
            <a:r>
              <a:rPr lang="en-US" sz="2400" dirty="0">
                <a:latin typeface="Times New Roman" panose="02020603050405020304" pitchFamily="18" charset="0"/>
                <a:cs typeface="Times New Roman" panose="02020603050405020304" pitchFamily="18" charset="0"/>
              </a:rPr>
              <a:t>in our </a:t>
            </a:r>
            <a:r>
              <a:rPr lang="en-US" sz="2400" dirty="0" smtClean="0">
                <a:latin typeface="Times New Roman" panose="02020603050405020304" pitchFamily="18" charset="0"/>
                <a:cs typeface="Times New Roman" panose="02020603050405020304" pitchFamily="18" charset="0"/>
              </a:rPr>
              <a:t>country</a:t>
            </a:r>
            <a:r>
              <a:rPr lang="tr-TR"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Licensing</a:t>
            </a:r>
            <a:r>
              <a:rPr lang="en-US" sz="2400" dirty="0">
                <a:latin typeface="Times New Roman" panose="02020603050405020304" pitchFamily="18" charset="0"/>
                <a:cs typeface="Times New Roman" panose="02020603050405020304" pitchFamily="18" charset="0"/>
              </a:rPr>
              <a:t>, inspection, control, training and </a:t>
            </a:r>
            <a:r>
              <a:rPr lang="en-US" sz="2400" dirty="0" smtClean="0">
                <a:latin typeface="Times New Roman" panose="02020603050405020304" pitchFamily="18" charset="0"/>
                <a:cs typeface="Times New Roman" panose="02020603050405020304" pitchFamily="18" charset="0"/>
              </a:rPr>
              <a:t>certification</a:t>
            </a:r>
            <a:r>
              <a:rPr lang="tr-TR"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Ensuring </a:t>
            </a:r>
            <a:r>
              <a:rPr lang="en-US" sz="2400" dirty="0">
                <a:latin typeface="Times New Roman" panose="02020603050405020304" pitchFamily="18" charset="0"/>
                <a:cs typeface="Times New Roman" panose="02020603050405020304" pitchFamily="18" charset="0"/>
              </a:rPr>
              <a:t>the regulation of clinical research</a:t>
            </a:r>
            <a:r>
              <a:rPr lang="en-US" sz="2400" dirty="0" smtClean="0">
                <a:latin typeface="Times New Roman" panose="02020603050405020304" pitchFamily="18" charset="0"/>
                <a:cs typeface="Times New Roman" panose="02020603050405020304" pitchFamily="18" charset="0"/>
              </a:rPr>
              <a:t>.</a:t>
            </a:r>
          </a:p>
          <a:p>
            <a:pPr algn="just"/>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Developing </a:t>
            </a:r>
            <a:r>
              <a:rPr lang="en-US" sz="2400" dirty="0">
                <a:latin typeface="Times New Roman" panose="02020603050405020304" pitchFamily="18" charset="0"/>
                <a:cs typeface="Times New Roman" panose="02020603050405020304" pitchFamily="18" charset="0"/>
              </a:rPr>
              <a:t>the area of </a:t>
            </a:r>
            <a:r>
              <a:rPr lang="tr-TR" sz="2400" dirty="0">
                <a:latin typeface="Times New Roman" panose="02020603050405020304" pitchFamily="18" charset="0"/>
                <a:cs typeface="Times New Roman" panose="02020603050405020304" pitchFamily="18" charset="0"/>
              </a:rPr>
              <a:t>T&amp;CM</a:t>
            </a:r>
            <a:r>
              <a:rPr lang="en-US" sz="2400" dirty="0" smtClean="0">
                <a:latin typeface="Times New Roman" panose="02020603050405020304" pitchFamily="18" charset="0"/>
                <a:cs typeface="Times New Roman" panose="02020603050405020304" pitchFamily="18" charset="0"/>
              </a:rPr>
              <a:t> in </a:t>
            </a:r>
            <a:r>
              <a:rPr lang="en-US" sz="2400" dirty="0">
                <a:latin typeface="Times New Roman" panose="02020603050405020304" pitchFamily="18" charset="0"/>
                <a:cs typeface="Times New Roman" panose="02020603050405020304" pitchFamily="18" charset="0"/>
              </a:rPr>
              <a:t>our country by national and international collaborations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285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14</a:t>
            </a:fld>
            <a:endParaRPr lang="tr-TR" dirty="0">
              <a:latin typeface="Times New Roman" panose="02020603050405020304" pitchFamily="18" charset="0"/>
              <a:cs typeface="Times New Roman" panose="02020603050405020304" pitchFamily="18" charset="0"/>
            </a:endParaRPr>
          </a:p>
        </p:txBody>
      </p:sp>
      <p:sp>
        <p:nvSpPr>
          <p:cNvPr id="11" name="İçerik Yer Tutucusu 2"/>
          <p:cNvSpPr txBox="1">
            <a:spLocks/>
          </p:cNvSpPr>
          <p:nvPr/>
        </p:nvSpPr>
        <p:spPr>
          <a:xfrm>
            <a:off x="117986" y="1002879"/>
            <a:ext cx="7272808" cy="7175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tr-TR" sz="2500" b="1" dirty="0" err="1" smtClean="0">
                <a:solidFill>
                  <a:schemeClr val="tx1"/>
                </a:solidFill>
                <a:latin typeface="Times New Roman" panose="02020603050405020304" pitchFamily="18" charset="0"/>
                <a:cs typeface="Times New Roman" panose="02020603050405020304" pitchFamily="18" charset="0"/>
              </a:rPr>
              <a:t>Our</a:t>
            </a:r>
            <a:r>
              <a:rPr lang="tr-TR" sz="2500" b="1" dirty="0" smtClean="0">
                <a:solidFill>
                  <a:schemeClr val="tx1"/>
                </a:solidFill>
                <a:latin typeface="Times New Roman" panose="02020603050405020304" pitchFamily="18" charset="0"/>
                <a:cs typeface="Times New Roman" panose="02020603050405020304" pitchFamily="18" charset="0"/>
              </a:rPr>
              <a:t> </a:t>
            </a:r>
            <a:r>
              <a:rPr lang="tr-TR" sz="2500" b="1" dirty="0" err="1" smtClean="0">
                <a:solidFill>
                  <a:schemeClr val="tx1"/>
                </a:solidFill>
                <a:latin typeface="Times New Roman" panose="02020603050405020304" pitchFamily="18" charset="0"/>
                <a:cs typeface="Times New Roman" panose="02020603050405020304" pitchFamily="18" charset="0"/>
              </a:rPr>
              <a:t>Vision</a:t>
            </a:r>
            <a:endParaRPr lang="tr-TR" sz="2500" b="1" dirty="0">
              <a:solidFill>
                <a:schemeClr val="tx1"/>
              </a:solidFill>
              <a:latin typeface="Times New Roman" panose="02020603050405020304" pitchFamily="18" charset="0"/>
              <a:cs typeface="Times New Roman" panose="02020603050405020304" pitchFamily="18" charset="0"/>
            </a:endParaRPr>
          </a:p>
          <a:p>
            <a:endParaRPr lang="tr-TR" sz="3600" b="1" dirty="0">
              <a:solidFill>
                <a:schemeClr val="tx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17986" y="1720840"/>
            <a:ext cx="9275396" cy="4154984"/>
          </a:xfrm>
          <a:prstGeom prst="rect">
            <a:avLst/>
          </a:prstGeom>
        </p:spPr>
        <p:txBody>
          <a:bodyPr wrap="square">
            <a:spAutoFit/>
          </a:bodyPr>
          <a:lstStyle/>
          <a:p>
            <a:pPr marL="342900" indent="-3429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Our </a:t>
            </a:r>
            <a:r>
              <a:rPr lang="en-US" sz="2400" dirty="0">
                <a:latin typeface="Times New Roman" panose="02020603050405020304" pitchFamily="18" charset="0"/>
                <a:cs typeface="Times New Roman" panose="02020603050405020304" pitchFamily="18" charset="0"/>
              </a:rPr>
              <a:t>aim is to provide the integration of traditional and complementary medicine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modern medical practices, in order to improve the quality of life of society</a:t>
            </a:r>
            <a:r>
              <a:rPr lang="en-US" sz="2400" dirty="0" smtClean="0">
                <a:latin typeface="Times New Roman" panose="02020603050405020304" pitchFamily="18" charset="0"/>
                <a:cs typeface="Times New Roman" panose="02020603050405020304" pitchFamily="18" charset="0"/>
              </a:rPr>
              <a:t>.</a:t>
            </a:r>
          </a:p>
          <a:p>
            <a:pPr algn="just"/>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contribute to the health </a:t>
            </a:r>
            <a:r>
              <a:rPr lang="en-US" sz="2400" dirty="0" smtClean="0">
                <a:latin typeface="Times New Roman" panose="02020603050405020304" pitchFamily="18" charset="0"/>
                <a:cs typeface="Times New Roman" panose="02020603050405020304" pitchFamily="18" charset="0"/>
              </a:rPr>
              <a:t>economy through </a:t>
            </a:r>
            <a:r>
              <a:rPr lang="en-US" sz="2400" dirty="0">
                <a:latin typeface="Times New Roman" panose="02020603050405020304" pitchFamily="18" charset="0"/>
                <a:cs typeface="Times New Roman" panose="02020603050405020304" pitchFamily="18" charset="0"/>
              </a:rPr>
              <a:t>health investments and health tourism in our </a:t>
            </a:r>
            <a:r>
              <a:rPr lang="en-US" sz="2400" dirty="0" smtClean="0">
                <a:latin typeface="Times New Roman" panose="02020603050405020304" pitchFamily="18" charset="0"/>
                <a:cs typeface="Times New Roman" panose="02020603050405020304" pitchFamily="18" charset="0"/>
              </a:rPr>
              <a:t>country</a:t>
            </a:r>
          </a:p>
          <a:p>
            <a:pPr marL="342900" indent="-342900" algn="just">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To </a:t>
            </a:r>
            <a:r>
              <a:rPr lang="en-US" sz="2400" dirty="0" err="1" smtClean="0">
                <a:latin typeface="Times New Roman" panose="02020603050405020304" pitchFamily="18" charset="0"/>
                <a:cs typeface="Times New Roman" panose="02020603050405020304" pitchFamily="18" charset="0"/>
              </a:rPr>
              <a:t>contribu</a:t>
            </a:r>
            <a:r>
              <a:rPr lang="tr-TR" sz="2400" dirty="0" smtClean="0">
                <a:latin typeface="Times New Roman" panose="02020603050405020304" pitchFamily="18" charset="0"/>
                <a:cs typeface="Times New Roman" panose="02020603050405020304" pitchFamily="18" charset="0"/>
              </a:rPr>
              <a:t>te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promote, develop and </a:t>
            </a:r>
            <a:r>
              <a:rPr lang="en-US" sz="2400" dirty="0" smtClean="0">
                <a:latin typeface="Times New Roman" panose="02020603050405020304" pitchFamily="18" charset="0"/>
                <a:cs typeface="Times New Roman" panose="02020603050405020304" pitchFamily="18" charset="0"/>
              </a:rPr>
              <a:t>standardize evidence-based </a:t>
            </a:r>
            <a:r>
              <a:rPr lang="en-US" sz="2400" dirty="0">
                <a:latin typeface="Times New Roman" panose="02020603050405020304" pitchFamily="18" charset="0"/>
                <a:cs typeface="Times New Roman" panose="02020603050405020304" pitchFamily="18" charset="0"/>
              </a:rPr>
              <a:t>traditional and complementary medicine practices by </a:t>
            </a:r>
            <a:r>
              <a:rPr lang="en-US" sz="2400" dirty="0" smtClean="0">
                <a:latin typeface="Times New Roman" panose="02020603050405020304" pitchFamily="18" charset="0"/>
                <a:cs typeface="Times New Roman" panose="02020603050405020304" pitchFamily="18" charset="0"/>
              </a:rPr>
              <a:t>studies conducted with the support of </a:t>
            </a:r>
            <a:r>
              <a:rPr lang="en-US" sz="2400" dirty="0">
                <a:latin typeface="Times New Roman" panose="02020603050405020304" pitchFamily="18" charset="0"/>
                <a:cs typeface="Times New Roman" panose="02020603050405020304" pitchFamily="18" charset="0"/>
              </a:rPr>
              <a:t>European Union and World Health Organization in our country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2"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rPr>
              <a:t>Republic</a:t>
            </a:r>
            <a:r>
              <a:rPr lang="tr-TR" sz="2000" b="1" dirty="0" smtClean="0">
                <a:solidFill>
                  <a:schemeClr val="bg1"/>
                </a:solidFill>
              </a:rPr>
              <a:t> of </a:t>
            </a:r>
            <a:r>
              <a:rPr lang="tr-TR" sz="2000" b="1" dirty="0" err="1" smtClean="0">
                <a:solidFill>
                  <a:schemeClr val="bg1"/>
                </a:solidFill>
              </a:rPr>
              <a:t>Turkey</a:t>
            </a:r>
            <a:r>
              <a:rPr lang="tr-TR" sz="2000" b="1" dirty="0" smtClean="0">
                <a:solidFill>
                  <a:schemeClr val="bg1"/>
                </a:solidFill>
              </a:rPr>
              <a:t> </a:t>
            </a:r>
            <a:r>
              <a:rPr lang="tr-TR" sz="2000" b="1" dirty="0" err="1" smtClean="0">
                <a:solidFill>
                  <a:schemeClr val="bg1"/>
                </a:solidFill>
              </a:rPr>
              <a:t>Ministry</a:t>
            </a:r>
            <a:r>
              <a:rPr lang="tr-TR" sz="2000" b="1" dirty="0" smtClean="0">
                <a:solidFill>
                  <a:schemeClr val="bg1"/>
                </a:solidFill>
              </a:rPr>
              <a:t> of </a:t>
            </a:r>
            <a:r>
              <a:rPr lang="tr-TR" sz="2000" b="1" dirty="0" err="1" smtClean="0">
                <a:solidFill>
                  <a:schemeClr val="bg1"/>
                </a:solidFill>
              </a:rPr>
              <a:t>Health</a:t>
            </a:r>
            <a:endParaRPr lang="tr-TR" sz="2000" b="1" dirty="0" smtClean="0">
              <a:solidFill>
                <a:schemeClr val="bg1"/>
              </a:solidFill>
            </a:endParaRPr>
          </a:p>
          <a:p>
            <a:pPr algn="ctr"/>
            <a:r>
              <a:rPr lang="tr-TR" sz="2000" b="1" dirty="0" smtClean="0">
                <a:solidFill>
                  <a:schemeClr val="bg1"/>
                </a:solidFill>
              </a:rPr>
              <a:t> General </a:t>
            </a:r>
            <a:r>
              <a:rPr lang="tr-TR" sz="2000" b="1" dirty="0" err="1" smtClean="0">
                <a:solidFill>
                  <a:schemeClr val="bg1"/>
                </a:solidFill>
              </a:rPr>
              <a:t>Directorate</a:t>
            </a:r>
            <a:r>
              <a:rPr lang="tr-TR" sz="2000" b="1" dirty="0" smtClean="0">
                <a:solidFill>
                  <a:schemeClr val="bg1"/>
                </a:solidFill>
              </a:rPr>
              <a:t> of </a:t>
            </a:r>
            <a:r>
              <a:rPr lang="tr-TR" sz="2000" b="1" dirty="0" err="1" smtClean="0">
                <a:solidFill>
                  <a:schemeClr val="bg1"/>
                </a:solidFill>
              </a:rPr>
              <a:t>Health</a:t>
            </a:r>
            <a:r>
              <a:rPr lang="tr-TR" sz="2000" b="1" dirty="0" smtClean="0">
                <a:solidFill>
                  <a:schemeClr val="bg1"/>
                </a:solidFill>
              </a:rPr>
              <a:t> Services </a:t>
            </a:r>
            <a:endParaRPr lang="tr-TR" sz="2000" b="1" dirty="0">
              <a:solidFill>
                <a:schemeClr val="bg1"/>
              </a:solidFill>
            </a:endParaRPr>
          </a:p>
        </p:txBody>
      </p:sp>
    </p:spTree>
    <p:extLst>
      <p:ext uri="{BB962C8B-B14F-4D97-AF65-F5344CB8AC3E}">
        <p14:creationId xmlns:p14="http://schemas.microsoft.com/office/powerpoint/2010/main" val="177358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latin typeface="Times New Roman" panose="02020603050405020304" pitchFamily="18" charset="0"/>
                <a:cs typeface="Times New Roman" panose="02020603050405020304" pitchFamily="18" charset="0"/>
              </a:rPr>
              <a:t>4</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00" y="0"/>
            <a:ext cx="12392099"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15</a:t>
            </a:fld>
            <a:endParaRPr lang="tr-TR" dirty="0">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0" y="1101600"/>
            <a:ext cx="9215252" cy="71754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smtClean="0">
                <a:solidFill>
                  <a:schemeClr val="tx1"/>
                </a:solidFill>
                <a:latin typeface="Times New Roman" panose="02020603050405020304" pitchFamily="18" charset="0"/>
                <a:cs typeface="Times New Roman" panose="02020603050405020304" pitchFamily="18" charset="0"/>
              </a:rPr>
              <a:t>Legal Infrastructure o</a:t>
            </a:r>
            <a:r>
              <a:rPr lang="tr-TR" sz="3600" b="1" dirty="0" smtClean="0">
                <a:solidFill>
                  <a:schemeClr val="tx1"/>
                </a:solidFill>
                <a:latin typeface="Times New Roman" panose="02020603050405020304" pitchFamily="18" charset="0"/>
                <a:cs typeface="Times New Roman" panose="02020603050405020304" pitchFamily="18" charset="0"/>
              </a:rPr>
              <a:t>f</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Tradit</a:t>
            </a:r>
            <a:r>
              <a:rPr lang="tr-TR" sz="3600" b="1" dirty="0" smtClean="0">
                <a:solidFill>
                  <a:schemeClr val="tx1"/>
                </a:solidFill>
                <a:latin typeface="Times New Roman" panose="02020603050405020304" pitchFamily="18" charset="0"/>
                <a:cs typeface="Times New Roman" panose="02020603050405020304" pitchFamily="18" charset="0"/>
              </a:rPr>
              <a:t>i</a:t>
            </a:r>
            <a:r>
              <a:rPr lang="en-US" sz="3600" b="1" dirty="0" err="1" smtClean="0">
                <a:solidFill>
                  <a:schemeClr val="tx1"/>
                </a:solidFill>
                <a:latin typeface="Times New Roman" panose="02020603050405020304" pitchFamily="18" charset="0"/>
                <a:cs typeface="Times New Roman" panose="02020603050405020304" pitchFamily="18" charset="0"/>
              </a:rPr>
              <a:t>onal</a:t>
            </a:r>
            <a:r>
              <a:rPr lang="en-US" sz="3600" b="1" dirty="0" smtClean="0">
                <a:solidFill>
                  <a:schemeClr val="tx1"/>
                </a:solidFill>
                <a:latin typeface="Times New Roman" panose="02020603050405020304" pitchFamily="18" charset="0"/>
                <a:cs typeface="Times New Roman" panose="02020603050405020304" pitchFamily="18" charset="0"/>
              </a:rPr>
              <a:t> and Complementary Medicine</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99998" y="1771649"/>
            <a:ext cx="9315354" cy="4893647"/>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«Regulation On Traditional And Complementary Medicine Practices» </a:t>
            </a:r>
            <a:r>
              <a:rPr lang="en-US" sz="2400" dirty="0" smtClean="0">
                <a:latin typeface="Times New Roman" panose="02020603050405020304" pitchFamily="18" charset="0"/>
                <a:cs typeface="Times New Roman" panose="02020603050405020304" pitchFamily="18" charset="0"/>
              </a:rPr>
              <a:t>was published in the Official Gazette dated 27.10.2014 with the issue number 29158.</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b="1" u="sng" dirty="0" smtClean="0">
                <a:latin typeface="Times New Roman" panose="02020603050405020304" pitchFamily="18" charset="0"/>
                <a:cs typeface="Times New Roman" panose="02020603050405020304" pitchFamily="18" charset="0"/>
              </a:rPr>
              <a:t>Regulation contains 6 main parts and appendices:</a:t>
            </a:r>
          </a:p>
          <a:p>
            <a:pPr algn="just"/>
            <a:r>
              <a:rPr lang="en-US" sz="2400" dirty="0" smtClean="0">
                <a:latin typeface="Times New Roman" panose="02020603050405020304" pitchFamily="18" charset="0"/>
                <a:cs typeface="Times New Roman" panose="02020603050405020304" pitchFamily="18" charset="0"/>
              </a:rPr>
              <a:t>Part 1: Objective</a:t>
            </a:r>
            <a:r>
              <a:rPr lang="en-US" sz="2400" dirty="0">
                <a:latin typeface="Times New Roman" panose="02020603050405020304" pitchFamily="18" charset="0"/>
                <a:cs typeface="Times New Roman" panose="02020603050405020304" pitchFamily="18" charset="0"/>
              </a:rPr>
              <a:t>, Scope, Basis, and </a:t>
            </a:r>
            <a:r>
              <a:rPr lang="en-US" sz="2400" dirty="0" smtClean="0">
                <a:latin typeface="Times New Roman" panose="02020603050405020304" pitchFamily="18" charset="0"/>
                <a:cs typeface="Times New Roman" panose="02020603050405020304" pitchFamily="18" charset="0"/>
              </a:rPr>
              <a:t>Definitions</a:t>
            </a:r>
          </a:p>
          <a:p>
            <a:pPr algn="just"/>
            <a:r>
              <a:rPr lang="en-US" sz="2400" dirty="0" smtClean="0">
                <a:latin typeface="Times New Roman" panose="02020603050405020304" pitchFamily="18" charset="0"/>
                <a:cs typeface="Times New Roman" panose="02020603050405020304" pitchFamily="18" charset="0"/>
              </a:rPr>
              <a:t>Part 2: Scientific Committee, Its </a:t>
            </a:r>
            <a:r>
              <a:rPr lang="en-US" sz="2400" dirty="0">
                <a:latin typeface="Times New Roman" panose="02020603050405020304" pitchFamily="18" charset="0"/>
                <a:cs typeface="Times New Roman" panose="02020603050405020304" pitchFamily="18" charset="0"/>
              </a:rPr>
              <a:t>Duties and Working </a:t>
            </a:r>
            <a:r>
              <a:rPr lang="en-US" sz="2400" dirty="0" smtClean="0">
                <a:latin typeface="Times New Roman" panose="02020603050405020304" pitchFamily="18" charset="0"/>
                <a:cs typeface="Times New Roman" panose="02020603050405020304" pitchFamily="18" charset="0"/>
              </a:rPr>
              <a:t>Principles</a:t>
            </a:r>
          </a:p>
          <a:p>
            <a:pPr algn="just"/>
            <a:r>
              <a:rPr lang="en-US" sz="2400" dirty="0" smtClean="0">
                <a:latin typeface="Times New Roman" panose="02020603050405020304" pitchFamily="18" charset="0"/>
                <a:cs typeface="Times New Roman" panose="02020603050405020304" pitchFamily="18" charset="0"/>
              </a:rPr>
              <a:t>Part 3: Principles </a:t>
            </a:r>
            <a:r>
              <a:rPr lang="en-US" sz="2400" dirty="0">
                <a:latin typeface="Times New Roman" panose="02020603050405020304" pitchFamily="18" charset="0"/>
                <a:cs typeface="Times New Roman" panose="02020603050405020304" pitchFamily="18" charset="0"/>
              </a:rPr>
              <a:t>of Practice, Types of Healthcare Institutions and Their Working Principles, </a:t>
            </a:r>
            <a:r>
              <a:rPr lang="en-US" sz="2400" dirty="0" smtClean="0">
                <a:latin typeface="Times New Roman" panose="02020603050405020304" pitchFamily="18" charset="0"/>
                <a:cs typeface="Times New Roman" panose="02020603050405020304" pitchFamily="18" charset="0"/>
              </a:rPr>
              <a:t>Training</a:t>
            </a:r>
          </a:p>
          <a:p>
            <a:pPr algn="just"/>
            <a:r>
              <a:rPr lang="en-US" sz="2400" dirty="0" smtClean="0">
                <a:latin typeface="Times New Roman" panose="02020603050405020304" pitchFamily="18" charset="0"/>
                <a:cs typeface="Times New Roman" panose="02020603050405020304" pitchFamily="18" charset="0"/>
              </a:rPr>
              <a:t>Part 4: Minimum </a:t>
            </a:r>
            <a:r>
              <a:rPr lang="en-US" sz="2400" dirty="0">
                <a:latin typeface="Times New Roman" panose="02020603050405020304" pitchFamily="18" charset="0"/>
                <a:cs typeface="Times New Roman" panose="02020603050405020304" pitchFamily="18" charset="0"/>
              </a:rPr>
              <a:t>Departments, Medical </a:t>
            </a:r>
            <a:r>
              <a:rPr lang="en-US" sz="2400" dirty="0" smtClean="0">
                <a:latin typeface="Times New Roman" panose="02020603050405020304" pitchFamily="18" charset="0"/>
                <a:cs typeface="Times New Roman" panose="02020603050405020304" pitchFamily="18" charset="0"/>
              </a:rPr>
              <a:t>Equipments that are mandatory to stock in  Application Centers </a:t>
            </a:r>
          </a:p>
          <a:p>
            <a:pPr algn="just"/>
            <a:r>
              <a:rPr lang="en-US" sz="2400" dirty="0" smtClean="0">
                <a:latin typeface="Times New Roman" panose="02020603050405020304" pitchFamily="18" charset="0"/>
                <a:cs typeface="Times New Roman" panose="02020603050405020304" pitchFamily="18" charset="0"/>
              </a:rPr>
              <a:t>Part 5: Audit</a:t>
            </a:r>
            <a:r>
              <a:rPr lang="en-US" sz="2400" dirty="0">
                <a:latin typeface="Times New Roman" panose="02020603050405020304" pitchFamily="18" charset="0"/>
                <a:cs typeface="Times New Roman" panose="02020603050405020304" pitchFamily="18" charset="0"/>
              </a:rPr>
              <a:t>, Other Requirements, Prohibitions, and Administrative Sanctions</a:t>
            </a:r>
            <a:endParaRPr lang="en-US" sz="2400" dirty="0" smtClean="0">
              <a:latin typeface="Times New Roman" panose="02020603050405020304" pitchFamily="18" charset="0"/>
              <a:cs typeface="Times New Roman" panose="02020603050405020304" pitchFamily="18" charset="0"/>
            </a:endParaRPr>
          </a:p>
        </p:txBody>
      </p:sp>
      <p:sp>
        <p:nvSpPr>
          <p:cNvPr id="10" name="2 Metin kutusu"/>
          <p:cNvSpPr txBox="1"/>
          <p:nvPr/>
        </p:nvSpPr>
        <p:spPr>
          <a:xfrm>
            <a:off x="410497" y="134492"/>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8479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latin typeface="Times New Roman" panose="02020603050405020304" pitchFamily="18" charset="0"/>
                <a:cs typeface="Times New Roman" panose="02020603050405020304" pitchFamily="18" charset="0"/>
              </a:rPr>
              <a:t>4</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16</a:t>
            </a:fld>
            <a:endParaRPr lang="tr-TR" dirty="0">
              <a:latin typeface="Times New Roman" panose="02020603050405020304" pitchFamily="18" charset="0"/>
              <a:cs typeface="Times New Roman" panose="02020603050405020304" pitchFamily="18" charset="0"/>
            </a:endParaRPr>
          </a:p>
        </p:txBody>
      </p:sp>
      <p:sp>
        <p:nvSpPr>
          <p:cNvPr id="8" name="Dikdörtgen 7"/>
          <p:cNvSpPr/>
          <p:nvPr/>
        </p:nvSpPr>
        <p:spPr>
          <a:xfrm>
            <a:off x="85870" y="1562231"/>
            <a:ext cx="9378170" cy="5170646"/>
          </a:xfrm>
          <a:prstGeom prst="rect">
            <a:avLst/>
          </a:prstGeom>
        </p:spPr>
        <p:txBody>
          <a:bodyPr wrap="square">
            <a:spAutoFit/>
          </a:bodyPr>
          <a:lstStyle/>
          <a:p>
            <a:r>
              <a:rPr lang="en-US" sz="2200" b="1" dirty="0" smtClean="0">
                <a:latin typeface="Times New Roman" panose="02020603050405020304" pitchFamily="18" charset="0"/>
                <a:cs typeface="Times New Roman" panose="02020603050405020304" pitchFamily="18" charset="0"/>
              </a:rPr>
              <a:t>Appendix-1: </a:t>
            </a:r>
            <a:r>
              <a:rPr lang="en-US" sz="2200" dirty="0" smtClean="0">
                <a:latin typeface="Times New Roman" panose="02020603050405020304" pitchFamily="18" charset="0"/>
                <a:cs typeface="Times New Roman" panose="02020603050405020304" pitchFamily="18" charset="0"/>
              </a:rPr>
              <a:t>Documents </a:t>
            </a:r>
            <a:r>
              <a:rPr lang="en-US" sz="2200" dirty="0">
                <a:latin typeface="Times New Roman" panose="02020603050405020304" pitchFamily="18" charset="0"/>
                <a:cs typeface="Times New Roman" panose="02020603050405020304" pitchFamily="18" charset="0"/>
              </a:rPr>
              <a:t>Required for the Application of License to Open a Unit and Practice </a:t>
            </a:r>
            <a:r>
              <a:rPr lang="en-US" sz="2200" dirty="0" smtClean="0">
                <a:latin typeface="Times New Roman" panose="02020603050405020304" pitchFamily="18" charset="0"/>
                <a:cs typeface="Times New Roman" panose="02020603050405020304" pitchFamily="18" charset="0"/>
              </a:rPr>
              <a:t>Centre</a:t>
            </a:r>
          </a:p>
          <a:p>
            <a:endParaRPr lang="en-US" sz="2200" b="1"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Appendix-2: </a:t>
            </a:r>
            <a:r>
              <a:rPr lang="en-US" sz="2200" dirty="0" smtClean="0">
                <a:latin typeface="Times New Roman" panose="02020603050405020304" pitchFamily="18" charset="0"/>
                <a:cs typeface="Times New Roman" panose="02020603050405020304" pitchFamily="18" charset="0"/>
              </a:rPr>
              <a:t>Minimum Equipment </a:t>
            </a:r>
            <a:r>
              <a:rPr lang="en-US" sz="2200" dirty="0">
                <a:latin typeface="Times New Roman" panose="02020603050405020304" pitchFamily="18" charset="0"/>
                <a:cs typeface="Times New Roman" panose="02020603050405020304" pitchFamily="18" charset="0"/>
              </a:rPr>
              <a:t>for Units and </a:t>
            </a:r>
            <a:r>
              <a:rPr lang="en-US" sz="2200" dirty="0" err="1" smtClean="0">
                <a:latin typeface="Times New Roman" panose="02020603050405020304" pitchFamily="18" charset="0"/>
                <a:cs typeface="Times New Roman" panose="02020603050405020304" pitchFamily="18" charset="0"/>
              </a:rPr>
              <a:t>Centres</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Minimum </a:t>
            </a:r>
            <a:r>
              <a:rPr lang="en-US" sz="2200" dirty="0">
                <a:latin typeface="Times New Roman" panose="02020603050405020304" pitchFamily="18" charset="0"/>
                <a:cs typeface="Times New Roman" panose="02020603050405020304" pitchFamily="18" charset="0"/>
              </a:rPr>
              <a:t>Drugs for Units and </a:t>
            </a:r>
            <a:r>
              <a:rPr lang="en-US" sz="2200" dirty="0" err="1" smtClean="0">
                <a:latin typeface="Times New Roman" panose="02020603050405020304" pitchFamily="18" charset="0"/>
                <a:cs typeface="Times New Roman" panose="02020603050405020304" pitchFamily="18" charset="0"/>
              </a:rPr>
              <a:t>Centres</a:t>
            </a:r>
            <a:endParaRPr lang="en-US" sz="2200" dirty="0" smtClean="0">
              <a:latin typeface="Times New Roman" panose="02020603050405020304" pitchFamily="18" charset="0"/>
              <a:cs typeface="Times New Roman" panose="02020603050405020304" pitchFamily="18" charset="0"/>
            </a:endParaRPr>
          </a:p>
          <a:p>
            <a:endParaRPr lang="en-US" sz="2200" b="1"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Appendix-3: </a:t>
            </a:r>
            <a:r>
              <a:rPr lang="en-US" sz="2200" dirty="0" smtClean="0">
                <a:latin typeface="Times New Roman" panose="02020603050405020304" pitchFamily="18" charset="0"/>
                <a:cs typeface="Times New Roman" panose="02020603050405020304" pitchFamily="18" charset="0"/>
              </a:rPr>
              <a:t>List </a:t>
            </a:r>
            <a:r>
              <a:rPr lang="en-US" sz="2200" dirty="0">
                <a:latin typeface="Times New Roman" panose="02020603050405020304" pitchFamily="18" charset="0"/>
                <a:cs typeface="Times New Roman" panose="02020603050405020304" pitchFamily="18" charset="0"/>
              </a:rPr>
              <a:t>of Practices Permitted in Units and Practice </a:t>
            </a:r>
            <a:r>
              <a:rPr lang="en-US" sz="2200" dirty="0" err="1" smtClean="0">
                <a:latin typeface="Times New Roman" panose="02020603050405020304" pitchFamily="18" charset="0"/>
                <a:cs typeface="Times New Roman" panose="02020603050405020304" pitchFamily="18" charset="0"/>
              </a:rPr>
              <a:t>Centres</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1 -Acupuncture Practice                                    8- </a:t>
            </a:r>
            <a:r>
              <a:rPr lang="en-US" sz="2200" dirty="0" err="1" smtClean="0">
                <a:latin typeface="Times New Roman" panose="02020603050405020304" pitchFamily="18" charset="0"/>
                <a:cs typeface="Times New Roman" panose="02020603050405020304" pitchFamily="18" charset="0"/>
              </a:rPr>
              <a:t>Mesotherapy</a:t>
            </a:r>
            <a:r>
              <a:rPr lang="en-US" sz="2200" dirty="0" smtClean="0">
                <a:latin typeface="Times New Roman" panose="02020603050405020304" pitchFamily="18" charset="0"/>
                <a:cs typeface="Times New Roman" panose="02020603050405020304" pitchFamily="18" charset="0"/>
              </a:rPr>
              <a:t> Practice</a:t>
            </a:r>
          </a:p>
          <a:p>
            <a:r>
              <a:rPr lang="en-US" sz="2200" dirty="0" smtClean="0">
                <a:latin typeface="Times New Roman" panose="02020603050405020304" pitchFamily="18" charset="0"/>
                <a:cs typeface="Times New Roman" panose="02020603050405020304" pitchFamily="18" charset="0"/>
              </a:rPr>
              <a:t>2- Hypnosis Practice                                          9- Osteopathy Practice</a:t>
            </a:r>
          </a:p>
          <a:p>
            <a:r>
              <a:rPr lang="en-US" sz="2200" dirty="0" smtClean="0">
                <a:latin typeface="Times New Roman" panose="02020603050405020304" pitchFamily="18" charset="0"/>
                <a:cs typeface="Times New Roman" panose="02020603050405020304" pitchFamily="18" charset="0"/>
              </a:rPr>
              <a:t>3- </a:t>
            </a:r>
            <a:r>
              <a:rPr lang="en-US" sz="2200" dirty="0" err="1" smtClean="0">
                <a:latin typeface="Times New Roman" panose="02020603050405020304" pitchFamily="18" charset="0"/>
                <a:cs typeface="Times New Roman" panose="02020603050405020304" pitchFamily="18" charset="0"/>
              </a:rPr>
              <a:t>Hirudotherapy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Practi</a:t>
            </a:r>
            <a:r>
              <a:rPr lang="tr-TR" sz="2200" dirty="0" smtClean="0">
                <a:latin typeface="Times New Roman" panose="02020603050405020304" pitchFamily="18" charset="0"/>
                <a:cs typeface="Times New Roman" panose="02020603050405020304" pitchFamily="18" charset="0"/>
              </a:rPr>
              <a:t>c</a:t>
            </a:r>
            <a:r>
              <a:rPr lang="en-US" sz="2200" dirty="0" smtClean="0">
                <a:latin typeface="Times New Roman" panose="02020603050405020304" pitchFamily="18" charset="0"/>
                <a:cs typeface="Times New Roman" panose="02020603050405020304" pitchFamily="18" charset="0"/>
              </a:rPr>
              <a:t>e                                 10- C</a:t>
            </a:r>
            <a:r>
              <a:rPr lang="tr-TR" sz="2200" dirty="0" err="1" smtClean="0">
                <a:latin typeface="Times New Roman" panose="02020603050405020304" pitchFamily="18" charset="0"/>
                <a:cs typeface="Times New Roman" panose="02020603050405020304" pitchFamily="18" charset="0"/>
              </a:rPr>
              <a:t>hir</a:t>
            </a:r>
            <a:r>
              <a:rPr lang="en-US" sz="2200" dirty="0" smtClean="0">
                <a:latin typeface="Times New Roman" panose="02020603050405020304" pitchFamily="18" charset="0"/>
                <a:cs typeface="Times New Roman" panose="02020603050405020304" pitchFamily="18" charset="0"/>
              </a:rPr>
              <a:t>op</a:t>
            </a:r>
            <a:r>
              <a:rPr lang="tr-TR" sz="2200" dirty="0" smtClean="0">
                <a:latin typeface="Times New Roman" panose="02020603050405020304" pitchFamily="18" charset="0"/>
                <a:cs typeface="Times New Roman" panose="02020603050405020304" pitchFamily="18" charset="0"/>
              </a:rPr>
              <a:t>r</a:t>
            </a:r>
            <a:r>
              <a:rPr lang="en-US" sz="2200" dirty="0" err="1" smtClean="0">
                <a:latin typeface="Times New Roman" panose="02020603050405020304" pitchFamily="18" charset="0"/>
                <a:cs typeface="Times New Roman" panose="02020603050405020304" pitchFamily="18" charset="0"/>
              </a:rPr>
              <a:t>actic</a:t>
            </a:r>
            <a:r>
              <a:rPr lang="en-US" sz="2200" dirty="0" smtClean="0">
                <a:latin typeface="Times New Roman" panose="02020603050405020304" pitchFamily="18" charset="0"/>
                <a:cs typeface="Times New Roman" panose="02020603050405020304" pitchFamily="18" charset="0"/>
              </a:rPr>
              <a:t> Practice</a:t>
            </a:r>
          </a:p>
          <a:p>
            <a:r>
              <a:rPr lang="en-US" sz="2200" dirty="0" smtClean="0">
                <a:latin typeface="Times New Roman" panose="02020603050405020304" pitchFamily="18" charset="0"/>
                <a:cs typeface="Times New Roman" panose="02020603050405020304" pitchFamily="18" charset="0"/>
              </a:rPr>
              <a:t>4- Reflexology Practice</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11- Maggot Therapy </a:t>
            </a:r>
            <a:r>
              <a:rPr lang="en-US" sz="2200" dirty="0" err="1" smtClean="0">
                <a:latin typeface="Times New Roman" panose="02020603050405020304" pitchFamily="18" charset="0"/>
                <a:cs typeface="Times New Roman" panose="02020603050405020304" pitchFamily="18" charset="0"/>
              </a:rPr>
              <a:t>Pract</a:t>
            </a:r>
            <a:r>
              <a:rPr lang="tr-TR" sz="2200" dirty="0" smtClean="0">
                <a:latin typeface="Times New Roman" panose="02020603050405020304" pitchFamily="18" charset="0"/>
                <a:cs typeface="Times New Roman" panose="02020603050405020304" pitchFamily="18" charset="0"/>
              </a:rPr>
              <a:t>i</a:t>
            </a:r>
            <a:r>
              <a:rPr lang="en-US" sz="2200" dirty="0" err="1" smtClean="0">
                <a:latin typeface="Times New Roman" panose="02020603050405020304" pitchFamily="18" charset="0"/>
                <a:cs typeface="Times New Roman" panose="02020603050405020304" pitchFamily="18" charset="0"/>
              </a:rPr>
              <a:t>ce</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5- Ozone Therapy Practice</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12- </a:t>
            </a:r>
            <a:r>
              <a:rPr lang="en-US" sz="2200" dirty="0" err="1" smtClean="0">
                <a:latin typeface="Times New Roman" panose="02020603050405020304" pitchFamily="18" charset="0"/>
                <a:cs typeface="Times New Roman" panose="02020603050405020304" pitchFamily="18" charset="0"/>
              </a:rPr>
              <a:t>Apitherapy</a:t>
            </a:r>
            <a:r>
              <a:rPr lang="en-US" sz="2200" dirty="0" smtClean="0">
                <a:latin typeface="Times New Roman" panose="02020603050405020304" pitchFamily="18" charset="0"/>
                <a:cs typeface="Times New Roman" panose="02020603050405020304" pitchFamily="18" charset="0"/>
              </a:rPr>
              <a:t> Practice</a:t>
            </a:r>
          </a:p>
          <a:p>
            <a:r>
              <a:rPr lang="en-US" sz="2200" dirty="0" smtClean="0">
                <a:latin typeface="Times New Roman" panose="02020603050405020304" pitchFamily="18" charset="0"/>
                <a:cs typeface="Times New Roman" panose="02020603050405020304" pitchFamily="18" charset="0"/>
              </a:rPr>
              <a:t>6- Homeopathy Practice</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13- </a:t>
            </a:r>
            <a:r>
              <a:rPr lang="en-US" sz="2200" dirty="0" err="1" smtClean="0">
                <a:latin typeface="Times New Roman" panose="02020603050405020304" pitchFamily="18" charset="0"/>
                <a:cs typeface="Times New Roman" panose="02020603050405020304" pitchFamily="18" charset="0"/>
              </a:rPr>
              <a:t>Prolotherapy</a:t>
            </a:r>
            <a:r>
              <a:rPr lang="en-US" sz="2200" dirty="0" smtClean="0">
                <a:latin typeface="Times New Roman" panose="02020603050405020304" pitchFamily="18" charset="0"/>
                <a:cs typeface="Times New Roman" panose="02020603050405020304" pitchFamily="18" charset="0"/>
              </a:rPr>
              <a:t> Practice</a:t>
            </a:r>
          </a:p>
          <a:p>
            <a:r>
              <a:rPr lang="en-US" sz="2200" dirty="0" smtClean="0">
                <a:latin typeface="Times New Roman" panose="02020603050405020304" pitchFamily="18" charset="0"/>
                <a:cs typeface="Times New Roman" panose="02020603050405020304" pitchFamily="18" charset="0"/>
              </a:rPr>
              <a:t>7- </a:t>
            </a:r>
            <a:r>
              <a:rPr lang="en-US" sz="2200" dirty="0" err="1" smtClean="0">
                <a:latin typeface="Times New Roman" panose="02020603050405020304" pitchFamily="18" charset="0"/>
                <a:cs typeface="Times New Roman" panose="02020603050405020304" pitchFamily="18" charset="0"/>
              </a:rPr>
              <a:t>Ph</a:t>
            </a:r>
            <a:r>
              <a:rPr lang="tr-TR" sz="2200" dirty="0" smtClean="0">
                <a:latin typeface="Times New Roman" panose="02020603050405020304" pitchFamily="18" charset="0"/>
                <a:cs typeface="Times New Roman" panose="02020603050405020304" pitchFamily="18" charset="0"/>
              </a:rPr>
              <a:t>y</a:t>
            </a:r>
            <a:r>
              <a:rPr lang="en-US" sz="2200" dirty="0" err="1" smtClean="0">
                <a:latin typeface="Times New Roman" panose="02020603050405020304" pitchFamily="18" charset="0"/>
                <a:cs typeface="Times New Roman" panose="02020603050405020304" pitchFamily="18" charset="0"/>
              </a:rPr>
              <a:t>totheraphy</a:t>
            </a:r>
            <a:r>
              <a:rPr lang="en-US" sz="2200" dirty="0" smtClean="0">
                <a:latin typeface="Times New Roman" panose="02020603050405020304" pitchFamily="18" charset="0"/>
                <a:cs typeface="Times New Roman" panose="02020603050405020304" pitchFamily="18" charset="0"/>
              </a:rPr>
              <a:t> Practice</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14- Cupping Therapy Practice    </a:t>
            </a:r>
          </a:p>
          <a:p>
            <a:r>
              <a:rPr lang="en-US" sz="2200" dirty="0" smtClean="0">
                <a:latin typeface="Times New Roman" panose="02020603050405020304" pitchFamily="18" charset="0"/>
                <a:cs typeface="Times New Roman" panose="02020603050405020304" pitchFamily="18" charset="0"/>
              </a:rPr>
              <a:t>                                    15- Music Therapy Practice</a:t>
            </a:r>
            <a:endParaRPr lang="en-US" sz="2200" dirty="0">
              <a:latin typeface="Times New Roman" panose="02020603050405020304" pitchFamily="18" charset="0"/>
              <a:cs typeface="Times New Roman" panose="02020603050405020304" pitchFamily="18" charset="0"/>
            </a:endParaRPr>
          </a:p>
        </p:txBody>
      </p:sp>
      <p:sp>
        <p:nvSpPr>
          <p:cNvPr id="10"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11" name="İçerik Yer Tutucusu 2"/>
          <p:cNvSpPr txBox="1">
            <a:spLocks/>
          </p:cNvSpPr>
          <p:nvPr/>
        </p:nvSpPr>
        <p:spPr>
          <a:xfrm>
            <a:off x="59375" y="1101600"/>
            <a:ext cx="9215252" cy="71754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smtClean="0">
                <a:solidFill>
                  <a:schemeClr val="tx1"/>
                </a:solidFill>
                <a:latin typeface="Times New Roman" panose="02020603050405020304" pitchFamily="18" charset="0"/>
                <a:cs typeface="Times New Roman" panose="02020603050405020304" pitchFamily="18" charset="0"/>
              </a:rPr>
              <a:t>Legal Infrastructure on </a:t>
            </a:r>
            <a:r>
              <a:rPr lang="en-US" sz="3600" b="1" dirty="0" err="1" smtClean="0">
                <a:solidFill>
                  <a:schemeClr val="tx1"/>
                </a:solidFill>
                <a:latin typeface="Times New Roman" panose="02020603050405020304" pitchFamily="18" charset="0"/>
                <a:cs typeface="Times New Roman" panose="02020603050405020304" pitchFamily="18" charset="0"/>
              </a:rPr>
              <a:t>Tradit</a:t>
            </a:r>
            <a:r>
              <a:rPr lang="tr-TR" sz="3600" b="1" dirty="0" smtClean="0">
                <a:solidFill>
                  <a:schemeClr val="tx1"/>
                </a:solidFill>
                <a:latin typeface="Times New Roman" panose="02020603050405020304" pitchFamily="18" charset="0"/>
                <a:cs typeface="Times New Roman" panose="02020603050405020304" pitchFamily="18" charset="0"/>
              </a:rPr>
              <a:t>i</a:t>
            </a:r>
            <a:r>
              <a:rPr lang="en-US" sz="3600" b="1" dirty="0" err="1" smtClean="0">
                <a:solidFill>
                  <a:schemeClr val="tx1"/>
                </a:solidFill>
                <a:latin typeface="Times New Roman" panose="02020603050405020304" pitchFamily="18" charset="0"/>
                <a:cs typeface="Times New Roman" panose="02020603050405020304" pitchFamily="18" charset="0"/>
              </a:rPr>
              <a:t>onal</a:t>
            </a:r>
            <a:r>
              <a:rPr lang="en-US" sz="3600" b="1" dirty="0" smtClean="0">
                <a:solidFill>
                  <a:schemeClr val="tx1"/>
                </a:solidFill>
                <a:latin typeface="Times New Roman" panose="02020603050405020304" pitchFamily="18" charset="0"/>
                <a:cs typeface="Times New Roman" panose="02020603050405020304" pitchFamily="18" charset="0"/>
              </a:rPr>
              <a:t> and Complementary Medicine</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1662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1"/>
                                        </p:tgtEl>
                                        <p:attrNameLst>
                                          <p:attrName>style.color</p:attrName>
                                        </p:attrNameLst>
                                      </p:cBhvr>
                                      <p:to>
                                        <a:schemeClr val="bg1"/>
                                      </p:to>
                                    </p:animClr>
                                    <p:animClr clrSpc="rgb" dir="cw">
                                      <p:cBhvr>
                                        <p:cTn id="7" dur="250" autoRev="1" fill="remove"/>
                                        <p:tgtEl>
                                          <p:spTgt spid="11"/>
                                        </p:tgtEl>
                                        <p:attrNameLst>
                                          <p:attrName>fillcolor</p:attrName>
                                        </p:attrNameLst>
                                      </p:cBhvr>
                                      <p:to>
                                        <a:schemeClr val="bg1"/>
                                      </p:to>
                                    </p:animClr>
                                    <p:set>
                                      <p:cBhvr>
                                        <p:cTn id="8" dur="250" autoRev="1" fill="remove"/>
                                        <p:tgtEl>
                                          <p:spTgt spid="11"/>
                                        </p:tgtEl>
                                        <p:attrNameLst>
                                          <p:attrName>fill.type</p:attrName>
                                        </p:attrNameLst>
                                      </p:cBhvr>
                                      <p:to>
                                        <p:strVal val="solid"/>
                                      </p:to>
                                    </p:set>
                                    <p:set>
                                      <p:cBhvr>
                                        <p:cTn id="9"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6598"/>
            <a:ext cx="12344400" cy="7034597"/>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17</a:t>
            </a:fld>
            <a:endParaRPr lang="tr-TR" dirty="0">
              <a:latin typeface="Times New Roman" panose="02020603050405020304" pitchFamily="18" charset="0"/>
              <a:cs typeface="Times New Roman" panose="02020603050405020304" pitchFamily="18" charset="0"/>
            </a:endParaRPr>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134612" y="3177352"/>
            <a:ext cx="9390388" cy="3447098"/>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Practice centers; indicates the centre established under the responsibility of a physician and/or</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dentist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limited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with</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their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professions</a:t>
            </a:r>
            <a:r>
              <a:rPr lang="tr-T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having a corresponding certificate, located in research hospital or a faculty of medicine or a faculty of dentistry in order to perform the practices specified in the Regulation, that can provide training upon the authorization by the Ministry</a:t>
            </a:r>
            <a:r>
              <a:rPr lang="tr-TR"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ARTICLE 13 – (1) The certified trainings within the scope of this Regulation shall be provided by the centers which are authorized by the Ministry to provide training under the Regulation on Certified Training of the Ministry of Health which has been published in the Official Gazette dated February 4, 2014 and numbered 28903.</a:t>
            </a:r>
          </a:p>
          <a:p>
            <a:pPr algn="just"/>
            <a:endParaRPr lang="en-US" dirty="0" smtClean="0">
              <a:latin typeface="Times New Roman" panose="02020603050405020304" pitchFamily="18" charset="0"/>
              <a:cs typeface="Times New Roman" panose="02020603050405020304" pitchFamily="18" charset="0"/>
            </a:endParaRPr>
          </a:p>
        </p:txBody>
      </p:sp>
      <p:sp>
        <p:nvSpPr>
          <p:cNvPr id="11" name="2 Metin kutusu"/>
          <p:cNvSpPr txBox="1"/>
          <p:nvPr/>
        </p:nvSpPr>
        <p:spPr>
          <a:xfrm>
            <a:off x="117986" y="179058"/>
            <a:ext cx="8200103" cy="707886"/>
          </a:xfrm>
          <a:prstGeom prst="rect">
            <a:avLst/>
          </a:prstGeom>
          <a:noFill/>
        </p:spPr>
        <p:txBody>
          <a:bodyPr wrap="squar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Republic of Turkey Ministry of Health</a:t>
            </a:r>
          </a:p>
          <a:p>
            <a:pPr algn="ctr"/>
            <a:r>
              <a:rPr lang="en-US" sz="2000" b="1" dirty="0" smtClean="0">
                <a:solidFill>
                  <a:schemeClr val="bg1"/>
                </a:solidFill>
                <a:latin typeface="Times New Roman" panose="02020603050405020304" pitchFamily="18" charset="0"/>
                <a:cs typeface="Times New Roman" panose="02020603050405020304" pitchFamily="18" charset="0"/>
              </a:rPr>
              <a:t> General Directorate of Health Services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2" name="Dikdörtgen 11"/>
          <p:cNvSpPr/>
          <p:nvPr/>
        </p:nvSpPr>
        <p:spPr>
          <a:xfrm>
            <a:off x="254309" y="2561330"/>
            <a:ext cx="2457724" cy="477054"/>
          </a:xfrm>
          <a:prstGeom prst="rect">
            <a:avLst/>
          </a:prstGeom>
        </p:spPr>
        <p:txBody>
          <a:bodyPr wrap="none">
            <a:spAutoFit/>
          </a:bodyPr>
          <a:lstStyle/>
          <a:p>
            <a:r>
              <a:rPr lang="en-US" sz="2500" b="1" dirty="0" smtClean="0">
                <a:latin typeface="Times New Roman" panose="02020603050405020304" pitchFamily="18" charset="0"/>
                <a:cs typeface="Times New Roman" panose="02020603050405020304" pitchFamily="18" charset="0"/>
              </a:rPr>
              <a:t>Practice </a:t>
            </a:r>
            <a:r>
              <a:rPr lang="tr-TR" sz="2500" b="1" dirty="0" smtClean="0">
                <a:latin typeface="Times New Roman" panose="02020603050405020304" pitchFamily="18" charset="0"/>
                <a:cs typeface="Times New Roman" panose="02020603050405020304" pitchFamily="18" charset="0"/>
              </a:rPr>
              <a:t>C</a:t>
            </a:r>
            <a:r>
              <a:rPr lang="en-US" sz="2500" b="1" dirty="0" smtClean="0">
                <a:latin typeface="Times New Roman" panose="02020603050405020304" pitchFamily="18" charset="0"/>
                <a:cs typeface="Times New Roman" panose="02020603050405020304" pitchFamily="18" charset="0"/>
              </a:rPr>
              <a:t>enters</a:t>
            </a:r>
            <a:endParaRPr lang="en-US" sz="2500" b="1" dirty="0">
              <a:latin typeface="Times New Roman" panose="02020603050405020304" pitchFamily="18" charset="0"/>
              <a:cs typeface="Times New Roman" panose="02020603050405020304" pitchFamily="18" charset="0"/>
            </a:endParaRPr>
          </a:p>
        </p:txBody>
      </p:sp>
      <p:sp>
        <p:nvSpPr>
          <p:cNvPr id="13" name="Dikdörtgen 12"/>
          <p:cNvSpPr/>
          <p:nvPr/>
        </p:nvSpPr>
        <p:spPr>
          <a:xfrm>
            <a:off x="246185" y="1096865"/>
            <a:ext cx="3313728" cy="477054"/>
          </a:xfrm>
          <a:prstGeom prst="rect">
            <a:avLst/>
          </a:prstGeom>
        </p:spPr>
        <p:txBody>
          <a:bodyPr wrap="none">
            <a:spAutoFit/>
          </a:bodyPr>
          <a:lstStyle/>
          <a:p>
            <a:r>
              <a:rPr lang="en-US" sz="2500" b="1" dirty="0" smtClean="0">
                <a:latin typeface="Times New Roman" panose="02020603050405020304" pitchFamily="18" charset="0"/>
                <a:cs typeface="Times New Roman" panose="02020603050405020304" pitchFamily="18" charset="0"/>
              </a:rPr>
              <a:t>Reimbursement Status</a:t>
            </a:r>
            <a:endParaRPr lang="en-US" sz="2500" b="1" dirty="0">
              <a:latin typeface="Times New Roman" panose="02020603050405020304" pitchFamily="18" charset="0"/>
              <a:cs typeface="Times New Roman" panose="02020603050405020304" pitchFamily="18" charset="0"/>
            </a:endParaRPr>
          </a:p>
        </p:txBody>
      </p:sp>
      <p:sp>
        <p:nvSpPr>
          <p:cNvPr id="14" name="İçerik Yer Tutucusu 2"/>
          <p:cNvSpPr txBox="1">
            <a:spLocks/>
          </p:cNvSpPr>
          <p:nvPr/>
        </p:nvSpPr>
        <p:spPr>
          <a:xfrm>
            <a:off x="246185" y="1654493"/>
            <a:ext cx="8785082" cy="7678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2000" dirty="0" smtClean="0">
                <a:latin typeface="Times New Roman" panose="02020603050405020304" pitchFamily="18" charset="0"/>
                <a:cs typeface="Times New Roman" panose="02020603050405020304" pitchFamily="18" charset="0"/>
              </a:rPr>
              <a:t>T&amp;CM</a:t>
            </a:r>
            <a:r>
              <a:rPr lang="en-US" sz="2000" dirty="0" smtClean="0">
                <a:latin typeface="Times New Roman" panose="02020603050405020304" pitchFamily="18" charset="0"/>
                <a:cs typeface="Times New Roman" panose="02020603050405020304" pitchFamily="18" charset="0"/>
              </a:rPr>
              <a:t> therapy treatment or  medical products are not covered by</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either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public</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or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private</a:t>
            </a:r>
            <a:r>
              <a:rPr lang="en-US" sz="2000" dirty="0" smtClean="0">
                <a:latin typeface="Times New Roman" panose="02020603050405020304" pitchFamily="18" charset="0"/>
                <a:cs typeface="Times New Roman" panose="02020603050405020304" pitchFamily="18" charset="0"/>
              </a:rPr>
              <a:t> insurance in Turkey</a:t>
            </a:r>
            <a:r>
              <a:rPr lang="tr-TR"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28876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18</a:t>
            </a:fld>
            <a:endParaRPr lang="tr-TR" dirty="0">
              <a:latin typeface="Times New Roman" panose="02020603050405020304" pitchFamily="18" charset="0"/>
              <a:cs typeface="Times New Roman" panose="02020603050405020304" pitchFamily="18" charset="0"/>
            </a:endParaRPr>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Times New Roman" panose="02020603050405020304" pitchFamily="18" charset="0"/>
              <a:cs typeface="Times New Roman" panose="02020603050405020304" pitchFamily="18" charset="0"/>
            </a:endParaRPr>
          </a:p>
        </p:txBody>
      </p:sp>
      <p:sp>
        <p:nvSpPr>
          <p:cNvPr id="11" name="2 Metin kutusu"/>
          <p:cNvSpPr txBox="1"/>
          <p:nvPr/>
        </p:nvSpPr>
        <p:spPr>
          <a:xfrm>
            <a:off x="117986" y="179058"/>
            <a:ext cx="8200103" cy="707886"/>
          </a:xfrm>
          <a:prstGeom prst="rect">
            <a:avLst/>
          </a:prstGeom>
          <a:noFill/>
        </p:spPr>
        <p:txBody>
          <a:bodyPr wrap="squar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Republic of Turkey Ministry of Health</a:t>
            </a:r>
          </a:p>
          <a:p>
            <a:pPr algn="ctr"/>
            <a:r>
              <a:rPr lang="en-US" sz="2000" b="1" dirty="0" smtClean="0">
                <a:solidFill>
                  <a:schemeClr val="bg1"/>
                </a:solidFill>
                <a:latin typeface="Times New Roman" panose="02020603050405020304" pitchFamily="18" charset="0"/>
                <a:cs typeface="Times New Roman" panose="02020603050405020304" pitchFamily="18" charset="0"/>
              </a:rPr>
              <a:t> General Directorate of Health Services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2" name="Dikdörtgen 11"/>
          <p:cNvSpPr/>
          <p:nvPr/>
        </p:nvSpPr>
        <p:spPr>
          <a:xfrm>
            <a:off x="117986" y="946100"/>
            <a:ext cx="2457724" cy="477054"/>
          </a:xfrm>
          <a:prstGeom prst="rect">
            <a:avLst/>
          </a:prstGeom>
        </p:spPr>
        <p:txBody>
          <a:bodyPr wrap="none">
            <a:spAutoFit/>
          </a:bodyPr>
          <a:lstStyle/>
          <a:p>
            <a:r>
              <a:rPr lang="en-US" sz="2500" b="1" dirty="0" smtClean="0">
                <a:latin typeface="Times New Roman" panose="02020603050405020304" pitchFamily="18" charset="0"/>
                <a:cs typeface="Times New Roman" panose="02020603050405020304" pitchFamily="18" charset="0"/>
              </a:rPr>
              <a:t>Practice </a:t>
            </a:r>
            <a:r>
              <a:rPr lang="tr-TR" sz="2500" b="1" dirty="0" smtClean="0">
                <a:latin typeface="Times New Roman" panose="02020603050405020304" pitchFamily="18" charset="0"/>
                <a:cs typeface="Times New Roman" panose="02020603050405020304" pitchFamily="18" charset="0"/>
              </a:rPr>
              <a:t>C</a:t>
            </a:r>
            <a:r>
              <a:rPr lang="en-US" sz="2500" b="1" dirty="0" smtClean="0">
                <a:latin typeface="Times New Roman" panose="02020603050405020304" pitchFamily="18" charset="0"/>
                <a:cs typeface="Times New Roman" panose="02020603050405020304" pitchFamily="18" charset="0"/>
              </a:rPr>
              <a:t>enters</a:t>
            </a:r>
            <a:endParaRPr lang="en-US" sz="2500" b="1" dirty="0">
              <a:latin typeface="Times New Roman" panose="02020603050405020304" pitchFamily="18" charset="0"/>
              <a:cs typeface="Times New Roman" panose="02020603050405020304" pitchFamily="18"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3153402933"/>
              </p:ext>
            </p:extLst>
          </p:nvPr>
        </p:nvGraphicFramePr>
        <p:xfrm>
          <a:off x="75223" y="1350499"/>
          <a:ext cx="2974409" cy="5410360"/>
        </p:xfrm>
        <a:graphic>
          <a:graphicData uri="http://schemas.openxmlformats.org/drawingml/2006/table">
            <a:tbl>
              <a:tblPr firstRow="1" bandRow="1">
                <a:tableStyleId>{5C22544A-7EE6-4342-B048-85BDC9FD1C3A}</a:tableStyleId>
              </a:tblPr>
              <a:tblGrid>
                <a:gridCol w="317402">
                  <a:extLst>
                    <a:ext uri="{9D8B030D-6E8A-4147-A177-3AD203B41FA5}">
                      <a16:colId xmlns:a16="http://schemas.microsoft.com/office/drawing/2014/main" val="20000"/>
                    </a:ext>
                  </a:extLst>
                </a:gridCol>
                <a:gridCol w="2657007">
                  <a:extLst>
                    <a:ext uri="{9D8B030D-6E8A-4147-A177-3AD203B41FA5}">
                      <a16:colId xmlns:a16="http://schemas.microsoft.com/office/drawing/2014/main" val="20001"/>
                    </a:ext>
                  </a:extLst>
                </a:gridCol>
              </a:tblGrid>
              <a:tr h="681342">
                <a:tc>
                  <a:txBody>
                    <a:bodyPr/>
                    <a:lstStyle/>
                    <a:p>
                      <a:pPr algn="ctr">
                        <a:lnSpc>
                          <a:spcPct val="107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İZMİR BOZYAKA EĞİTİM VE ARAŞTIRMA HASTANESİ</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0"/>
                  </a:ext>
                </a:extLst>
              </a:tr>
              <a:tr h="435260">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ATATÜRK ÜNİVERSİTESİ (ERZURUM)</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1"/>
                  </a:ext>
                </a:extLst>
              </a:tr>
              <a:tr h="435260">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BALIKESİR ÜNİVERSİTESİ</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2"/>
                  </a:ext>
                </a:extLst>
              </a:tr>
              <a:tr h="465569">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BAŞKENT ÜNİVERSİTESİ</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3"/>
                  </a:ext>
                </a:extLst>
              </a:tr>
              <a:tr h="435260">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5</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FIRAT ÜNİVERSİTESİ</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4"/>
                  </a:ext>
                </a:extLst>
              </a:tr>
              <a:tr h="533787">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GAZİ ÜNİVERSİTESİ</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5"/>
                  </a:ext>
                </a:extLst>
              </a:tr>
              <a:tr h="515723">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7</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YILDIRIM BEYAZIT ÜNİVERSİTESİ</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6"/>
                  </a:ext>
                </a:extLst>
              </a:tr>
              <a:tr h="586240">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8</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BAĞCILAR EĞİTİM VE ARAŞTIRMA HASTANESİ (İSTANBUL)</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7"/>
                  </a:ext>
                </a:extLst>
              </a:tr>
              <a:tr h="44034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BEZMİALEM VAKIF ÜNİVERSİTESİ (İSTANBUL)</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8"/>
                  </a:ext>
                </a:extLst>
              </a:tr>
              <a:tr h="44034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İSTANBUL MEDİPOL ÜNİVERSİTESİ (İSTANBUL)</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9"/>
                  </a:ext>
                </a:extLst>
              </a:tr>
              <a:tr h="44034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CUMHURİYET ÜNİVERSİTESİ (SİVAS)</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10"/>
                  </a:ext>
                </a:extLst>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2095520903"/>
              </p:ext>
            </p:extLst>
          </p:nvPr>
        </p:nvGraphicFramePr>
        <p:xfrm>
          <a:off x="3049632" y="1350497"/>
          <a:ext cx="3327369" cy="5422688"/>
        </p:xfrm>
        <a:graphic>
          <a:graphicData uri="http://schemas.openxmlformats.org/drawingml/2006/table">
            <a:tbl>
              <a:tblPr firstRow="1" bandRow="1">
                <a:tableStyleId>{5C22544A-7EE6-4342-B048-85BDC9FD1C3A}</a:tableStyleId>
              </a:tblPr>
              <a:tblGrid>
                <a:gridCol w="562158">
                  <a:extLst>
                    <a:ext uri="{9D8B030D-6E8A-4147-A177-3AD203B41FA5}">
                      <a16:colId xmlns:a16="http://schemas.microsoft.com/office/drawing/2014/main" val="20000"/>
                    </a:ext>
                  </a:extLst>
                </a:gridCol>
                <a:gridCol w="2765211">
                  <a:extLst>
                    <a:ext uri="{9D8B030D-6E8A-4147-A177-3AD203B41FA5}">
                      <a16:colId xmlns:a16="http://schemas.microsoft.com/office/drawing/2014/main" val="20001"/>
                    </a:ext>
                  </a:extLst>
                </a:gridCol>
              </a:tblGrid>
              <a:tr h="680383">
                <a:tc>
                  <a:txBody>
                    <a:bodyPr/>
                    <a:lstStyle/>
                    <a:p>
                      <a:pPr algn="ctr">
                        <a:lnSpc>
                          <a:spcPct val="107000"/>
                        </a:lnSpc>
                        <a:spcAft>
                          <a:spcPts val="0"/>
                        </a:spcAft>
                      </a:pPr>
                      <a:r>
                        <a:rPr lang="tr-TR"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a:t>
                      </a:r>
                    </a:p>
                  </a:txBody>
                  <a:tcPr marL="68580" marR="68580" marT="0" marB="0" anchor="ctr">
                    <a:solidFill>
                      <a:schemeClr val="accent2"/>
                    </a:solidFill>
                  </a:tcPr>
                </a:tc>
                <a:tc>
                  <a:txBody>
                    <a:bodyPr/>
                    <a:lstStyle/>
                    <a:p>
                      <a:pPr algn="l">
                        <a:lnSpc>
                          <a:spcPct val="107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İZMİR</a:t>
                      </a:r>
                      <a:r>
                        <a:rPr lang="tr-TR" sz="12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KATİP ÇELEBİ ÜNİVERSİTESİ ATATÜRK EĞİTİM VE ARAŞTIRMA EĞİTİM VE ARAŞTIRMA HASTANESİ</a:t>
                      </a:r>
                      <a:endPar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0"/>
                  </a:ext>
                </a:extLst>
              </a:tr>
              <a:tr h="463612">
                <a:tc>
                  <a:txBody>
                    <a:bodyPr/>
                    <a:lstStyle/>
                    <a:p>
                      <a:pPr algn="ctr">
                        <a:lnSpc>
                          <a:spcPct val="107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nchor="ctr">
                    <a:solidFill>
                      <a:schemeClr val="accent2"/>
                    </a:solidFill>
                  </a:tcPr>
                </a:tc>
                <a:tc>
                  <a:txBody>
                    <a:bodyPr/>
                    <a:lstStyle/>
                    <a:p>
                      <a:pPr algn="l">
                        <a:lnSpc>
                          <a:spcPct val="107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HACETTEPE ÜNİVERSİTESİ</a:t>
                      </a:r>
                    </a:p>
                  </a:txBody>
                  <a:tcPr marL="68580" marR="68580" marT="0" marB="0" anchor="ctr">
                    <a:solidFill>
                      <a:schemeClr val="accent2"/>
                    </a:solidFill>
                  </a:tcPr>
                </a:tc>
                <a:extLst>
                  <a:ext uri="{0D108BD9-81ED-4DB2-BD59-A6C34878D82A}">
                    <a16:rowId xmlns:a16="http://schemas.microsoft.com/office/drawing/2014/main" val="10001"/>
                  </a:ext>
                </a:extLst>
              </a:tr>
              <a:tr h="436452">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14</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KAYSERİ EĞİTİM VE ARAŞTIRMA HASTANESİ</a:t>
                      </a:r>
                    </a:p>
                  </a:txBody>
                  <a:tcPr marL="68580" marR="68580" marT="0" marB="0" anchor="ctr">
                    <a:solidFill>
                      <a:schemeClr val="accent2"/>
                    </a:solidFill>
                  </a:tcPr>
                </a:tc>
                <a:extLst>
                  <a:ext uri="{0D108BD9-81ED-4DB2-BD59-A6C34878D82A}">
                    <a16:rowId xmlns:a16="http://schemas.microsoft.com/office/drawing/2014/main" val="10002"/>
                  </a:ext>
                </a:extLst>
              </a:tr>
              <a:tr h="470684">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15</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EGE ÜNİVERSİTESİ</a:t>
                      </a:r>
                    </a:p>
                  </a:txBody>
                  <a:tcPr marL="68580" marR="68580" marT="0" marB="0" anchor="ctr">
                    <a:solidFill>
                      <a:schemeClr val="accent2"/>
                    </a:solidFill>
                  </a:tcPr>
                </a:tc>
                <a:extLst>
                  <a:ext uri="{0D108BD9-81ED-4DB2-BD59-A6C34878D82A}">
                    <a16:rowId xmlns:a16="http://schemas.microsoft.com/office/drawing/2014/main" val="10003"/>
                  </a:ext>
                </a:extLst>
              </a:tr>
              <a:tr h="427895">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16</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ELAZIĞ EĞİTİM VE ARAŞTIRMA HASTANESİ</a:t>
                      </a:r>
                    </a:p>
                  </a:txBody>
                  <a:tcPr marL="68580" marR="68580" marT="0" marB="0" anchor="ctr">
                    <a:solidFill>
                      <a:schemeClr val="accent2"/>
                    </a:solidFill>
                  </a:tcPr>
                </a:tc>
                <a:extLst>
                  <a:ext uri="{0D108BD9-81ED-4DB2-BD59-A6C34878D82A}">
                    <a16:rowId xmlns:a16="http://schemas.microsoft.com/office/drawing/2014/main" val="10004"/>
                  </a:ext>
                </a:extLst>
              </a:tr>
              <a:tr h="539147">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GÜLHANE</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EĞİTİM VE ARAŞTIRMA HASTANESİ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5"/>
                  </a:ext>
                </a:extLst>
              </a:tr>
              <a:tr h="513473">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ÜMRANİYE</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EĞİTİM VE ARAŞTIRMA HASTANESİ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6"/>
                  </a:ext>
                </a:extLst>
              </a:tr>
              <a:tr h="453568">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ANTALYA EĞİTİM VE ARAŞTIRMA</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HASTANESİ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7"/>
                  </a:ext>
                </a:extLst>
              </a:tr>
              <a:tr h="445009">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SAKARYA ÜNİVERSİTESİ</a:t>
                      </a:r>
                    </a:p>
                  </a:txBody>
                  <a:tcPr marL="68580" marR="68580" marT="0" marB="0" anchor="ctr">
                    <a:solidFill>
                      <a:schemeClr val="accent2"/>
                    </a:solidFill>
                  </a:tcPr>
                </a:tc>
                <a:extLst>
                  <a:ext uri="{0D108BD9-81ED-4DB2-BD59-A6C34878D82A}">
                    <a16:rowId xmlns:a16="http://schemas.microsoft.com/office/drawing/2014/main" val="10008"/>
                  </a:ext>
                </a:extLst>
              </a:tr>
              <a:tr h="445010">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21</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KONYA NECMETTİN ERBAKAN ÜNİVERSİTESİ</a:t>
                      </a:r>
                    </a:p>
                  </a:txBody>
                  <a:tcPr marL="68580" marR="68580" marT="0" marB="0" anchor="ctr">
                    <a:solidFill>
                      <a:schemeClr val="accent2"/>
                    </a:solidFill>
                  </a:tcPr>
                </a:tc>
                <a:extLst>
                  <a:ext uri="{0D108BD9-81ED-4DB2-BD59-A6C34878D82A}">
                    <a16:rowId xmlns:a16="http://schemas.microsoft.com/office/drawing/2014/main" val="10009"/>
                  </a:ext>
                </a:extLst>
              </a:tr>
              <a:tr h="445010">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22</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ADNAN MENDERES ÜNİVERSİTESİ</a:t>
                      </a:r>
                    </a:p>
                  </a:txBody>
                  <a:tcPr marL="68580" marR="68580" marT="0" marB="0" anchor="ctr">
                    <a:solidFill>
                      <a:schemeClr val="accent2"/>
                    </a:solidFill>
                  </a:tcPr>
                </a:tc>
                <a:extLst>
                  <a:ext uri="{0D108BD9-81ED-4DB2-BD59-A6C34878D82A}">
                    <a16:rowId xmlns:a16="http://schemas.microsoft.com/office/drawing/2014/main" val="10010"/>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3979006059"/>
              </p:ext>
            </p:extLst>
          </p:nvPr>
        </p:nvGraphicFramePr>
        <p:xfrm>
          <a:off x="6377001" y="1317042"/>
          <a:ext cx="3090556" cy="5365285"/>
        </p:xfrm>
        <a:graphic>
          <a:graphicData uri="http://schemas.openxmlformats.org/drawingml/2006/table">
            <a:tbl>
              <a:tblPr firstRow="1" bandRow="1">
                <a:tableStyleId>{5C22544A-7EE6-4342-B048-85BDC9FD1C3A}</a:tableStyleId>
              </a:tblPr>
              <a:tblGrid>
                <a:gridCol w="522148">
                  <a:extLst>
                    <a:ext uri="{9D8B030D-6E8A-4147-A177-3AD203B41FA5}">
                      <a16:colId xmlns:a16="http://schemas.microsoft.com/office/drawing/2014/main" val="20000"/>
                    </a:ext>
                  </a:extLst>
                </a:gridCol>
                <a:gridCol w="2568408">
                  <a:extLst>
                    <a:ext uri="{9D8B030D-6E8A-4147-A177-3AD203B41FA5}">
                      <a16:colId xmlns:a16="http://schemas.microsoft.com/office/drawing/2014/main" val="20001"/>
                    </a:ext>
                  </a:extLst>
                </a:gridCol>
              </a:tblGrid>
              <a:tr h="765403">
                <a:tc>
                  <a:txBody>
                    <a:bodyPr/>
                    <a:lstStyle/>
                    <a:p>
                      <a:pPr algn="ctr">
                        <a:lnSpc>
                          <a:spcPct val="107000"/>
                        </a:lnSpc>
                        <a:spcAft>
                          <a:spcPts val="0"/>
                        </a:spcAft>
                      </a:pPr>
                      <a:r>
                        <a:rPr lang="tr-TR"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nchor="ctr">
                    <a:solidFill>
                      <a:schemeClr val="accent2"/>
                    </a:solidFill>
                  </a:tcPr>
                </a:tc>
                <a:tc>
                  <a:txBody>
                    <a:bodyPr/>
                    <a:lstStyle/>
                    <a:p>
                      <a:pPr algn="l">
                        <a:lnSpc>
                          <a:spcPct val="107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HARRAN</a:t>
                      </a:r>
                      <a:r>
                        <a:rPr lang="tr-TR" sz="12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ÜNİVERSİTESİ (ŞANLIURFA)</a:t>
                      </a:r>
                      <a:endPar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0"/>
                  </a:ext>
                </a:extLst>
              </a:tr>
              <a:tr h="457541">
                <a:tc>
                  <a:txBody>
                    <a:bodyPr/>
                    <a:lstStyle/>
                    <a:p>
                      <a:pPr algn="ctr">
                        <a:lnSpc>
                          <a:spcPct val="107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a:t>
                      </a:r>
                    </a:p>
                  </a:txBody>
                  <a:tcPr marL="68580" marR="68580" marT="0" marB="0" anchor="ctr">
                    <a:solidFill>
                      <a:schemeClr val="accent2"/>
                    </a:solidFill>
                  </a:tcPr>
                </a:tc>
                <a:tc>
                  <a:txBody>
                    <a:bodyPr/>
                    <a:lstStyle/>
                    <a:p>
                      <a:pPr algn="l">
                        <a:lnSpc>
                          <a:spcPct val="107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YEDİTEPE</a:t>
                      </a:r>
                      <a:r>
                        <a:rPr lang="tr-TR" sz="12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ÜNİVERSİTESİ</a:t>
                      </a:r>
                      <a:endPar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1"/>
                  </a:ext>
                </a:extLst>
              </a:tr>
              <a:tr h="430738">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25 </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KARABÜK</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EĞİTİM VE ARAŞTIRMA HASTANESİ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2"/>
                  </a:ext>
                </a:extLst>
              </a:tr>
              <a:tr h="464522">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26</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KEÇİÖREN</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EĞİTİM VE ARAŞTIRMA HASTANESİ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3"/>
                  </a:ext>
                </a:extLst>
              </a:tr>
              <a:tr h="422292">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27</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ANKARA</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EĞİTİM VE ARAŞTIRMA HASTANES</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4"/>
                  </a:ext>
                </a:extLst>
              </a:tr>
              <a:tr h="532087">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28</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KONYA</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SELÇUK ÜNİVERSİTESİ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5"/>
                  </a:ext>
                </a:extLst>
              </a:tr>
              <a:tr h="617839">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29</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ÖMER HALİSDEMİR</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EĞİTİM VE ARAŞTIRMA HASTANESİ (NİGDE)</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6"/>
                  </a:ext>
                </a:extLst>
              </a:tr>
              <a:tr h="617839">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GAZİLER</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FTR EĞİTİM VE ARAŞTIRMA HASTANESİ (ANKARA)</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7"/>
                  </a:ext>
                </a:extLst>
              </a:tr>
              <a:tr h="617839">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31</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DR.ZEKAİ</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 TAHİR BURAK KADIN SAĞLIĞI EĞİTİM VE ARAŞTIRMA HASTANESİ</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8"/>
                  </a:ext>
                </a:extLst>
              </a:tr>
              <a:tr h="439185">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32</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İNÖNÜ ÜNİVERSİTESİ</a:t>
                      </a:r>
                    </a:p>
                  </a:txBody>
                  <a:tcPr marL="68580" marR="68580" marT="0" marB="0" anchor="ctr">
                    <a:solidFill>
                      <a:schemeClr val="accent2"/>
                    </a:solidFill>
                  </a:tcPr>
                </a:tc>
                <a:extLst>
                  <a:ext uri="{0D108BD9-81ED-4DB2-BD59-A6C34878D82A}">
                    <a16:rowId xmlns:a16="http://schemas.microsoft.com/office/drawing/2014/main" val="10009"/>
                  </a:ext>
                </a:extLst>
              </a:tr>
            </a:tbl>
          </a:graphicData>
        </a:graphic>
      </p:graphicFrame>
      <p:graphicFrame>
        <p:nvGraphicFramePr>
          <p:cNvPr id="18" name="Tablo 17">
            <a:extLst>
              <a:ext uri="{FF2B5EF4-FFF2-40B4-BE49-F238E27FC236}">
                <a16:creationId xmlns:a16="http://schemas.microsoft.com/office/drawing/2014/main" id="{AA9FCB4B-6FD6-43AD-A660-8529A8E5EC04}"/>
              </a:ext>
            </a:extLst>
          </p:cNvPr>
          <p:cNvGraphicFramePr>
            <a:graphicFrameLocks noGrp="1"/>
          </p:cNvGraphicFramePr>
          <p:nvPr>
            <p:extLst>
              <p:ext uri="{D42A27DB-BD31-4B8C-83A1-F6EECF244321}">
                <p14:modId xmlns:p14="http://schemas.microsoft.com/office/powerpoint/2010/main" val="3203107560"/>
              </p:ext>
            </p:extLst>
          </p:nvPr>
        </p:nvGraphicFramePr>
        <p:xfrm>
          <a:off x="9467557" y="1316288"/>
          <a:ext cx="2649219" cy="3821926"/>
        </p:xfrm>
        <a:graphic>
          <a:graphicData uri="http://schemas.openxmlformats.org/drawingml/2006/table">
            <a:tbl>
              <a:tblPr firstRow="1" bandRow="1">
                <a:tableStyleId>{5C22544A-7EE6-4342-B048-85BDC9FD1C3A}</a:tableStyleId>
              </a:tblPr>
              <a:tblGrid>
                <a:gridCol w="666295">
                  <a:extLst>
                    <a:ext uri="{9D8B030D-6E8A-4147-A177-3AD203B41FA5}">
                      <a16:colId xmlns:a16="http://schemas.microsoft.com/office/drawing/2014/main" val="20000"/>
                    </a:ext>
                  </a:extLst>
                </a:gridCol>
                <a:gridCol w="1982924">
                  <a:extLst>
                    <a:ext uri="{9D8B030D-6E8A-4147-A177-3AD203B41FA5}">
                      <a16:colId xmlns:a16="http://schemas.microsoft.com/office/drawing/2014/main" val="20001"/>
                    </a:ext>
                  </a:extLst>
                </a:gridCol>
              </a:tblGrid>
              <a:tr h="764011">
                <a:tc>
                  <a:txBody>
                    <a:bodyPr/>
                    <a:lstStyle/>
                    <a:p>
                      <a:pPr algn="ctr">
                        <a:lnSpc>
                          <a:spcPct val="107000"/>
                        </a:lnSpc>
                        <a:spcAft>
                          <a:spcPts val="0"/>
                        </a:spcAft>
                      </a:pPr>
                      <a:r>
                        <a:rPr lang="tr-TR"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33</a:t>
                      </a:r>
                    </a:p>
                  </a:txBody>
                  <a:tcPr marL="68580" marR="68580" marT="0" marB="0" anchor="ctr">
                    <a:solidFill>
                      <a:schemeClr val="accent2"/>
                    </a:solidFill>
                  </a:tcPr>
                </a:tc>
                <a:tc>
                  <a:txBody>
                    <a:bodyPr/>
                    <a:lstStyle/>
                    <a:p>
                      <a:pPr algn="l">
                        <a:lnSpc>
                          <a:spcPct val="107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AKSARAY EĞİTİM VE ARAŞTIRMA HASTANESİ</a:t>
                      </a:r>
                    </a:p>
                  </a:txBody>
                  <a:tcPr marL="68580" marR="68580" marT="0" marB="0" anchor="ctr">
                    <a:solidFill>
                      <a:schemeClr val="accent2"/>
                    </a:solidFill>
                  </a:tcPr>
                </a:tc>
                <a:extLst>
                  <a:ext uri="{0D108BD9-81ED-4DB2-BD59-A6C34878D82A}">
                    <a16:rowId xmlns:a16="http://schemas.microsoft.com/office/drawing/2014/main" val="10000"/>
                  </a:ext>
                </a:extLst>
              </a:tr>
              <a:tr h="609325">
                <a:tc>
                  <a:txBody>
                    <a:bodyPr/>
                    <a:lstStyle/>
                    <a:p>
                      <a:pPr algn="ctr">
                        <a:lnSpc>
                          <a:spcPct val="107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a:t>
                      </a:r>
                    </a:p>
                  </a:txBody>
                  <a:tcPr marL="68580" marR="68580" marT="0" marB="0" anchor="ctr">
                    <a:solidFill>
                      <a:schemeClr val="accent2"/>
                    </a:solidFill>
                  </a:tcPr>
                </a:tc>
                <a:tc>
                  <a:txBody>
                    <a:bodyPr/>
                    <a:lstStyle/>
                    <a:p>
                      <a:pPr algn="l">
                        <a:lnSpc>
                          <a:spcPct val="107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ALANYA EĞİTİM VE ARAŞTIRMA HASTANESİ</a:t>
                      </a:r>
                    </a:p>
                  </a:txBody>
                  <a:tcPr marL="68580" marR="68580" marT="0" marB="0" anchor="ctr">
                    <a:solidFill>
                      <a:schemeClr val="accent2"/>
                    </a:solidFill>
                  </a:tcPr>
                </a:tc>
                <a:extLst>
                  <a:ext uri="{0D108BD9-81ED-4DB2-BD59-A6C34878D82A}">
                    <a16:rowId xmlns:a16="http://schemas.microsoft.com/office/drawing/2014/main" val="10001"/>
                  </a:ext>
                </a:extLst>
              </a:tr>
              <a:tr h="609325">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35</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ŞİŞLİ EĞİTİM VE ARAŞTIRMA HASTANESİ</a:t>
                      </a:r>
                    </a:p>
                  </a:txBody>
                  <a:tcPr marL="68580" marR="68580" marT="0" marB="0" anchor="ctr">
                    <a:solidFill>
                      <a:schemeClr val="accent2"/>
                    </a:solidFill>
                  </a:tcPr>
                </a:tc>
                <a:extLst>
                  <a:ext uri="{0D108BD9-81ED-4DB2-BD59-A6C34878D82A}">
                    <a16:rowId xmlns:a16="http://schemas.microsoft.com/office/drawing/2014/main" val="10006"/>
                  </a:ext>
                </a:extLst>
              </a:tr>
              <a:tr h="1023370">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36</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ETLİK ZÜBEYDE HANIM KADIN HASTALIKLARI VE DOĞUM EAH. </a:t>
                      </a:r>
                      <a:r>
                        <a:rPr lang="tr-TR" sz="1200" b="1" baseline="0" dirty="0">
                          <a:effectLst/>
                          <a:latin typeface="Times New Roman" panose="02020603050405020304" pitchFamily="18" charset="0"/>
                          <a:ea typeface="Calibri" panose="020F0502020204030204" pitchFamily="34" charset="0"/>
                          <a:cs typeface="Times New Roman" panose="02020603050405020304" pitchFamily="18" charset="0"/>
                        </a:rPr>
                        <a:t>(ANKARA)</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7"/>
                  </a:ext>
                </a:extLst>
              </a:tr>
              <a:tr h="815895">
                <a:tc>
                  <a:txBody>
                    <a:bodyPr/>
                    <a:lstStyle/>
                    <a:p>
                      <a:pPr algn="ctr">
                        <a:lnSpc>
                          <a:spcPct val="107000"/>
                        </a:lnSpc>
                        <a:spcAft>
                          <a:spcPts val="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37</a:t>
                      </a:r>
                    </a:p>
                  </a:txBody>
                  <a:tcPr marL="68580" marR="68580" marT="0" marB="0" anchor="ctr">
                    <a:solidFill>
                      <a:schemeClr val="accent2"/>
                    </a:solidFill>
                  </a:tcPr>
                </a:tc>
                <a:tc>
                  <a:txBody>
                    <a:bodyPr/>
                    <a:lstStyle/>
                    <a:p>
                      <a:pPr algn="l">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İSTANBUL BİRUNİ ÜNİVERSİTESİ SAĞLIK UYGULAMA HASTANESİ</a:t>
                      </a:r>
                    </a:p>
                  </a:txBody>
                  <a:tcPr marL="68580" marR="68580" marT="0" marB="0" anchor="ctr">
                    <a:solidFill>
                      <a:schemeClr val="accent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7583219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19</a:t>
            </a:fld>
            <a:endParaRPr lang="tr-TR" dirty="0">
              <a:latin typeface="Times New Roman" panose="02020603050405020304" pitchFamily="18" charset="0"/>
              <a:cs typeface="Times New Roman" panose="02020603050405020304" pitchFamily="18" charset="0"/>
            </a:endParaRPr>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117986" y="1430694"/>
            <a:ext cx="10245214" cy="646331"/>
          </a:xfrm>
          <a:prstGeom prst="rect">
            <a:avLst/>
          </a:prstGeom>
        </p:spPr>
        <p:txBody>
          <a:bodyPr wrap="square">
            <a:spAutoFit/>
          </a:bodyPr>
          <a:lstStyle/>
          <a:p>
            <a:pPr algn="just"/>
            <a:endParaRPr lang="en-US"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We have 1</a:t>
            </a:r>
            <a:r>
              <a:rPr lang="tr-TR" b="1" dirty="0" smtClean="0">
                <a:latin typeface="Times New Roman" panose="02020603050405020304" pitchFamily="18" charset="0"/>
                <a:cs typeface="Times New Roman" panose="02020603050405020304" pitchFamily="18" charset="0"/>
              </a:rPr>
              <a:t>8</a:t>
            </a:r>
            <a:r>
              <a:rPr lang="en-US" b="1" dirty="0" smtClean="0">
                <a:latin typeface="Times New Roman" panose="02020603050405020304" pitchFamily="18" charset="0"/>
                <a:cs typeface="Times New Roman" panose="02020603050405020304" pitchFamily="18" charset="0"/>
              </a:rPr>
              <a:t> training centers which are established in practice centers</a:t>
            </a:r>
            <a:endParaRPr lang="en-US" b="1" dirty="0">
              <a:latin typeface="Times New Roman" panose="02020603050405020304" pitchFamily="18" charset="0"/>
              <a:cs typeface="Times New Roman" panose="02020603050405020304" pitchFamily="18" charset="0"/>
            </a:endParaRPr>
          </a:p>
        </p:txBody>
      </p:sp>
      <p:sp>
        <p:nvSpPr>
          <p:cNvPr id="11" name="2 Metin kutusu"/>
          <p:cNvSpPr txBox="1"/>
          <p:nvPr/>
        </p:nvSpPr>
        <p:spPr>
          <a:xfrm>
            <a:off x="117986" y="179058"/>
            <a:ext cx="8200103" cy="707886"/>
          </a:xfrm>
          <a:prstGeom prst="rect">
            <a:avLst/>
          </a:prstGeom>
          <a:noFill/>
        </p:spPr>
        <p:txBody>
          <a:bodyPr wrap="squar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Republic of Turkey Ministry of Health</a:t>
            </a:r>
          </a:p>
          <a:p>
            <a:pPr algn="ctr"/>
            <a:r>
              <a:rPr lang="en-US" sz="2000" b="1" dirty="0" smtClean="0">
                <a:solidFill>
                  <a:schemeClr val="bg1"/>
                </a:solidFill>
                <a:latin typeface="Times New Roman" panose="02020603050405020304" pitchFamily="18" charset="0"/>
                <a:cs typeface="Times New Roman" panose="02020603050405020304" pitchFamily="18" charset="0"/>
              </a:rPr>
              <a:t> General Directorate of Health Services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2" name="Dikdörtgen 11"/>
          <p:cNvSpPr/>
          <p:nvPr/>
        </p:nvSpPr>
        <p:spPr>
          <a:xfrm>
            <a:off x="117986" y="946100"/>
            <a:ext cx="2457724" cy="477054"/>
          </a:xfrm>
          <a:prstGeom prst="rect">
            <a:avLst/>
          </a:prstGeom>
        </p:spPr>
        <p:txBody>
          <a:bodyPr wrap="none">
            <a:spAutoFit/>
          </a:bodyPr>
          <a:lstStyle/>
          <a:p>
            <a:r>
              <a:rPr lang="en-US" sz="2500" b="1" dirty="0" smtClean="0">
                <a:latin typeface="Times New Roman" panose="02020603050405020304" pitchFamily="18" charset="0"/>
                <a:cs typeface="Times New Roman" panose="02020603050405020304" pitchFamily="18" charset="0"/>
              </a:rPr>
              <a:t>Practice </a:t>
            </a:r>
            <a:r>
              <a:rPr lang="tr-TR" sz="2500" b="1" dirty="0" smtClean="0">
                <a:latin typeface="Times New Roman" panose="02020603050405020304" pitchFamily="18" charset="0"/>
                <a:cs typeface="Times New Roman" panose="02020603050405020304" pitchFamily="18" charset="0"/>
              </a:rPr>
              <a:t>C</a:t>
            </a:r>
            <a:r>
              <a:rPr lang="en-US" sz="2500" b="1" dirty="0" smtClean="0">
                <a:latin typeface="Times New Roman" panose="02020603050405020304" pitchFamily="18" charset="0"/>
                <a:cs typeface="Times New Roman" panose="02020603050405020304" pitchFamily="18" charset="0"/>
              </a:rPr>
              <a:t>enters</a:t>
            </a:r>
            <a:endParaRPr lang="en-US" sz="2500" b="1" dirty="0">
              <a:latin typeface="Times New Roman" panose="02020603050405020304" pitchFamily="18" charset="0"/>
              <a:cs typeface="Times New Roman" panose="02020603050405020304" pitchFamily="18" charset="0"/>
            </a:endParaRPr>
          </a:p>
        </p:txBody>
      </p:sp>
      <p:sp>
        <p:nvSpPr>
          <p:cNvPr id="15" name="Dikdörtgen 14"/>
          <p:cNvSpPr/>
          <p:nvPr/>
        </p:nvSpPr>
        <p:spPr>
          <a:xfrm>
            <a:off x="90860" y="2670563"/>
            <a:ext cx="4969700" cy="2862322"/>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1- Ankara </a:t>
            </a:r>
            <a:r>
              <a:rPr lang="en-US" dirty="0" err="1" smtClean="0">
                <a:latin typeface="Times New Roman" panose="02020603050405020304" pitchFamily="18" charset="0"/>
                <a:cs typeface="Times New Roman" panose="02020603050405020304" pitchFamily="18" charset="0"/>
              </a:rPr>
              <a:t>Yıldırım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Beyazıt</a:t>
            </a:r>
            <a:r>
              <a:rPr lang="en-US" dirty="0" smtClean="0">
                <a:latin typeface="Times New Roman" panose="02020603050405020304" pitchFamily="18" charset="0"/>
                <a:cs typeface="Times New Roman" panose="02020603050405020304" pitchFamily="18" charset="0"/>
              </a:rPr>
              <a:t> University</a:t>
            </a:r>
          </a:p>
          <a:p>
            <a:pPr algn="just"/>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Gazi</a:t>
            </a:r>
            <a:r>
              <a:rPr lang="en-US" dirty="0" smtClean="0">
                <a:latin typeface="Times New Roman" panose="02020603050405020304" pitchFamily="18" charset="0"/>
                <a:cs typeface="Times New Roman" panose="02020603050405020304" pitchFamily="18" charset="0"/>
              </a:rPr>
              <a:t> University</a:t>
            </a:r>
          </a:p>
          <a:p>
            <a:pPr algn="just"/>
            <a:r>
              <a:rPr lang="en-US" dirty="0" smtClean="0">
                <a:latin typeface="Times New Roman" panose="02020603050405020304" pitchFamily="18" charset="0"/>
                <a:cs typeface="Times New Roman" panose="02020603050405020304" pitchFamily="18" charset="0"/>
              </a:rPr>
              <a:t>3- </a:t>
            </a:r>
            <a:r>
              <a:rPr lang="en-US" dirty="0" err="1" smtClean="0">
                <a:latin typeface="Times New Roman" panose="02020603050405020304" pitchFamily="18" charset="0"/>
                <a:cs typeface="Times New Roman" panose="02020603050405020304" pitchFamily="18" charset="0"/>
              </a:rPr>
              <a:t>Cumhuriyet</a:t>
            </a:r>
            <a:r>
              <a:rPr lang="en-US" dirty="0" smtClean="0">
                <a:latin typeface="Times New Roman" panose="02020603050405020304" pitchFamily="18" charset="0"/>
                <a:cs typeface="Times New Roman" panose="02020603050405020304" pitchFamily="18" charset="0"/>
              </a:rPr>
              <a:t> University</a:t>
            </a:r>
          </a:p>
          <a:p>
            <a:pPr algn="just"/>
            <a:r>
              <a:rPr lang="en-US" dirty="0" smtClean="0">
                <a:latin typeface="Times New Roman" panose="02020603050405020304" pitchFamily="18" charset="0"/>
                <a:cs typeface="Times New Roman" panose="02020603050405020304" pitchFamily="18" charset="0"/>
              </a:rPr>
              <a:t>4- </a:t>
            </a:r>
            <a:r>
              <a:rPr lang="en-US" dirty="0" err="1" smtClean="0">
                <a:latin typeface="Times New Roman" panose="02020603050405020304" pitchFamily="18" charset="0"/>
                <a:cs typeface="Times New Roman" panose="02020603050405020304" pitchFamily="18" charset="0"/>
              </a:rPr>
              <a:t>Atatürk</a:t>
            </a:r>
            <a:r>
              <a:rPr lang="en-US" dirty="0" smtClean="0">
                <a:latin typeface="Times New Roman" panose="02020603050405020304" pitchFamily="18" charset="0"/>
                <a:cs typeface="Times New Roman" panose="02020603050405020304" pitchFamily="18" charset="0"/>
              </a:rPr>
              <a:t> University</a:t>
            </a:r>
          </a:p>
          <a:p>
            <a:pPr algn="just"/>
            <a:r>
              <a:rPr lang="en-US" dirty="0" smtClean="0">
                <a:latin typeface="Times New Roman" panose="02020603050405020304" pitchFamily="18" charset="0"/>
                <a:cs typeface="Times New Roman" panose="02020603050405020304" pitchFamily="18" charset="0"/>
              </a:rPr>
              <a:t>5- </a:t>
            </a:r>
            <a:r>
              <a:rPr lang="en-US" dirty="0" err="1" smtClean="0">
                <a:latin typeface="Times New Roman" panose="02020603050405020304" pitchFamily="18" charset="0"/>
                <a:cs typeface="Times New Roman" panose="02020603050405020304" pitchFamily="18" charset="0"/>
              </a:rPr>
              <a:t>İstanbul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Medipol</a:t>
            </a:r>
            <a:r>
              <a:rPr lang="en-US" dirty="0" smtClean="0">
                <a:latin typeface="Times New Roman" panose="02020603050405020304" pitchFamily="18" charset="0"/>
                <a:cs typeface="Times New Roman" panose="02020603050405020304" pitchFamily="18" charset="0"/>
              </a:rPr>
              <a:t> University</a:t>
            </a:r>
          </a:p>
          <a:p>
            <a:pPr algn="just"/>
            <a:r>
              <a:rPr lang="en-US" dirty="0" smtClean="0">
                <a:latin typeface="Times New Roman" panose="02020603050405020304" pitchFamily="18" charset="0"/>
                <a:cs typeface="Times New Roman" panose="02020603050405020304" pitchFamily="18" charset="0"/>
              </a:rPr>
              <a:t>6- </a:t>
            </a:r>
            <a:r>
              <a:rPr lang="en-US" dirty="0" err="1" smtClean="0">
                <a:latin typeface="Times New Roman" panose="02020603050405020304" pitchFamily="18" charset="0"/>
                <a:cs typeface="Times New Roman" panose="02020603050405020304" pitchFamily="18" charset="0"/>
              </a:rPr>
              <a:t>Bezmialem</a:t>
            </a:r>
            <a:r>
              <a:rPr lang="en-US" dirty="0" smtClean="0">
                <a:latin typeface="Times New Roman" panose="02020603050405020304" pitchFamily="18" charset="0"/>
                <a:cs typeface="Times New Roman" panose="02020603050405020304" pitchFamily="18" charset="0"/>
              </a:rPr>
              <a:t> University</a:t>
            </a:r>
          </a:p>
          <a:p>
            <a:pPr algn="just"/>
            <a:r>
              <a:rPr lang="en-US" dirty="0" smtClean="0">
                <a:latin typeface="Times New Roman" panose="02020603050405020304" pitchFamily="18" charset="0"/>
                <a:cs typeface="Times New Roman" panose="02020603050405020304" pitchFamily="18" charset="0"/>
              </a:rPr>
              <a:t>7- </a:t>
            </a:r>
            <a:r>
              <a:rPr lang="en-US" dirty="0" err="1" smtClean="0">
                <a:latin typeface="Times New Roman" panose="02020603050405020304" pitchFamily="18" charset="0"/>
                <a:cs typeface="Times New Roman" panose="02020603050405020304" pitchFamily="18" charset="0"/>
              </a:rPr>
              <a:t>Ege</a:t>
            </a:r>
            <a:r>
              <a:rPr lang="en-US" dirty="0" smtClean="0">
                <a:latin typeface="Times New Roman" panose="02020603050405020304" pitchFamily="18" charset="0"/>
                <a:cs typeface="Times New Roman" panose="02020603050405020304" pitchFamily="18" charset="0"/>
              </a:rPr>
              <a:t> University</a:t>
            </a:r>
            <a:endParaRPr lang="tr-TR"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8- </a:t>
            </a:r>
            <a:r>
              <a:rPr lang="en-US" dirty="0" err="1">
                <a:latin typeface="Times New Roman" panose="02020603050405020304" pitchFamily="18" charset="0"/>
                <a:cs typeface="Times New Roman" panose="02020603050405020304" pitchFamily="18" charset="0"/>
              </a:rPr>
              <a:t>Bağcılar</a:t>
            </a:r>
            <a:r>
              <a:rPr lang="en-US" dirty="0">
                <a:latin typeface="Times New Roman" panose="02020603050405020304" pitchFamily="18" charset="0"/>
                <a:cs typeface="Times New Roman" panose="02020603050405020304" pitchFamily="18" charset="0"/>
              </a:rPr>
              <a:t> Training and Research Hospital</a:t>
            </a:r>
          </a:p>
          <a:p>
            <a:pPr algn="just"/>
            <a:r>
              <a:rPr lang="en-US" dirty="0">
                <a:latin typeface="Times New Roman" panose="02020603050405020304" pitchFamily="18" charset="0"/>
                <a:cs typeface="Times New Roman" panose="02020603050405020304" pitchFamily="18" charset="0"/>
              </a:rPr>
              <a:t>9- Kayseri Training and Research Hospital</a:t>
            </a:r>
          </a:p>
          <a:p>
            <a:pPr algn="just"/>
            <a:endParaRPr lang="en-US" dirty="0">
              <a:latin typeface="Times New Roman" panose="02020603050405020304" pitchFamily="18" charset="0"/>
              <a:cs typeface="Times New Roman" panose="02020603050405020304" pitchFamily="18" charset="0"/>
            </a:endParaRPr>
          </a:p>
        </p:txBody>
      </p:sp>
      <p:sp>
        <p:nvSpPr>
          <p:cNvPr id="16" name="Dikdörtgen 15"/>
          <p:cNvSpPr/>
          <p:nvPr/>
        </p:nvSpPr>
        <p:spPr>
          <a:xfrm>
            <a:off x="4800982" y="2690957"/>
            <a:ext cx="4969700" cy="2585323"/>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10- </a:t>
            </a:r>
            <a:r>
              <a:rPr lang="en-US" dirty="0" err="1">
                <a:latin typeface="Times New Roman" panose="02020603050405020304" pitchFamily="18" charset="0"/>
                <a:cs typeface="Times New Roman" panose="02020603050405020304" pitchFamily="18" charset="0"/>
              </a:rPr>
              <a:t>Gülhane</a:t>
            </a:r>
            <a:r>
              <a:rPr lang="en-US" dirty="0">
                <a:latin typeface="Times New Roman" panose="02020603050405020304" pitchFamily="18" charset="0"/>
                <a:cs typeface="Times New Roman" panose="02020603050405020304" pitchFamily="18" charset="0"/>
              </a:rPr>
              <a:t> Training and Research Hospital</a:t>
            </a:r>
          </a:p>
          <a:p>
            <a:pPr algn="just"/>
            <a:r>
              <a:rPr lang="en-US" dirty="0" smtClean="0">
                <a:latin typeface="Times New Roman" panose="02020603050405020304" pitchFamily="18" charset="0"/>
                <a:cs typeface="Times New Roman" panose="02020603050405020304" pitchFamily="18" charset="0"/>
              </a:rPr>
              <a:t>11- </a:t>
            </a:r>
            <a:r>
              <a:rPr lang="en-US" dirty="0" err="1" smtClean="0">
                <a:latin typeface="Times New Roman" panose="02020603050405020304" pitchFamily="18" charset="0"/>
                <a:cs typeface="Times New Roman" panose="02020603050405020304" pitchFamily="18" charset="0"/>
              </a:rPr>
              <a:t>Ümraniye</a:t>
            </a:r>
            <a:r>
              <a:rPr lang="en-US" dirty="0" smtClean="0">
                <a:latin typeface="Times New Roman" panose="02020603050405020304" pitchFamily="18" charset="0"/>
                <a:cs typeface="Times New Roman" panose="02020603050405020304" pitchFamily="18" charset="0"/>
              </a:rPr>
              <a:t> Training and Research Hospital</a:t>
            </a:r>
          </a:p>
          <a:p>
            <a:pPr algn="just"/>
            <a:r>
              <a:rPr lang="en-US" dirty="0" smtClean="0">
                <a:latin typeface="Times New Roman" panose="02020603050405020304" pitchFamily="18" charset="0"/>
                <a:cs typeface="Times New Roman" panose="02020603050405020304" pitchFamily="18" charset="0"/>
              </a:rPr>
              <a:t>12- Antalya Training and Research Hospital</a:t>
            </a:r>
          </a:p>
          <a:p>
            <a:pPr algn="just"/>
            <a:r>
              <a:rPr lang="en-US" dirty="0" smtClean="0">
                <a:latin typeface="Times New Roman" panose="02020603050405020304" pitchFamily="18" charset="0"/>
                <a:cs typeface="Times New Roman" panose="02020603050405020304" pitchFamily="18" charset="0"/>
              </a:rPr>
              <a:t>13- Konya </a:t>
            </a:r>
            <a:r>
              <a:rPr lang="en-US" dirty="0" err="1" smtClean="0">
                <a:latin typeface="Times New Roman" panose="02020603050405020304" pitchFamily="18" charset="0"/>
                <a:cs typeface="Times New Roman" panose="02020603050405020304" pitchFamily="18" charset="0"/>
              </a:rPr>
              <a:t>Necmettin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Erbakan</a:t>
            </a:r>
            <a:r>
              <a:rPr lang="en-US" dirty="0" smtClean="0">
                <a:latin typeface="Times New Roman" panose="02020603050405020304" pitchFamily="18" charset="0"/>
                <a:cs typeface="Times New Roman" panose="02020603050405020304" pitchFamily="18" charset="0"/>
              </a:rPr>
              <a:t> University</a:t>
            </a:r>
          </a:p>
          <a:p>
            <a:pPr algn="just"/>
            <a:r>
              <a:rPr lang="en-US" dirty="0" smtClean="0">
                <a:latin typeface="Times New Roman" panose="02020603050405020304" pitchFamily="18" charset="0"/>
                <a:cs typeface="Times New Roman" panose="02020603050405020304" pitchFamily="18" charset="0"/>
              </a:rPr>
              <a:t>14- </a:t>
            </a:r>
            <a:r>
              <a:rPr lang="en-US" dirty="0" err="1" smtClean="0">
                <a:latin typeface="Times New Roman" panose="02020603050405020304" pitchFamily="18" charset="0"/>
                <a:cs typeface="Times New Roman" panose="02020603050405020304" pitchFamily="18" charset="0"/>
              </a:rPr>
              <a:t>İstanbul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Yeditepe</a:t>
            </a:r>
            <a:r>
              <a:rPr lang="en-US" dirty="0" smtClean="0">
                <a:latin typeface="Times New Roman" panose="02020603050405020304" pitchFamily="18" charset="0"/>
                <a:cs typeface="Times New Roman" panose="02020603050405020304" pitchFamily="18" charset="0"/>
              </a:rPr>
              <a:t> University</a:t>
            </a:r>
          </a:p>
          <a:p>
            <a:pPr algn="just"/>
            <a:r>
              <a:rPr lang="en-US" dirty="0" smtClean="0">
                <a:latin typeface="Times New Roman" panose="02020603050405020304" pitchFamily="18" charset="0"/>
                <a:cs typeface="Times New Roman" panose="02020603050405020304" pitchFamily="18" charset="0"/>
              </a:rPr>
              <a:t>15- </a:t>
            </a:r>
            <a:r>
              <a:rPr lang="en-US" dirty="0" err="1" smtClean="0">
                <a:latin typeface="Times New Roman" panose="02020603050405020304" pitchFamily="18" charset="0"/>
                <a:cs typeface="Times New Roman" panose="02020603050405020304" pitchFamily="18" charset="0"/>
              </a:rPr>
              <a:t>İnönü</a:t>
            </a:r>
            <a:r>
              <a:rPr lang="en-US"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U</a:t>
            </a:r>
            <a:r>
              <a:rPr lang="en-US" dirty="0" err="1" smtClean="0">
                <a:latin typeface="Times New Roman" panose="02020603050405020304" pitchFamily="18" charset="0"/>
                <a:cs typeface="Times New Roman" panose="02020603050405020304" pitchFamily="18" charset="0"/>
              </a:rPr>
              <a:t>niversity</a:t>
            </a:r>
            <a:r>
              <a:rPr lang="en-US" dirty="0" smtClean="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16- Keçiören </a:t>
            </a:r>
            <a:r>
              <a:rPr lang="tr-TR" dirty="0">
                <a:latin typeface="Times New Roman" panose="02020603050405020304" pitchFamily="18" charset="0"/>
                <a:cs typeface="Times New Roman" panose="02020603050405020304" pitchFamily="18" charset="0"/>
              </a:rPr>
              <a:t>Training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Research</a:t>
            </a:r>
            <a:r>
              <a:rPr lang="tr-TR" dirty="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Hospital</a:t>
            </a: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17- Sakarya Training </a:t>
            </a:r>
            <a:r>
              <a:rPr lang="tr-TR" dirty="0" err="1"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Research</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Hospital</a:t>
            </a: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18- Aydın Adnan Menderes </a:t>
            </a:r>
            <a:r>
              <a:rPr lang="tr-TR" dirty="0" err="1" smtClean="0">
                <a:latin typeface="Times New Roman" panose="02020603050405020304" pitchFamily="18" charset="0"/>
                <a:cs typeface="Times New Roman" panose="02020603050405020304" pitchFamily="18" charset="0"/>
              </a:rPr>
              <a:t>University</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13370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2</a:t>
            </a:fld>
            <a:endParaRPr lang="tr-TR" dirty="0"/>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Calibri"/>
            </a:endParaRPr>
          </a:p>
        </p:txBody>
      </p:sp>
      <p:sp>
        <p:nvSpPr>
          <p:cNvPr id="13"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14" name="Dikdörtgen 13"/>
          <p:cNvSpPr/>
          <p:nvPr/>
        </p:nvSpPr>
        <p:spPr>
          <a:xfrm>
            <a:off x="117986" y="1076298"/>
            <a:ext cx="10082918" cy="861774"/>
          </a:xfrm>
          <a:prstGeom prst="rect">
            <a:avLst/>
          </a:prstGeom>
        </p:spPr>
        <p:txBody>
          <a:bodyPr wrap="square">
            <a:spAutoFit/>
          </a:bodyPr>
          <a:lstStyle/>
          <a:p>
            <a:r>
              <a:rPr lang="en-US" sz="2500" b="1" dirty="0" smtClean="0">
                <a:latin typeface="Times New Roman" panose="02020603050405020304" pitchFamily="18" charset="0"/>
                <a:cs typeface="Times New Roman" panose="02020603050405020304" pitchFamily="18" charset="0"/>
              </a:rPr>
              <a:t>Workshop </a:t>
            </a:r>
            <a:r>
              <a:rPr lang="en-US" sz="2500" b="1" dirty="0">
                <a:latin typeface="Times New Roman" panose="02020603050405020304" pitchFamily="18" charset="0"/>
                <a:cs typeface="Times New Roman" panose="02020603050405020304" pitchFamily="18" charset="0"/>
              </a:rPr>
              <a:t>on the Integration of Traditional and Complementary Medicine to the Health Systems and Health </a:t>
            </a:r>
            <a:r>
              <a:rPr lang="en-US" sz="2500" b="1" dirty="0" smtClean="0">
                <a:latin typeface="Times New Roman" panose="02020603050405020304" pitchFamily="18" charset="0"/>
                <a:cs typeface="Times New Roman" panose="02020603050405020304" pitchFamily="18" charset="0"/>
              </a:rPr>
              <a:t>Services</a:t>
            </a:r>
            <a:r>
              <a:rPr lang="tr-TR" sz="2500" b="1" dirty="0" smtClean="0">
                <a:latin typeface="Times New Roman" panose="02020603050405020304" pitchFamily="18" charset="0"/>
                <a:cs typeface="Times New Roman" panose="02020603050405020304" pitchFamily="18" charset="0"/>
              </a:rPr>
              <a:t> (April 18, 2018) </a:t>
            </a:r>
            <a:endParaRPr lang="tr-TR" sz="2500"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117986" y="1938072"/>
            <a:ext cx="9263520" cy="369332"/>
          </a:xfrm>
          <a:prstGeom prst="rect">
            <a:avLst/>
          </a:prstGeom>
          <a:noFill/>
        </p:spPr>
        <p:txBody>
          <a:bodyPr wrap="square" rtlCol="0">
            <a:spAutoFit/>
          </a:bodyPr>
          <a:lstStyle/>
          <a:p>
            <a:pPr algn="just"/>
            <a:r>
              <a:rPr lang="tr-TR"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221715" y="1957690"/>
            <a:ext cx="9263520" cy="4893647"/>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Organization of Islamic </a:t>
            </a:r>
            <a:r>
              <a:rPr lang="en-US" sz="2400" dirty="0" smtClean="0">
                <a:latin typeface="Times New Roman" panose="02020603050405020304" pitchFamily="18" charset="0"/>
                <a:cs typeface="Times New Roman" panose="02020603050405020304" pitchFamily="18" charset="0"/>
              </a:rPr>
              <a:t>Cooperation (OIC)  </a:t>
            </a:r>
            <a:r>
              <a:rPr lang="en-US" sz="2400" dirty="0">
                <a:latin typeface="Times New Roman" panose="02020603050405020304" pitchFamily="18" charset="0"/>
                <a:cs typeface="Times New Roman" panose="02020603050405020304" pitchFamily="18" charset="0"/>
              </a:rPr>
              <a:t>Health Strategy Action </a:t>
            </a:r>
            <a:r>
              <a:rPr lang="en-US" sz="2400" dirty="0" smtClean="0">
                <a:latin typeface="Times New Roman" panose="02020603050405020304" pitchFamily="18" charset="0"/>
                <a:cs typeface="Times New Roman" panose="02020603050405020304" pitchFamily="18" charset="0"/>
              </a:rPr>
              <a:t>Program</a:t>
            </a:r>
            <a:r>
              <a:rPr lang="tr-TR" sz="2400" dirty="0" smtClean="0">
                <a:latin typeface="Times New Roman" panose="02020603050405020304" pitchFamily="18" charset="0"/>
                <a:cs typeface="Times New Roman" panose="02020603050405020304" pitchFamily="18" charset="0"/>
              </a:rPr>
              <a:t>me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(2014-2023) contains 6 thematic areas of cooperation to be realized among the member </a:t>
            </a:r>
            <a:r>
              <a:rPr lang="en-US" sz="2400" dirty="0" smtClean="0">
                <a:latin typeface="Times New Roman" panose="02020603050405020304" pitchFamily="18" charset="0"/>
                <a:cs typeface="Times New Roman" panose="02020603050405020304" pitchFamily="18" charset="0"/>
              </a:rPr>
              <a:t>countries.</a:t>
            </a:r>
          </a:p>
          <a:p>
            <a:pPr marL="285750" indent="-28575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Thematic </a:t>
            </a:r>
            <a:r>
              <a:rPr lang="en-US" sz="2400" dirty="0">
                <a:latin typeface="Times New Roman" panose="02020603050405020304" pitchFamily="18" charset="0"/>
                <a:cs typeface="Times New Roman" panose="02020603050405020304" pitchFamily="18" charset="0"/>
              </a:rPr>
              <a:t>areas include the mechanism of the “Leader Coordinator Countries Group” </a:t>
            </a:r>
            <a:r>
              <a:rPr lang="en-US" sz="2400" dirty="0" smtClean="0">
                <a:latin typeface="Times New Roman" panose="02020603050405020304" pitchFamily="18" charset="0"/>
                <a:cs typeface="Times New Roman" panose="02020603050405020304" pitchFamily="18" charset="0"/>
              </a:rPr>
              <a:t>was established to </a:t>
            </a:r>
            <a:r>
              <a:rPr lang="en-US" sz="2400" dirty="0">
                <a:latin typeface="Times New Roman" panose="02020603050405020304" pitchFamily="18" charset="0"/>
                <a:cs typeface="Times New Roman" panose="02020603050405020304" pitchFamily="18" charset="0"/>
              </a:rPr>
              <a:t>ensure cooperation and coordination among member states</a:t>
            </a:r>
            <a:r>
              <a:rPr lang="en-US" sz="24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the thematic </a:t>
            </a:r>
            <a:r>
              <a:rPr lang="en-US" sz="2400" dirty="0" smtClean="0">
                <a:latin typeface="Times New Roman" panose="02020603050405020304" pitchFamily="18" charset="0"/>
                <a:cs typeface="Times New Roman" panose="02020603050405020304" pitchFamily="18" charset="0"/>
              </a:rPr>
              <a:t>area, </a:t>
            </a:r>
            <a:r>
              <a:rPr lang="en-US" sz="2400" dirty="0">
                <a:latin typeface="Times New Roman" panose="02020603050405020304" pitchFamily="18" charset="0"/>
                <a:cs typeface="Times New Roman" panose="02020603050405020304" pitchFamily="18" charset="0"/>
              </a:rPr>
              <a:t>"Strengthening Health </a:t>
            </a:r>
            <a:r>
              <a:rPr lang="en-US" sz="2400" dirty="0" smtClean="0">
                <a:latin typeface="Times New Roman" panose="02020603050405020304" pitchFamily="18" charset="0"/>
                <a:cs typeface="Times New Roman" panose="02020603050405020304" pitchFamily="18" charset="0"/>
              </a:rPr>
              <a:t>Systems“, </a:t>
            </a:r>
            <a:r>
              <a:rPr lang="en-US" sz="2400" dirty="0">
                <a:latin typeface="Times New Roman" panose="02020603050405020304" pitchFamily="18" charset="0"/>
                <a:cs typeface="Times New Roman" panose="02020603050405020304" pitchFamily="18" charset="0"/>
              </a:rPr>
              <a:t>Turkey </a:t>
            </a:r>
            <a:r>
              <a:rPr lang="en-US" sz="2400" dirty="0" smtClean="0">
                <a:latin typeface="Times New Roman" panose="02020603050405020304" pitchFamily="18" charset="0"/>
                <a:cs typeface="Times New Roman" panose="02020603050405020304" pitchFamily="18" charset="0"/>
              </a:rPr>
              <a:t>is the Leader </a:t>
            </a:r>
            <a:r>
              <a:rPr lang="en-US" sz="2400" dirty="0">
                <a:latin typeface="Times New Roman" panose="02020603050405020304" pitchFamily="18" charset="0"/>
                <a:cs typeface="Times New Roman" panose="02020603050405020304" pitchFamily="18" charset="0"/>
              </a:rPr>
              <a:t>Coordinator Country</a:t>
            </a:r>
            <a:r>
              <a:rPr lang="en-US" sz="24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According </a:t>
            </a:r>
            <a:r>
              <a:rPr lang="en-US" sz="2400" dirty="0">
                <a:latin typeface="Times New Roman" panose="02020603050405020304" pitchFamily="18" charset="0"/>
                <a:cs typeface="Times New Roman" panose="02020603050405020304" pitchFamily="18" charset="0"/>
              </a:rPr>
              <a:t>to the Action Program, </a:t>
            </a:r>
            <a:r>
              <a:rPr lang="en-US" sz="2400" dirty="0" smtClean="0">
                <a:latin typeface="Times New Roman" panose="02020603050405020304" pitchFamily="18" charset="0"/>
                <a:cs typeface="Times New Roman" panose="02020603050405020304" pitchFamily="18" charset="0"/>
              </a:rPr>
              <a:t>health system strengthening is </a:t>
            </a:r>
            <a:r>
              <a:rPr lang="en-US" sz="2400" dirty="0">
                <a:latin typeface="Times New Roman" panose="02020603050405020304" pitchFamily="18" charset="0"/>
                <a:cs typeface="Times New Roman" panose="02020603050405020304" pitchFamily="18" charset="0"/>
              </a:rPr>
              <a:t>one of the areas of priority cooperation among </a:t>
            </a:r>
            <a:r>
              <a:rPr lang="en-US" sz="2400" dirty="0" smtClean="0">
                <a:latin typeface="Times New Roman" panose="02020603050405020304" pitchFamily="18" charset="0"/>
                <a:cs typeface="Times New Roman" panose="02020603050405020304" pitchFamily="18" charset="0"/>
              </a:rPr>
              <a:t>OIC Member States, </a:t>
            </a:r>
            <a:r>
              <a:rPr lang="en-US" sz="2400" dirty="0">
                <a:latin typeface="Times New Roman" panose="02020603050405020304" pitchFamily="18" charset="0"/>
                <a:cs typeface="Times New Roman" panose="02020603050405020304" pitchFamily="18" charset="0"/>
              </a:rPr>
              <a:t>which provides </a:t>
            </a:r>
            <a:r>
              <a:rPr lang="en-US" sz="2400" dirty="0" smtClean="0">
                <a:latin typeface="Times New Roman" panose="02020603050405020304" pitchFamily="18" charset="0"/>
                <a:cs typeface="Times New Roman" panose="02020603050405020304" pitchFamily="18" charset="0"/>
              </a:rPr>
              <a:t>opportunity </a:t>
            </a:r>
            <a:r>
              <a:rPr lang="en-US" sz="2400" dirty="0">
                <a:latin typeface="Times New Roman" panose="02020603050405020304" pitchFamily="18" charset="0"/>
                <a:cs typeface="Times New Roman" panose="02020603050405020304" pitchFamily="18" charset="0"/>
              </a:rPr>
              <a:t>for the development of the OIC's organizational cooperation </a:t>
            </a:r>
            <a:r>
              <a:rPr lang="en-US" sz="2400" dirty="0" smtClean="0">
                <a:latin typeface="Times New Roman" panose="02020603050405020304" pitchFamily="18" charset="0"/>
                <a:cs typeface="Times New Roman" panose="02020603050405020304" pitchFamily="18" charset="0"/>
              </a:rPr>
              <a:t>capacity.</a:t>
            </a:r>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536743"/>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956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latin typeface="Times New Roman" panose="02020603050405020304" pitchFamily="18" charset="0"/>
                <a:cs typeface="Times New Roman" panose="02020603050405020304" pitchFamily="18" charset="0"/>
              </a:rPr>
              <a:pPr/>
              <a:t>20</a:t>
            </a:fld>
            <a:endParaRPr lang="tr-TR" dirty="0">
              <a:latin typeface="Times New Roman" panose="02020603050405020304" pitchFamily="18" charset="0"/>
              <a:cs typeface="Times New Roman" panose="02020603050405020304" pitchFamily="18" charset="0"/>
            </a:endParaRPr>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154375" y="1430693"/>
            <a:ext cx="10363200" cy="1569660"/>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Units; indicates the units which are established under the responsibility of a physician and/or a dentist</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limited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with</a:t>
            </a:r>
            <a:r>
              <a:rPr lang="en-US"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their</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professions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having a corresponding certificate and within a healthcare institution owned by a public and private legal person in order to perform the practices specified in this Regulation.</a:t>
            </a:r>
            <a:endParaRPr lang="en-US" sz="2400" dirty="0">
              <a:latin typeface="Times New Roman" panose="02020603050405020304" pitchFamily="18" charset="0"/>
              <a:cs typeface="Times New Roman" panose="02020603050405020304" pitchFamily="18" charset="0"/>
            </a:endParaRPr>
          </a:p>
        </p:txBody>
      </p:sp>
      <p:graphicFrame>
        <p:nvGraphicFramePr>
          <p:cNvPr id="13" name="Grafik 12"/>
          <p:cNvGraphicFramePr/>
          <p:nvPr>
            <p:extLst>
              <p:ext uri="{D42A27DB-BD31-4B8C-83A1-F6EECF244321}">
                <p14:modId xmlns:p14="http://schemas.microsoft.com/office/powerpoint/2010/main" val="38376822"/>
              </p:ext>
            </p:extLst>
          </p:nvPr>
        </p:nvGraphicFramePr>
        <p:xfrm>
          <a:off x="0" y="2909455"/>
          <a:ext cx="8318089" cy="3733289"/>
        </p:xfrm>
        <a:graphic>
          <a:graphicData uri="http://schemas.openxmlformats.org/drawingml/2006/chart">
            <c:chart xmlns:c="http://schemas.openxmlformats.org/drawingml/2006/chart" xmlns:r="http://schemas.openxmlformats.org/officeDocument/2006/relationships" r:id="rId4"/>
          </a:graphicData>
        </a:graphic>
      </p:graphicFrame>
      <p:sp>
        <p:nvSpPr>
          <p:cNvPr id="11" name="Dikdörtgen 10"/>
          <p:cNvSpPr/>
          <p:nvPr/>
        </p:nvSpPr>
        <p:spPr>
          <a:xfrm>
            <a:off x="139306" y="954755"/>
            <a:ext cx="915635" cy="477054"/>
          </a:xfrm>
          <a:prstGeom prst="rect">
            <a:avLst/>
          </a:prstGeom>
        </p:spPr>
        <p:txBody>
          <a:bodyPr wrap="none">
            <a:spAutoFit/>
          </a:bodyPr>
          <a:lstStyle/>
          <a:p>
            <a:r>
              <a:rPr lang="en-US" sz="2500" b="1" dirty="0" smtClean="0">
                <a:latin typeface="Times New Roman" panose="02020603050405020304" pitchFamily="18" charset="0"/>
                <a:cs typeface="Times New Roman" panose="02020603050405020304" pitchFamily="18" charset="0"/>
              </a:rPr>
              <a:t>Units</a:t>
            </a:r>
            <a:endParaRPr lang="en-US" sz="2500" b="1" dirty="0">
              <a:latin typeface="Times New Roman" panose="02020603050405020304" pitchFamily="18" charset="0"/>
              <a:cs typeface="Times New Roman" panose="02020603050405020304" pitchFamily="18" charset="0"/>
            </a:endParaRPr>
          </a:p>
        </p:txBody>
      </p:sp>
      <p:sp>
        <p:nvSpPr>
          <p:cNvPr id="12" name="2 Metin kutusu"/>
          <p:cNvSpPr txBox="1"/>
          <p:nvPr/>
        </p:nvSpPr>
        <p:spPr>
          <a:xfrm>
            <a:off x="117986" y="179058"/>
            <a:ext cx="8200103" cy="707886"/>
          </a:xfrm>
          <a:prstGeom prst="rect">
            <a:avLst/>
          </a:prstGeom>
          <a:noFill/>
        </p:spPr>
        <p:txBody>
          <a:bodyPr wrap="squar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Republic of Turkey Ministry of Health</a:t>
            </a:r>
          </a:p>
          <a:p>
            <a:pPr algn="ctr"/>
            <a:r>
              <a:rPr lang="en-US" sz="2000" b="1" dirty="0" smtClean="0">
                <a:solidFill>
                  <a:schemeClr val="bg1"/>
                </a:solidFill>
                <a:latin typeface="Times New Roman" panose="02020603050405020304" pitchFamily="18" charset="0"/>
                <a:cs typeface="Times New Roman" panose="02020603050405020304" pitchFamily="18" charset="0"/>
              </a:rPr>
              <a:t> General Directorate of Health Services </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089856"/>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21</a:t>
            </a:fld>
            <a:endParaRPr lang="tr-TR" dirty="0"/>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Calibri"/>
            </a:endParaRPr>
          </a:p>
        </p:txBody>
      </p:sp>
      <p:graphicFrame>
        <p:nvGraphicFramePr>
          <p:cNvPr id="11" name="Tablo 10"/>
          <p:cNvGraphicFramePr>
            <a:graphicFrameLocks noGrp="1"/>
          </p:cNvGraphicFramePr>
          <p:nvPr>
            <p:extLst>
              <p:ext uri="{D42A27DB-BD31-4B8C-83A1-F6EECF244321}">
                <p14:modId xmlns:p14="http://schemas.microsoft.com/office/powerpoint/2010/main" val="208543263"/>
              </p:ext>
            </p:extLst>
          </p:nvPr>
        </p:nvGraphicFramePr>
        <p:xfrm>
          <a:off x="109761" y="1479007"/>
          <a:ext cx="9079209" cy="5196840"/>
        </p:xfrm>
        <a:graphic>
          <a:graphicData uri="http://schemas.openxmlformats.org/drawingml/2006/table">
            <a:tbl>
              <a:tblPr firstRow="1" bandRow="1">
                <a:tableStyleId>{5C22544A-7EE6-4342-B048-85BDC9FD1C3A}</a:tableStyleId>
              </a:tblPr>
              <a:tblGrid>
                <a:gridCol w="3086721">
                  <a:extLst>
                    <a:ext uri="{9D8B030D-6E8A-4147-A177-3AD203B41FA5}">
                      <a16:colId xmlns:a16="http://schemas.microsoft.com/office/drawing/2014/main" val="20000"/>
                    </a:ext>
                  </a:extLst>
                </a:gridCol>
                <a:gridCol w="2326258">
                  <a:extLst>
                    <a:ext uri="{9D8B030D-6E8A-4147-A177-3AD203B41FA5}">
                      <a16:colId xmlns:a16="http://schemas.microsoft.com/office/drawing/2014/main" val="20001"/>
                    </a:ext>
                  </a:extLst>
                </a:gridCol>
                <a:gridCol w="2379463">
                  <a:extLst>
                    <a:ext uri="{9D8B030D-6E8A-4147-A177-3AD203B41FA5}">
                      <a16:colId xmlns:a16="http://schemas.microsoft.com/office/drawing/2014/main" val="20002"/>
                    </a:ext>
                  </a:extLst>
                </a:gridCol>
                <a:gridCol w="1286767">
                  <a:extLst>
                    <a:ext uri="{9D8B030D-6E8A-4147-A177-3AD203B41FA5}">
                      <a16:colId xmlns:a16="http://schemas.microsoft.com/office/drawing/2014/main" val="20003"/>
                    </a:ext>
                  </a:extLst>
                </a:gridCol>
              </a:tblGrid>
              <a:tr h="0">
                <a:tc>
                  <a:txBody>
                    <a:bodyPr/>
                    <a:lstStyle/>
                    <a:p>
                      <a:pPr algn="ctr"/>
                      <a:r>
                        <a:rPr lang="en-US" sz="1500" b="0" noProof="0" smtClean="0">
                          <a:latin typeface="Times New Roman" panose="02020603050405020304" pitchFamily="18" charset="0"/>
                          <a:cs typeface="Times New Roman" panose="02020603050405020304" pitchFamily="18" charset="0"/>
                        </a:rPr>
                        <a:t>Practices</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r>
                        <a:rPr lang="en-US" sz="1500" b="0" noProof="0" smtClean="0">
                          <a:latin typeface="Times New Roman" panose="02020603050405020304" pitchFamily="18" charset="0"/>
                          <a:cs typeface="Times New Roman" panose="02020603050405020304" pitchFamily="18" charset="0"/>
                        </a:rPr>
                        <a:t>By Training</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r>
                        <a:rPr lang="en-US" sz="1500" b="0" noProof="0" smtClean="0">
                          <a:latin typeface="Times New Roman" panose="02020603050405020304" pitchFamily="18" charset="0"/>
                          <a:cs typeface="Times New Roman" panose="02020603050405020304" pitchFamily="18" charset="0"/>
                        </a:rPr>
                        <a:t>Equivalence</a:t>
                      </a:r>
                      <a:r>
                        <a:rPr lang="en-US" sz="1500" b="0" baseline="0" noProof="0" smtClean="0">
                          <a:latin typeface="Times New Roman" panose="02020603050405020304" pitchFamily="18" charset="0"/>
                          <a:cs typeface="Times New Roman" panose="02020603050405020304" pitchFamily="18" charset="0"/>
                        </a:rPr>
                        <a:t>  Document</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r>
                        <a:rPr lang="en-US" sz="1500" b="0" noProof="0" smtClean="0">
                          <a:latin typeface="Times New Roman" panose="02020603050405020304" pitchFamily="18" charset="0"/>
                          <a:cs typeface="Times New Roman" panose="02020603050405020304" pitchFamily="18" charset="0"/>
                        </a:rPr>
                        <a:t>Total</a:t>
                      </a:r>
                      <a:endParaRPr lang="en-US" sz="1500" b="0" noProof="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Acupuncture</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cs typeface="Times New Roman" panose="02020603050405020304" pitchFamily="18" charset="0"/>
                        </a:rPr>
                        <a:t>1445</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1445</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Ozone</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836</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858</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Cupping</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1226</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53</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1249</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Hypnosis</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101</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124</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Homeopathy</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96</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ctr"/>
                      <a:r>
                        <a:rPr lang="en-US" sz="1500" b="0" noProof="0" dirty="0" err="1" smtClean="0">
                          <a:latin typeface="Times New Roman" panose="02020603050405020304" pitchFamily="18" charset="0"/>
                          <a:cs typeface="Times New Roman" panose="02020603050405020304" pitchFamily="18" charset="0"/>
                        </a:rPr>
                        <a:t>Mesotherapy</a:t>
                      </a:r>
                      <a:endParaRPr lang="en-US" sz="1500" b="0" noProof="0" dirty="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501</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503</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Apitherapy</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13</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Prolotherapy</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198</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222</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Music Therapy</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0</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Leech Therapy</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266</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287</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Phitotherapy-Herbal</a:t>
                      </a:r>
                      <a:r>
                        <a:rPr lang="en-US" sz="1500" b="0" baseline="0" noProof="0" smtClean="0">
                          <a:latin typeface="Times New Roman" panose="02020603050405020304" pitchFamily="18" charset="0"/>
                          <a:cs typeface="Times New Roman" panose="02020603050405020304" pitchFamily="18" charset="0"/>
                        </a:rPr>
                        <a:t> Med.</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mn-ea"/>
                          <a:cs typeface="Times New Roman" panose="02020603050405020304" pitchFamily="18" charset="0"/>
                        </a:rPr>
                        <a:t>124</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130</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Osteopathy</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cs typeface="Times New Roman" panose="02020603050405020304" pitchFamily="18" charset="0"/>
                        </a:rPr>
                        <a:t>0</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Larvae </a:t>
                      </a:r>
                      <a:r>
                        <a:rPr lang="en-US" sz="1500" b="0" baseline="0" noProof="0" smtClean="0">
                          <a:latin typeface="Times New Roman" panose="02020603050405020304" pitchFamily="18" charset="0"/>
                          <a:cs typeface="Times New Roman" panose="02020603050405020304" pitchFamily="18" charset="0"/>
                        </a:rPr>
                        <a:t> Therapy (Maggot)</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500" b="1" noProof="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0">
                <a:tc>
                  <a:txBody>
                    <a:bodyPr/>
                    <a:lstStyle/>
                    <a:p>
                      <a:pPr algn="ctr"/>
                      <a:r>
                        <a:rPr lang="en-US" sz="1500" b="0" noProof="0" smtClean="0">
                          <a:latin typeface="Times New Roman" panose="02020603050405020304" pitchFamily="18" charset="0"/>
                          <a:cs typeface="Times New Roman" panose="02020603050405020304" pitchFamily="18" charset="0"/>
                        </a:rPr>
                        <a:t>Reflexology</a:t>
                      </a:r>
                      <a:endParaRPr lang="en-US" sz="1500" b="0" noProof="0">
                        <a:latin typeface="Times New Roman" panose="02020603050405020304" pitchFamily="18" charset="0"/>
                        <a:cs typeface="Times New Roman" panose="02020603050405020304" pitchFamily="18" charset="0"/>
                      </a:endParaRPr>
                    </a:p>
                  </a:txBody>
                  <a:tcPr anchor="ctr"/>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cs typeface="Times New Roman" panose="02020603050405020304" pitchFamily="18" charset="0"/>
                        </a:rPr>
                        <a:t>0</a:t>
                      </a: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ctr">
                        <a:lnSpc>
                          <a:spcPct val="107000"/>
                        </a:lnSpc>
                        <a:spcAft>
                          <a:spcPts val="0"/>
                        </a:spcAft>
                      </a:pPr>
                      <a:r>
                        <a:rPr lang="en-US" sz="1500" b="1" noProof="0" smtClean="0">
                          <a:solidFill>
                            <a:schemeClr val="tx1"/>
                          </a:solidFill>
                          <a:effectLst/>
                          <a:latin typeface="Times New Roman" panose="02020603050405020304" pitchFamily="18" charset="0"/>
                          <a:cs typeface="Times New Roman" panose="02020603050405020304" pitchFamily="18" charset="0"/>
                        </a:rPr>
                        <a:t>2</a:t>
                      </a:r>
                    </a:p>
                  </a:txBody>
                  <a:tcPr marL="68580" marR="68580" marT="0" marB="0"/>
                </a:tc>
                <a:extLst>
                  <a:ext uri="{0D108BD9-81ED-4DB2-BD59-A6C34878D82A}">
                    <a16:rowId xmlns:a16="http://schemas.microsoft.com/office/drawing/2014/main" val="10014"/>
                  </a:ext>
                </a:extLst>
              </a:tr>
              <a:tr h="0">
                <a:tc gridSpan="4">
                  <a:txBody>
                    <a:bodyPr/>
                    <a:lstStyle/>
                    <a:p>
                      <a:pPr algn="ctr"/>
                      <a:r>
                        <a:rPr lang="en-US" sz="2000" b="1" noProof="0" dirty="0" smtClean="0">
                          <a:latin typeface="Times New Roman" panose="02020603050405020304" pitchFamily="18" charset="0"/>
                          <a:cs typeface="Times New Roman" panose="02020603050405020304" pitchFamily="18" charset="0"/>
                        </a:rPr>
                        <a:t>                                                                                                              Total:     4954</a:t>
                      </a:r>
                      <a:endParaRPr lang="en-US" sz="2000" b="1" noProof="0" dirty="0">
                        <a:latin typeface="Times New Roman" panose="02020603050405020304" pitchFamily="18" charset="0"/>
                        <a:cs typeface="Times New Roman" panose="02020603050405020304" pitchFamily="18" charset="0"/>
                      </a:endParaRPr>
                    </a:p>
                  </a:txBody>
                  <a:tcPr anchor="ctr"/>
                </a:tc>
                <a:tc hMerge="1">
                  <a:txBody>
                    <a:bodyPr/>
                    <a:lstStyle/>
                    <a:p>
                      <a:pPr algn="ctr">
                        <a:lnSpc>
                          <a:spcPct val="107000"/>
                        </a:lnSpc>
                        <a:spcAft>
                          <a:spcPts val="0"/>
                        </a:spcAft>
                      </a:pPr>
                      <a:endParaRPr lang="tr-TR" sz="1500" b="1" dirty="0" smtClean="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tr-TR" sz="1500" b="1" dirty="0" smtClean="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tr-TR" sz="1500" b="1" dirty="0" smtClean="0">
                        <a:solidFill>
                          <a:schemeClr val="tx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bl>
          </a:graphicData>
        </a:graphic>
      </p:graphicFrame>
      <p:sp>
        <p:nvSpPr>
          <p:cNvPr id="13"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14" name="Dikdörtgen 13"/>
          <p:cNvSpPr/>
          <p:nvPr/>
        </p:nvSpPr>
        <p:spPr>
          <a:xfrm>
            <a:off x="117986" y="946100"/>
            <a:ext cx="3335208" cy="477054"/>
          </a:xfrm>
          <a:prstGeom prst="rect">
            <a:avLst/>
          </a:prstGeom>
        </p:spPr>
        <p:txBody>
          <a:bodyPr wrap="none">
            <a:spAutoFit/>
          </a:bodyPr>
          <a:lstStyle/>
          <a:p>
            <a:r>
              <a:rPr lang="tr-TR" sz="2500" b="1" dirty="0" err="1" smtClean="0">
                <a:latin typeface="Times New Roman" panose="02020603050405020304" pitchFamily="18" charset="0"/>
                <a:cs typeface="Times New Roman" panose="02020603050405020304" pitchFamily="18" charset="0"/>
              </a:rPr>
              <a:t>Number</a:t>
            </a:r>
            <a:r>
              <a:rPr lang="tr-TR" sz="2500" b="1" dirty="0" smtClean="0">
                <a:latin typeface="Times New Roman" panose="02020603050405020304" pitchFamily="18" charset="0"/>
                <a:cs typeface="Times New Roman" panose="02020603050405020304" pitchFamily="18" charset="0"/>
              </a:rPr>
              <a:t> of </a:t>
            </a:r>
            <a:r>
              <a:rPr lang="tr-TR" sz="2500" b="1" dirty="0" err="1" smtClean="0">
                <a:latin typeface="Times New Roman" panose="02020603050405020304" pitchFamily="18" charset="0"/>
                <a:cs typeface="Times New Roman" panose="02020603050405020304" pitchFamily="18" charset="0"/>
              </a:rPr>
              <a:t>Certificates</a:t>
            </a:r>
            <a:endParaRPr lang="tr-TR"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8338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22</a:t>
            </a:fld>
            <a:endParaRPr lang="tr-TR" dirty="0"/>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Calibri"/>
            </a:endParaRPr>
          </a:p>
        </p:txBody>
      </p:sp>
      <p:sp>
        <p:nvSpPr>
          <p:cNvPr id="13"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14" name="Dikdörtgen 13"/>
          <p:cNvSpPr/>
          <p:nvPr/>
        </p:nvSpPr>
        <p:spPr>
          <a:xfrm>
            <a:off x="117986" y="1076298"/>
            <a:ext cx="10082918" cy="477054"/>
          </a:xfrm>
          <a:prstGeom prst="rect">
            <a:avLst/>
          </a:prstGeom>
        </p:spPr>
        <p:txBody>
          <a:bodyPr wrap="square">
            <a:spAutoFit/>
          </a:bodyPr>
          <a:lstStyle/>
          <a:p>
            <a:r>
              <a:rPr lang="en-US" sz="2500" b="1" dirty="0" smtClean="0">
                <a:latin typeface="Times New Roman" panose="02020603050405020304" pitchFamily="18" charset="0"/>
                <a:cs typeface="Times New Roman" panose="02020603050405020304" pitchFamily="18" charset="0"/>
              </a:rPr>
              <a:t>Future Goals</a:t>
            </a:r>
            <a:endParaRPr lang="en-US" sz="2500"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117986" y="1938072"/>
            <a:ext cx="9263520" cy="369332"/>
          </a:xfrm>
          <a:prstGeom prst="rect">
            <a:avLst/>
          </a:prstGeom>
          <a:noFill/>
        </p:spPr>
        <p:txBody>
          <a:bodyPr wrap="square" rtlCol="0">
            <a:spAutoFit/>
          </a:bodyPr>
          <a:lstStyle/>
          <a:p>
            <a:pPr algn="just"/>
            <a:r>
              <a:rPr lang="tr-TR"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11" name="Dikdörtgen 10"/>
          <p:cNvSpPr/>
          <p:nvPr/>
        </p:nvSpPr>
        <p:spPr>
          <a:xfrm>
            <a:off x="117986" y="1599417"/>
            <a:ext cx="9263520" cy="4893647"/>
          </a:xfrm>
          <a:prstGeom prst="rect">
            <a:avLst/>
          </a:prstGeom>
        </p:spPr>
        <p:txBody>
          <a:bodyPr wrap="square">
            <a:spAutoFit/>
          </a:bodyPr>
          <a:lstStyle/>
          <a:p>
            <a:pPr marL="342900" indent="-3429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the integration of </a:t>
            </a:r>
            <a:r>
              <a:rPr lang="en-US" sz="2400" dirty="0" smtClean="0">
                <a:latin typeface="Times New Roman" panose="02020603050405020304" pitchFamily="18" charset="0"/>
                <a:cs typeface="Times New Roman" panose="02020603050405020304" pitchFamily="18" charset="0"/>
              </a:rPr>
              <a:t>traditional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complementary medical practices </a:t>
            </a:r>
            <a:r>
              <a:rPr lang="en-US" sz="2400" dirty="0">
                <a:latin typeface="Times New Roman" panose="02020603050405020304" pitchFamily="18" charset="0"/>
                <a:cs typeface="Times New Roman" panose="02020603050405020304" pitchFamily="18" charset="0"/>
              </a:rPr>
              <a:t>into the health </a:t>
            </a:r>
            <a:r>
              <a:rPr lang="en-US" sz="2400" dirty="0" smtClean="0">
                <a:latin typeface="Times New Roman" panose="02020603050405020304" pitchFamily="18" charset="0"/>
                <a:cs typeface="Times New Roman" panose="02020603050405020304" pitchFamily="18" charset="0"/>
              </a:rPr>
              <a:t>system;</a:t>
            </a:r>
          </a:p>
          <a:p>
            <a:pPr marL="342900" indent="-342900" algn="just">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Aims:</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Prevention of existing abuses </a:t>
            </a:r>
            <a:r>
              <a:rPr lang="en-US" sz="2400" dirty="0" smtClean="0">
                <a:latin typeface="Times New Roman" panose="02020603050405020304" pitchFamily="18" charset="0"/>
                <a:cs typeface="Times New Roman" panose="02020603050405020304" pitchFamily="18" charset="0"/>
              </a:rPr>
              <a:t>stemming</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traditional and complementary medical practices,</a:t>
            </a: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More </a:t>
            </a:r>
            <a:r>
              <a:rPr lang="en-US" sz="2400" dirty="0">
                <a:latin typeface="Times New Roman" panose="02020603050405020304" pitchFamily="18" charset="0"/>
                <a:cs typeface="Times New Roman" panose="02020603050405020304" pitchFamily="18" charset="0"/>
              </a:rPr>
              <a:t>effective implementation of the preventive medicine with traditional and complementary medical practices,</a:t>
            </a: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For the extremely increased health </a:t>
            </a:r>
            <a:r>
              <a:rPr lang="en-US" sz="2400" dirty="0">
                <a:latin typeface="Times New Roman" panose="02020603050405020304" pitchFamily="18" charset="0"/>
                <a:cs typeface="Times New Roman" panose="02020603050405020304" pitchFamily="18" charset="0"/>
              </a:rPr>
              <a:t>expenditures </a:t>
            </a: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planned to implement traditional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complementary medical </a:t>
            </a:r>
            <a:r>
              <a:rPr lang="en-US" sz="2400" dirty="0">
                <a:latin typeface="Times New Roman" panose="02020603050405020304" pitchFamily="18" charset="0"/>
                <a:cs typeface="Times New Roman" panose="02020603050405020304" pitchFamily="18" charset="0"/>
              </a:rPr>
              <a:t>applications in supportive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reinforce national health expenditures,</a:t>
            </a: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From the variety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medicinal</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and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the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aromatic plants, it is intended to obtain benefits with stakeholder </a:t>
            </a:r>
            <a:r>
              <a:rPr lang="tr-TR" sz="2400" dirty="0" smtClean="0">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inistries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04519"/>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4</a:t>
            </a:r>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2" y="0"/>
            <a:ext cx="12274061"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23</a:t>
            </a:fld>
            <a:endParaRPr lang="tr-TR" dirty="0"/>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2" y="857251"/>
            <a:ext cx="3107531" cy="2919615"/>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4321" y="4267597"/>
            <a:ext cx="3203972" cy="2453878"/>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5960" y="4318001"/>
            <a:ext cx="2995380" cy="2299101"/>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7321" y="815181"/>
            <a:ext cx="3357563" cy="2357438"/>
          </a:xfrm>
          <a:prstGeom prst="rect">
            <a:avLst/>
          </a:prstGeom>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68996">
            <a:off x="3977229" y="2390370"/>
            <a:ext cx="2880183" cy="2816178"/>
          </a:xfrm>
          <a:prstGeom prst="rect">
            <a:avLst/>
          </a:prstGeom>
        </p:spPr>
      </p:pic>
      <p:pic>
        <p:nvPicPr>
          <p:cNvPr id="92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8420" y="-13097"/>
            <a:ext cx="66262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5713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24</a:t>
            </a:fld>
            <a:endParaRPr lang="tr-TR" dirty="0"/>
          </a:p>
        </p:txBody>
      </p:sp>
      <p:sp>
        <p:nvSpPr>
          <p:cNvPr id="10" name="İçerik Yer Tutucusu 2"/>
          <p:cNvSpPr txBox="1">
            <a:spLocks/>
          </p:cNvSpPr>
          <p:nvPr/>
        </p:nvSpPr>
        <p:spPr>
          <a:xfrm>
            <a:off x="769311" y="916978"/>
            <a:ext cx="7791094" cy="717549"/>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3600" b="1" dirty="0" err="1" smtClean="0">
                <a:solidFill>
                  <a:schemeClr val="tx1"/>
                </a:solidFill>
              </a:rPr>
              <a:t>Our</a:t>
            </a:r>
            <a:r>
              <a:rPr lang="tr-TR" sz="3600" b="1" dirty="0" smtClean="0">
                <a:solidFill>
                  <a:schemeClr val="tx1"/>
                </a:solidFill>
              </a:rPr>
              <a:t> Web Site </a:t>
            </a:r>
          </a:p>
          <a:p>
            <a:r>
              <a:rPr lang="tr-TR" sz="3600" b="1" dirty="0" smtClean="0">
                <a:solidFill>
                  <a:schemeClr val="tx1"/>
                </a:solidFill>
              </a:rPr>
              <a:t>www.tcamanatolia.saglik.gov.tr</a:t>
            </a:r>
            <a:endParaRPr lang="tr-TR" sz="3600" b="1" dirty="0">
              <a:solidFill>
                <a:schemeClr val="tx1"/>
              </a:solidFill>
            </a:endParaRPr>
          </a:p>
          <a:p>
            <a:endParaRPr lang="tr-TR" sz="3600" b="1" dirty="0">
              <a:solidFill>
                <a:schemeClr val="tx1"/>
              </a:solidFill>
            </a:endParaRP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1746" y="46288"/>
            <a:ext cx="66262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p:cNvPicPr>
            <a:picLocks noChangeAspect="1"/>
          </p:cNvPicPr>
          <p:nvPr/>
        </p:nvPicPr>
        <p:blipFill>
          <a:blip r:embed="rId5" cstate="print"/>
          <a:stretch>
            <a:fillRect/>
          </a:stretch>
        </p:blipFill>
        <p:spPr>
          <a:xfrm>
            <a:off x="0" y="1487796"/>
            <a:ext cx="9769641" cy="5233679"/>
          </a:xfrm>
          <a:prstGeom prst="rect">
            <a:avLst/>
          </a:prstGeom>
        </p:spPr>
      </p:pic>
    </p:spTree>
    <p:extLst>
      <p:ext uri="{BB962C8B-B14F-4D97-AF65-F5344CB8AC3E}">
        <p14:creationId xmlns:p14="http://schemas.microsoft.com/office/powerpoint/2010/main" val="25617746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25</a:t>
            </a:fld>
            <a:endParaRPr lang="tr-TR" dirty="0"/>
          </a:p>
        </p:txBody>
      </p:sp>
      <p:sp>
        <p:nvSpPr>
          <p:cNvPr id="10" name="İçerik Yer Tutucusu 2"/>
          <p:cNvSpPr txBox="1">
            <a:spLocks/>
          </p:cNvSpPr>
          <p:nvPr/>
        </p:nvSpPr>
        <p:spPr>
          <a:xfrm>
            <a:off x="1240473" y="883808"/>
            <a:ext cx="7787852" cy="71754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3600" b="1" dirty="0" err="1" smtClean="0">
                <a:solidFill>
                  <a:schemeClr val="tx1"/>
                </a:solidFill>
              </a:rPr>
              <a:t>Our</a:t>
            </a:r>
            <a:r>
              <a:rPr lang="tr-TR" sz="3600" b="1" dirty="0" smtClean="0">
                <a:solidFill>
                  <a:schemeClr val="tx1"/>
                </a:solidFill>
              </a:rPr>
              <a:t> Feedback </a:t>
            </a:r>
            <a:r>
              <a:rPr lang="tr-TR" sz="3600" b="1" dirty="0" err="1" smtClean="0">
                <a:solidFill>
                  <a:schemeClr val="tx1"/>
                </a:solidFill>
              </a:rPr>
              <a:t>System</a:t>
            </a:r>
            <a:r>
              <a:rPr lang="tr-TR" sz="3600" b="1" dirty="0" smtClean="0">
                <a:solidFill>
                  <a:schemeClr val="tx1"/>
                </a:solidFill>
              </a:rPr>
              <a:t> (</a:t>
            </a:r>
            <a:r>
              <a:rPr lang="tr-TR" sz="3600" b="1" dirty="0" err="1" smtClean="0">
                <a:solidFill>
                  <a:schemeClr val="tx1"/>
                </a:solidFill>
              </a:rPr>
              <a:t>Controlling</a:t>
            </a:r>
            <a:r>
              <a:rPr lang="tr-TR" sz="3600" b="1" dirty="0" smtClean="0">
                <a:solidFill>
                  <a:schemeClr val="tx1"/>
                </a:solidFill>
              </a:rPr>
              <a:t> </a:t>
            </a:r>
            <a:r>
              <a:rPr lang="tr-TR" sz="3600" b="1" dirty="0" err="1" smtClean="0">
                <a:solidFill>
                  <a:schemeClr val="tx1"/>
                </a:solidFill>
              </a:rPr>
              <a:t>System</a:t>
            </a:r>
            <a:r>
              <a:rPr lang="tr-TR" sz="3600" b="1" dirty="0" smtClean="0">
                <a:solidFill>
                  <a:schemeClr val="tx1"/>
                </a:solidFill>
              </a:rPr>
              <a:t>)</a:t>
            </a:r>
            <a:endParaRPr lang="tr-TR" sz="3600" b="1" dirty="0">
              <a:solidFill>
                <a:schemeClr val="tx1"/>
              </a:solidFill>
            </a:endParaRPr>
          </a:p>
          <a:p>
            <a:endParaRPr lang="tr-TR" sz="3600" b="1" dirty="0">
              <a:solidFill>
                <a:schemeClr val="tx1"/>
              </a:solidFill>
            </a:endParaRPr>
          </a:p>
        </p:txBody>
      </p:sp>
      <p:pic>
        <p:nvPicPr>
          <p:cNvPr id="5" name="Resim 4"/>
          <p:cNvPicPr>
            <a:picLocks noChangeAspect="1"/>
          </p:cNvPicPr>
          <p:nvPr/>
        </p:nvPicPr>
        <p:blipFill>
          <a:blip r:embed="rId4" cstate="print"/>
          <a:stretch>
            <a:fillRect/>
          </a:stretch>
        </p:blipFill>
        <p:spPr>
          <a:xfrm>
            <a:off x="175846" y="1524477"/>
            <a:ext cx="9917106" cy="5242544"/>
          </a:xfrm>
          <a:prstGeom prst="rect">
            <a:avLst/>
          </a:prstGeom>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19312"/>
            <a:ext cx="66262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065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956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26</a:t>
            </a:fld>
            <a:endParaRPr lang="tr-TR" dirty="0"/>
          </a:p>
        </p:txBody>
      </p:sp>
      <p:sp>
        <p:nvSpPr>
          <p:cNvPr id="10" name="İçerik Yer Tutucusu 1"/>
          <p:cNvSpPr>
            <a:spLocks noGrp="1"/>
          </p:cNvSpPr>
          <p:nvPr/>
        </p:nvSpPr>
        <p:spPr>
          <a:xfrm>
            <a:off x="822960" y="1028701"/>
            <a:ext cx="8655341" cy="5191124"/>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b="1" dirty="0" smtClean="0">
              <a:solidFill>
                <a:prstClr val="black"/>
              </a:solidFill>
              <a:latin typeface="Calibri"/>
            </a:endParaRPr>
          </a:p>
          <a:p>
            <a:pPr marL="0" indent="0" algn="ctr">
              <a:buNone/>
              <a:defRPr/>
            </a:pPr>
            <a:endParaRPr lang="tr-TR" b="1" dirty="0">
              <a:solidFill>
                <a:prstClr val="black"/>
              </a:solidFill>
              <a:latin typeface="Calibri"/>
            </a:endParaRPr>
          </a:p>
          <a:p>
            <a:pPr marL="0" indent="0" algn="ctr">
              <a:buNone/>
              <a:defRPr/>
            </a:pPr>
            <a:endParaRPr lang="tr-TR" sz="2000" b="1" dirty="0" smtClean="0">
              <a:solidFill>
                <a:prstClr val="black"/>
              </a:solidFill>
              <a:latin typeface="Calibri"/>
            </a:endParaRPr>
          </a:p>
          <a:p>
            <a:pPr marL="0" indent="0" algn="ctr">
              <a:buNone/>
              <a:defRPr/>
            </a:pPr>
            <a:r>
              <a:rPr lang="tr-TR" sz="2000" b="1" dirty="0" err="1" smtClean="0">
                <a:solidFill>
                  <a:prstClr val="black"/>
                </a:solidFill>
                <a:latin typeface="Calibri"/>
              </a:rPr>
              <a:t>Republic</a:t>
            </a:r>
            <a:r>
              <a:rPr lang="tr-TR" sz="2000" b="1" dirty="0" smtClean="0">
                <a:solidFill>
                  <a:prstClr val="black"/>
                </a:solidFill>
                <a:latin typeface="Calibri"/>
              </a:rPr>
              <a:t> of </a:t>
            </a:r>
            <a:r>
              <a:rPr lang="tr-TR" sz="2000" b="1" dirty="0" err="1" smtClean="0">
                <a:solidFill>
                  <a:prstClr val="black"/>
                </a:solidFill>
                <a:latin typeface="Calibri"/>
              </a:rPr>
              <a:t>Turkey</a:t>
            </a:r>
            <a:r>
              <a:rPr lang="tr-TR" sz="2000" b="1" dirty="0" smtClean="0">
                <a:solidFill>
                  <a:prstClr val="black"/>
                </a:solidFill>
                <a:latin typeface="Calibri"/>
              </a:rPr>
              <a:t> </a:t>
            </a:r>
            <a:r>
              <a:rPr lang="tr-TR" sz="2000" b="1" dirty="0" err="1" smtClean="0">
                <a:solidFill>
                  <a:prstClr val="black"/>
                </a:solidFill>
                <a:latin typeface="Calibri"/>
              </a:rPr>
              <a:t>Ministry</a:t>
            </a:r>
            <a:r>
              <a:rPr lang="tr-TR" sz="2000" b="1" dirty="0" smtClean="0">
                <a:solidFill>
                  <a:prstClr val="black"/>
                </a:solidFill>
                <a:latin typeface="Calibri"/>
              </a:rPr>
              <a:t> of </a:t>
            </a:r>
            <a:r>
              <a:rPr lang="tr-TR" sz="2000" b="1" dirty="0" err="1" smtClean="0">
                <a:solidFill>
                  <a:prstClr val="black"/>
                </a:solidFill>
                <a:latin typeface="Calibri"/>
              </a:rPr>
              <a:t>Health</a:t>
            </a:r>
            <a:endParaRPr lang="tr-TR" sz="2000" b="1" dirty="0" smtClean="0">
              <a:solidFill>
                <a:prstClr val="black"/>
              </a:solidFill>
              <a:latin typeface="Calibri"/>
            </a:endParaRPr>
          </a:p>
          <a:p>
            <a:pPr marL="0" indent="0" algn="ctr">
              <a:buNone/>
              <a:defRPr/>
            </a:pPr>
            <a:r>
              <a:rPr lang="tr-TR" sz="2000" b="1" dirty="0" smtClean="0">
                <a:solidFill>
                  <a:prstClr val="black"/>
                </a:solidFill>
                <a:latin typeface="Calibri"/>
              </a:rPr>
              <a:t>General </a:t>
            </a:r>
            <a:r>
              <a:rPr lang="tr-TR" sz="2000" b="1" dirty="0" err="1" smtClean="0">
                <a:solidFill>
                  <a:prstClr val="black"/>
                </a:solidFill>
                <a:latin typeface="Calibri"/>
              </a:rPr>
              <a:t>Directorate</a:t>
            </a:r>
            <a:r>
              <a:rPr lang="tr-TR" sz="2000" b="1" dirty="0" smtClean="0">
                <a:solidFill>
                  <a:prstClr val="black"/>
                </a:solidFill>
                <a:latin typeface="Calibri"/>
              </a:rPr>
              <a:t> </a:t>
            </a:r>
            <a:r>
              <a:rPr lang="tr-TR" sz="2000" b="1" dirty="0" err="1" smtClean="0">
                <a:solidFill>
                  <a:prstClr val="black"/>
                </a:solidFill>
                <a:latin typeface="Calibri"/>
              </a:rPr>
              <a:t>for</a:t>
            </a:r>
            <a:r>
              <a:rPr lang="tr-TR" sz="2000" b="1" dirty="0" smtClean="0">
                <a:solidFill>
                  <a:prstClr val="black"/>
                </a:solidFill>
                <a:latin typeface="Calibri"/>
              </a:rPr>
              <a:t> </a:t>
            </a:r>
            <a:r>
              <a:rPr lang="tr-TR" sz="2000" b="1" dirty="0" err="1" smtClean="0">
                <a:solidFill>
                  <a:prstClr val="black"/>
                </a:solidFill>
                <a:latin typeface="Calibri"/>
              </a:rPr>
              <a:t>Health</a:t>
            </a:r>
            <a:r>
              <a:rPr lang="tr-TR" sz="2000" b="1" dirty="0" smtClean="0">
                <a:solidFill>
                  <a:prstClr val="black"/>
                </a:solidFill>
                <a:latin typeface="Calibri"/>
              </a:rPr>
              <a:t> Services</a:t>
            </a:r>
          </a:p>
          <a:p>
            <a:pPr marL="0" indent="0" algn="ctr">
              <a:buNone/>
              <a:defRPr/>
            </a:pPr>
            <a:r>
              <a:rPr lang="tr-TR" sz="2000" b="1" dirty="0" err="1" smtClean="0">
                <a:solidFill>
                  <a:prstClr val="black"/>
                </a:solidFill>
                <a:latin typeface="Calibri"/>
              </a:rPr>
              <a:t>Traditional</a:t>
            </a:r>
            <a:r>
              <a:rPr lang="tr-TR" sz="2000" b="1" dirty="0" smtClean="0">
                <a:solidFill>
                  <a:prstClr val="black"/>
                </a:solidFill>
                <a:latin typeface="Calibri"/>
              </a:rPr>
              <a:t> </a:t>
            </a:r>
            <a:r>
              <a:rPr lang="tr-TR" sz="2000" b="1" dirty="0" err="1" smtClean="0">
                <a:solidFill>
                  <a:prstClr val="black"/>
                </a:solidFill>
                <a:latin typeface="Calibri"/>
              </a:rPr>
              <a:t>and</a:t>
            </a:r>
            <a:r>
              <a:rPr lang="tr-TR" sz="2000" b="1" dirty="0" smtClean="0">
                <a:solidFill>
                  <a:prstClr val="black"/>
                </a:solidFill>
                <a:latin typeface="Calibri"/>
              </a:rPr>
              <a:t> </a:t>
            </a:r>
            <a:r>
              <a:rPr lang="tr-TR" sz="2000" b="1" dirty="0" err="1" smtClean="0">
                <a:solidFill>
                  <a:prstClr val="black"/>
                </a:solidFill>
                <a:latin typeface="Calibri"/>
              </a:rPr>
              <a:t>Complementary</a:t>
            </a:r>
            <a:r>
              <a:rPr lang="tr-TR" sz="2000" b="1" dirty="0" smtClean="0">
                <a:solidFill>
                  <a:prstClr val="black"/>
                </a:solidFill>
                <a:latin typeface="Calibri"/>
              </a:rPr>
              <a:t> </a:t>
            </a:r>
            <a:r>
              <a:rPr lang="tr-TR" sz="2000" b="1" dirty="0" err="1" smtClean="0">
                <a:solidFill>
                  <a:prstClr val="black"/>
                </a:solidFill>
                <a:latin typeface="Calibri"/>
              </a:rPr>
              <a:t>Medicine</a:t>
            </a:r>
            <a:r>
              <a:rPr lang="tr-TR" sz="2000" b="1" dirty="0">
                <a:solidFill>
                  <a:prstClr val="black"/>
                </a:solidFill>
                <a:latin typeface="Calibri"/>
              </a:rPr>
              <a:t> </a:t>
            </a:r>
            <a:r>
              <a:rPr lang="tr-TR" sz="2000" b="1" dirty="0" err="1" smtClean="0">
                <a:solidFill>
                  <a:prstClr val="black"/>
                </a:solidFill>
                <a:latin typeface="Calibri"/>
              </a:rPr>
              <a:t>Department</a:t>
            </a:r>
            <a:endParaRPr lang="tr-TR" sz="2000" b="1" dirty="0" smtClean="0">
              <a:solidFill>
                <a:prstClr val="black"/>
              </a:solidFill>
              <a:latin typeface="Calibri"/>
            </a:endParaRPr>
          </a:p>
          <a:p>
            <a:pPr marL="0" indent="0" algn="ctr">
              <a:buNone/>
              <a:defRPr/>
            </a:pPr>
            <a:r>
              <a:rPr lang="tr-TR" sz="2000" b="1" dirty="0" smtClean="0">
                <a:solidFill>
                  <a:prstClr val="black"/>
                </a:solidFill>
                <a:latin typeface="Calibri"/>
              </a:rPr>
              <a:t>Office Phone: +90312 471 77 77</a:t>
            </a:r>
          </a:p>
          <a:p>
            <a:pPr marL="0" indent="0" algn="ctr">
              <a:buNone/>
              <a:defRPr/>
            </a:pPr>
            <a:r>
              <a:rPr lang="tr-TR" sz="2000" b="1" u="sng" dirty="0" smtClean="0">
                <a:solidFill>
                  <a:schemeClr val="accent5">
                    <a:lumMod val="75000"/>
                  </a:schemeClr>
                </a:solidFill>
                <a:latin typeface="Calibri"/>
                <a:hlinkClick r:id="rId4"/>
              </a:rPr>
              <a:t>www.</a:t>
            </a:r>
            <a:r>
              <a:rPr lang="tr-TR" sz="2000" b="1" u="sng" dirty="0" smtClean="0">
                <a:solidFill>
                  <a:schemeClr val="accent5">
                    <a:lumMod val="75000"/>
                  </a:schemeClr>
                </a:solidFill>
                <a:latin typeface="Calibri"/>
              </a:rPr>
              <a:t>tcamanatolia.saglik.gov.tr</a:t>
            </a:r>
          </a:p>
          <a:p>
            <a:pPr marL="0" indent="0" algn="ctr">
              <a:buNone/>
              <a:defRPr/>
            </a:pPr>
            <a:r>
              <a:rPr lang="tr-TR" sz="2000" b="1" dirty="0" smtClean="0">
                <a:solidFill>
                  <a:prstClr val="black"/>
                </a:solidFill>
                <a:latin typeface="Calibri"/>
                <a:hlinkClick r:id="rId5"/>
              </a:rPr>
              <a:t>shgm.getat@saglik.gov.tr</a:t>
            </a:r>
            <a:endParaRPr lang="tr-TR" sz="2000" b="1" dirty="0" smtClean="0">
              <a:solidFill>
                <a:prstClr val="black"/>
              </a:solidFill>
              <a:latin typeface="Calibri"/>
            </a:endParaRPr>
          </a:p>
          <a:p>
            <a:pPr marL="0" indent="0" algn="ctr">
              <a:buNone/>
              <a:defRPr/>
            </a:pPr>
            <a:endParaRPr lang="tr-TR" b="1" dirty="0">
              <a:solidFill>
                <a:prstClr val="black"/>
              </a:solidFill>
              <a:latin typeface="Calibri"/>
            </a:endParaRPr>
          </a:p>
        </p:txBody>
      </p:sp>
      <p:pic>
        <p:nvPicPr>
          <p:cNvPr id="174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130719"/>
            <a:ext cx="66262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699016"/>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3</a:t>
            </a:fld>
            <a:endParaRPr lang="tr-TR" dirty="0"/>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Calibri"/>
            </a:endParaRPr>
          </a:p>
        </p:txBody>
      </p:sp>
      <p:sp>
        <p:nvSpPr>
          <p:cNvPr id="13" name="2 Metin kutusu"/>
          <p:cNvSpPr txBox="1"/>
          <p:nvPr/>
        </p:nvSpPr>
        <p:spPr>
          <a:xfrm>
            <a:off x="117986" y="179058"/>
            <a:ext cx="8200103" cy="707886"/>
          </a:xfrm>
          <a:prstGeom prst="rect">
            <a:avLst/>
          </a:prstGeom>
          <a:noFill/>
        </p:spPr>
        <p:txBody>
          <a:bodyPr wrap="squar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Republic of Turkey Ministry of Health</a:t>
            </a:r>
          </a:p>
          <a:p>
            <a:pPr algn="ctr"/>
            <a:r>
              <a:rPr lang="en-US" sz="2000" b="1" dirty="0" smtClean="0">
                <a:solidFill>
                  <a:schemeClr val="bg1"/>
                </a:solidFill>
                <a:latin typeface="Times New Roman" panose="02020603050405020304" pitchFamily="18" charset="0"/>
                <a:cs typeface="Times New Roman" panose="02020603050405020304" pitchFamily="18" charset="0"/>
              </a:rPr>
              <a:t> General Directorate of Health Services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4" name="Dikdörtgen 13"/>
          <p:cNvSpPr/>
          <p:nvPr/>
        </p:nvSpPr>
        <p:spPr>
          <a:xfrm>
            <a:off x="117986" y="1076298"/>
            <a:ext cx="10082918" cy="861774"/>
          </a:xfrm>
          <a:prstGeom prst="rect">
            <a:avLst/>
          </a:prstGeom>
        </p:spPr>
        <p:txBody>
          <a:bodyPr wrap="square">
            <a:spAutoFit/>
          </a:bodyPr>
          <a:lstStyle/>
          <a:p>
            <a:r>
              <a:rPr lang="en-US" sz="2500" b="1" dirty="0">
                <a:latin typeface="Times New Roman" panose="02020603050405020304" pitchFamily="18" charset="0"/>
                <a:cs typeface="Times New Roman" panose="02020603050405020304" pitchFamily="18" charset="0"/>
              </a:rPr>
              <a:t>Workshop on the Integration of Traditional and Complementary Medicine to the Health Systems and Health </a:t>
            </a:r>
            <a:r>
              <a:rPr lang="en-US" sz="2500" b="1" dirty="0" smtClean="0">
                <a:latin typeface="Times New Roman" panose="02020603050405020304" pitchFamily="18" charset="0"/>
                <a:cs typeface="Times New Roman" panose="02020603050405020304" pitchFamily="18" charset="0"/>
              </a:rPr>
              <a:t>Services</a:t>
            </a:r>
            <a:r>
              <a:rPr lang="tr-TR" sz="2500" b="1" dirty="0" smtClean="0">
                <a:latin typeface="Times New Roman" panose="02020603050405020304" pitchFamily="18" charset="0"/>
                <a:cs typeface="Times New Roman" panose="02020603050405020304" pitchFamily="18" charset="0"/>
              </a:rPr>
              <a:t> (April 18, 2018) </a:t>
            </a:r>
            <a:endParaRPr lang="tr-TR" sz="2500"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117986" y="1938072"/>
            <a:ext cx="9263520" cy="369332"/>
          </a:xfrm>
          <a:prstGeom prst="rect">
            <a:avLst/>
          </a:prstGeom>
          <a:noFill/>
        </p:spPr>
        <p:txBody>
          <a:bodyPr wrap="square" rtlCol="0">
            <a:spAutoFit/>
          </a:bodyPr>
          <a:lstStyle/>
          <a:p>
            <a:pPr algn="just"/>
            <a:r>
              <a:rPr lang="tr-TR"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8" name="Dikdörtgen 7"/>
          <p:cNvSpPr/>
          <p:nvPr/>
        </p:nvSpPr>
        <p:spPr>
          <a:xfrm>
            <a:off x="213756" y="2003988"/>
            <a:ext cx="9167750" cy="347787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objective of "Strengthening Access to Integrated, Secure and Quality Health Services" under the Thematic Area-1 has been identified as an important area of cooperation between the OIC member countries. Among the subheadings included in this target are;</a:t>
            </a:r>
          </a:p>
          <a:p>
            <a:r>
              <a:rPr lang="en-US" sz="2000"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Facilitate </a:t>
            </a:r>
            <a:r>
              <a:rPr lang="en-US" sz="2000" dirty="0">
                <a:latin typeface="Times New Roman" panose="02020603050405020304" pitchFamily="18" charset="0"/>
                <a:cs typeface="Times New Roman" panose="02020603050405020304" pitchFamily="18" charset="0"/>
              </a:rPr>
              <a:t>sharing of knowledge and examples of successful implementation in the direction of capacity building programs</a:t>
            </a:r>
          </a:p>
          <a:p>
            <a:r>
              <a:rPr lang="en-US" sz="2000"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Facilitating </a:t>
            </a:r>
            <a:r>
              <a:rPr lang="en-US" sz="2000" dirty="0">
                <a:latin typeface="Times New Roman" panose="02020603050405020304" pitchFamily="18" charset="0"/>
                <a:cs typeface="Times New Roman" panose="02020603050405020304" pitchFamily="18" charset="0"/>
              </a:rPr>
              <a:t>cooperation in the field of specialization in the areas of benefiting from integrated and high quality health services (including medical, pharmaceutical and nursing services) is included in the scope of cooperation</a:t>
            </a:r>
          </a:p>
        </p:txBody>
      </p:sp>
    </p:spTree>
    <p:extLst>
      <p:ext uri="{BB962C8B-B14F-4D97-AF65-F5344CB8AC3E}">
        <p14:creationId xmlns:p14="http://schemas.microsoft.com/office/powerpoint/2010/main" val="1967917876"/>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12192000" cy="71628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4</a:t>
            </a:fld>
            <a:endParaRPr lang="tr-TR" dirty="0"/>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Calibri"/>
            </a:endParaRPr>
          </a:p>
        </p:txBody>
      </p:sp>
      <p:sp>
        <p:nvSpPr>
          <p:cNvPr id="13" name="2 Metin kutusu"/>
          <p:cNvSpPr txBox="1"/>
          <p:nvPr/>
        </p:nvSpPr>
        <p:spPr>
          <a:xfrm>
            <a:off x="394799" y="-31568"/>
            <a:ext cx="8200103" cy="707886"/>
          </a:xfrm>
          <a:prstGeom prst="rect">
            <a:avLst/>
          </a:prstGeom>
          <a:noFill/>
        </p:spPr>
        <p:txBody>
          <a:bodyPr wrap="squar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Republic of Turkey Ministry of Health</a:t>
            </a:r>
          </a:p>
          <a:p>
            <a:pPr algn="ctr"/>
            <a:r>
              <a:rPr lang="en-US" sz="2000" b="1" dirty="0" smtClean="0">
                <a:solidFill>
                  <a:schemeClr val="bg1"/>
                </a:solidFill>
                <a:latin typeface="Times New Roman" panose="02020603050405020304" pitchFamily="18" charset="0"/>
                <a:cs typeface="Times New Roman" panose="02020603050405020304" pitchFamily="18" charset="0"/>
              </a:rPr>
              <a:t> General Directorate of Health Services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4" name="Dikdörtgen 13"/>
          <p:cNvSpPr/>
          <p:nvPr/>
        </p:nvSpPr>
        <p:spPr>
          <a:xfrm>
            <a:off x="117986" y="1076298"/>
            <a:ext cx="10717654" cy="477054"/>
          </a:xfrm>
          <a:prstGeom prst="rect">
            <a:avLst/>
          </a:prstGeom>
        </p:spPr>
        <p:txBody>
          <a:bodyPr wrap="square">
            <a:spAutoFit/>
          </a:bodyPr>
          <a:lstStyle/>
          <a:p>
            <a:r>
              <a:rPr lang="en-US" sz="2500" b="1" dirty="0" smtClean="0">
                <a:latin typeface="Times New Roman" panose="02020603050405020304" pitchFamily="18" charset="0"/>
                <a:cs typeface="Times New Roman" panose="02020603050405020304" pitchFamily="18" charset="0"/>
              </a:rPr>
              <a:t>Current Situation </a:t>
            </a:r>
            <a:r>
              <a:rPr lang="tr-TR" sz="2500" b="1" dirty="0" smtClean="0">
                <a:latin typeface="Times New Roman" panose="02020603050405020304" pitchFamily="18" charset="0"/>
                <a:cs typeface="Times New Roman" panose="02020603050405020304" pitchFamily="18" charset="0"/>
              </a:rPr>
              <a:t>of </a:t>
            </a:r>
            <a:r>
              <a:rPr lang="en-US" sz="2500" b="1" dirty="0" smtClean="0">
                <a:latin typeface="Times New Roman" panose="02020603050405020304" pitchFamily="18" charset="0"/>
                <a:cs typeface="Times New Roman" panose="02020603050405020304" pitchFamily="18" charset="0"/>
              </a:rPr>
              <a:t>Traditional and Complementary Medicine</a:t>
            </a:r>
            <a:r>
              <a:rPr lang="tr-TR" sz="2500" b="1" dirty="0" smtClean="0">
                <a:latin typeface="Times New Roman" panose="02020603050405020304" pitchFamily="18" charset="0"/>
                <a:cs typeface="Times New Roman" panose="02020603050405020304" pitchFamily="18" charset="0"/>
              </a:rPr>
              <a:t> in </a:t>
            </a:r>
            <a:r>
              <a:rPr lang="tr-TR" sz="2500" b="1" dirty="0" err="1" smtClean="0">
                <a:latin typeface="Times New Roman" panose="02020603050405020304" pitchFamily="18" charset="0"/>
                <a:cs typeface="Times New Roman" panose="02020603050405020304" pitchFamily="18" charset="0"/>
              </a:rPr>
              <a:t>Turkey</a:t>
            </a:r>
            <a:endParaRPr lang="en-US" sz="2500" b="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117986" y="1938072"/>
            <a:ext cx="9263520" cy="369332"/>
          </a:xfrm>
          <a:prstGeom prst="rect">
            <a:avLst/>
          </a:prstGeom>
          <a:noFill/>
        </p:spPr>
        <p:txBody>
          <a:bodyPr wrap="square" rtlCol="0">
            <a:spAutoFit/>
          </a:bodyPr>
          <a:lstStyle/>
          <a:p>
            <a:pPr algn="just"/>
            <a:r>
              <a:rPr lang="tr-TR"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117986" y="1686298"/>
            <a:ext cx="9180393" cy="4524315"/>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Today, the </a:t>
            </a:r>
            <a:r>
              <a:rPr lang="en-US" dirty="0" smtClean="0">
                <a:latin typeface="Times New Roman" panose="02020603050405020304" pitchFamily="18" charset="0"/>
                <a:cs typeface="Times New Roman" panose="02020603050405020304" pitchFamily="18" charset="0"/>
              </a:rPr>
              <a:t>provision </a:t>
            </a:r>
            <a:r>
              <a:rPr lang="en-US" dirty="0">
                <a:latin typeface="Times New Roman" panose="02020603050405020304" pitchFamily="18" charset="0"/>
                <a:cs typeface="Times New Roman" panose="02020603050405020304" pitchFamily="18" charset="0"/>
              </a:rPr>
              <a:t>of health services </a:t>
            </a:r>
            <a:r>
              <a:rPr lang="en-US" dirty="0" smtClean="0">
                <a:latin typeface="Times New Roman" panose="02020603050405020304" pitchFamily="18" charset="0"/>
                <a:cs typeface="Times New Roman" panose="02020603050405020304" pitchFamily="18" charset="0"/>
              </a:rPr>
              <a:t>is based on </a:t>
            </a:r>
            <a:r>
              <a:rPr lang="en-US" dirty="0">
                <a:latin typeface="Times New Roman" panose="02020603050405020304" pitchFamily="18" charset="0"/>
                <a:cs typeface="Times New Roman" panose="02020603050405020304" pitchFamily="18" charset="0"/>
              </a:rPr>
              <a:t>classical methodologies as well as traditional and complementary medicine approaches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Traditional and complementary medical practices </a:t>
            </a:r>
            <a:r>
              <a:rPr lang="en-US" dirty="0" smtClean="0">
                <a:latin typeface="Times New Roman" panose="02020603050405020304" pitchFamily="18" charset="0"/>
                <a:cs typeface="Times New Roman" panose="02020603050405020304" pitchFamily="18" charset="0"/>
              </a:rPr>
              <a:t>have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evolved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from</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being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exceptional approach to a globally recognized concept</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order to systematize the actual situation, various international organizations, especially the World Health Organization, </a:t>
            </a:r>
            <a:r>
              <a:rPr lang="en-US" dirty="0" smtClean="0">
                <a:latin typeface="Times New Roman" panose="02020603050405020304" pitchFamily="18" charset="0"/>
                <a:cs typeface="Times New Roman" panose="02020603050405020304" pitchFamily="18" charset="0"/>
              </a:rPr>
              <a:t>publish reference </a:t>
            </a:r>
            <a:r>
              <a:rPr lang="en-US" dirty="0">
                <a:latin typeface="Times New Roman" panose="02020603050405020304" pitchFamily="18" charset="0"/>
                <a:cs typeface="Times New Roman" panose="02020603050405020304" pitchFamily="18" charset="0"/>
              </a:rPr>
              <a:t>documents related to the subject</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Aims of  «World </a:t>
            </a:r>
            <a:r>
              <a:rPr lang="en-US" b="1" dirty="0">
                <a:latin typeface="Times New Roman" panose="02020603050405020304" pitchFamily="18" charset="0"/>
                <a:cs typeface="Times New Roman" panose="02020603050405020304" pitchFamily="18" charset="0"/>
              </a:rPr>
              <a:t>Health Organization </a:t>
            </a:r>
            <a:r>
              <a:rPr lang="en-US" b="1" dirty="0" smtClean="0">
                <a:latin typeface="Times New Roman" panose="02020603050405020304" pitchFamily="18" charset="0"/>
                <a:cs typeface="Times New Roman" panose="02020603050405020304" pitchFamily="18" charset="0"/>
              </a:rPr>
              <a:t>2014-2023 </a:t>
            </a:r>
            <a:r>
              <a:rPr lang="en-US" b="1" dirty="0">
                <a:latin typeface="Times New Roman" panose="02020603050405020304" pitchFamily="18" charset="0"/>
                <a:cs typeface="Times New Roman" panose="02020603050405020304" pitchFamily="18" charset="0"/>
              </a:rPr>
              <a:t>Traditional Medical Strategy </a:t>
            </a:r>
            <a:r>
              <a:rPr lang="en-US" b="1" dirty="0" smtClean="0">
                <a:latin typeface="Times New Roman" panose="02020603050405020304" pitchFamily="18" charset="0"/>
                <a:cs typeface="Times New Roman" panose="02020603050405020304" pitchFamily="18" charset="0"/>
              </a:rPr>
              <a:t>plan»:</a:t>
            </a:r>
          </a:p>
          <a:p>
            <a:pPr marL="742950" lvl="1" indent="-285750"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Integration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traditional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complementary medical practices in </a:t>
            </a:r>
            <a:r>
              <a:rPr lang="en-US" dirty="0">
                <a:latin typeface="Times New Roman" panose="02020603050405020304" pitchFamily="18" charset="0"/>
                <a:cs typeface="Times New Roman" panose="02020603050405020304" pitchFamily="18" charset="0"/>
              </a:rPr>
              <a:t>national health </a:t>
            </a:r>
            <a:r>
              <a:rPr lang="en-US" dirty="0" smtClean="0">
                <a:latin typeface="Times New Roman" panose="02020603050405020304" pitchFamily="18" charset="0"/>
                <a:cs typeface="Times New Roman" panose="02020603050405020304" pitchFamily="18" charset="0"/>
              </a:rPr>
              <a:t>policies</a:t>
            </a:r>
            <a:r>
              <a:rPr lang="tr-T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Evidence-based information and knowledge production</a:t>
            </a:r>
            <a:r>
              <a:rPr lang="tr-T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Improvement </a:t>
            </a:r>
            <a:r>
              <a:rPr lang="en-US" dirty="0">
                <a:latin typeface="Times New Roman" panose="02020603050405020304" pitchFamily="18" charset="0"/>
                <a:cs typeface="Times New Roman" panose="02020603050405020304" pitchFamily="18" charset="0"/>
              </a:rPr>
              <a:t>of health service provision, especially preventive health </a:t>
            </a:r>
            <a:r>
              <a:rPr lang="en-US" dirty="0" smtClean="0">
                <a:latin typeface="Times New Roman" panose="02020603050405020304" pitchFamily="18" charset="0"/>
                <a:cs typeface="Times New Roman" panose="02020603050405020304" pitchFamily="18" charset="0"/>
              </a:rPr>
              <a:t>services</a:t>
            </a:r>
            <a:r>
              <a:rPr lang="tr-T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ensure that the applications are carried out </a:t>
            </a:r>
            <a:r>
              <a:rPr lang="en-US" dirty="0" smtClean="0">
                <a:latin typeface="Times New Roman" panose="02020603050405020304" pitchFamily="18" charset="0"/>
                <a:cs typeface="Times New Roman" panose="02020603050405020304" pitchFamily="18" charset="0"/>
              </a:rPr>
              <a:t>following standards</a:t>
            </a:r>
            <a:r>
              <a:rPr lang="tr-T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regulate the practitioners and to monitor and evaluate Traditional and Complementary Medical </a:t>
            </a:r>
            <a:r>
              <a:rPr lang="en-US" dirty="0" smtClean="0">
                <a:latin typeface="Times New Roman" panose="02020603050405020304" pitchFamily="18" charset="0"/>
                <a:cs typeface="Times New Roman" panose="02020603050405020304" pitchFamily="18" charset="0"/>
              </a:rPr>
              <a:t>Practices.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92026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5</a:t>
            </a:fld>
            <a:endParaRPr lang="tr-TR" dirty="0"/>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Calibri"/>
            </a:endParaRP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95" y="947316"/>
            <a:ext cx="9537830" cy="5483173"/>
          </a:xfrm>
          <a:prstGeom prst="rect">
            <a:avLst/>
          </a:prstGeom>
        </p:spPr>
      </p:pic>
      <p:sp>
        <p:nvSpPr>
          <p:cNvPr id="9"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03775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6</a:t>
            </a:fld>
            <a:endParaRPr lang="tr-TR" dirty="0"/>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Calibri"/>
            </a:endParaRPr>
          </a:p>
        </p:txBody>
      </p:sp>
      <p:pic>
        <p:nvPicPr>
          <p:cNvPr id="8" name="图片 3" descr="丝绸之路，印度与和田险峻"/>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58676"/>
            <a:ext cx="9097108" cy="547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15251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7</a:t>
            </a:fld>
            <a:endParaRPr lang="tr-TR" dirty="0"/>
          </a:p>
        </p:txBody>
      </p:sp>
      <p:sp>
        <p:nvSpPr>
          <p:cNvPr id="10" name="İçerik Yer Tutucusu 1"/>
          <p:cNvSpPr>
            <a:spLocks noGrp="1"/>
          </p:cNvSpPr>
          <p:nvPr/>
        </p:nvSpPr>
        <p:spPr>
          <a:xfrm>
            <a:off x="1919536" y="1316288"/>
            <a:ext cx="6675366" cy="480059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tr-TR" sz="2400" b="1" dirty="0">
              <a:solidFill>
                <a:prstClr val="black"/>
              </a:solidFill>
              <a:latin typeface="Calibri"/>
            </a:endParaRPr>
          </a:p>
        </p:txBody>
      </p:sp>
      <p:pic>
        <p:nvPicPr>
          <p:cNvPr id="5" name="Resim 4"/>
          <p:cNvPicPr>
            <a:picLocks noChangeAspect="1"/>
          </p:cNvPicPr>
          <p:nvPr/>
        </p:nvPicPr>
        <p:blipFill>
          <a:blip r:embed="rId4" cstate="print"/>
          <a:stretch>
            <a:fillRect/>
          </a:stretch>
        </p:blipFill>
        <p:spPr>
          <a:xfrm>
            <a:off x="-1" y="947042"/>
            <a:ext cx="9534977" cy="5559266"/>
          </a:xfrm>
          <a:prstGeom prst="rect">
            <a:avLst/>
          </a:prstGeom>
        </p:spPr>
      </p:pic>
      <p:sp>
        <p:nvSpPr>
          <p:cNvPr id="9" name="2 Metin kutusu"/>
          <p:cNvSpPr txBox="1"/>
          <p:nvPr/>
        </p:nvSpPr>
        <p:spPr>
          <a:xfrm>
            <a:off x="117986" y="179058"/>
            <a:ext cx="8200103" cy="707886"/>
          </a:xfrm>
          <a:prstGeom prst="rect">
            <a:avLst/>
          </a:prstGeom>
          <a:noFill/>
        </p:spPr>
        <p:txBody>
          <a:bodyPr wrap="square" rtlCol="0">
            <a:spAutoFit/>
          </a:bodyPr>
          <a:lstStyle/>
          <a:p>
            <a:pPr algn="ctr"/>
            <a:r>
              <a:rPr lang="tr-TR" sz="2000" b="1" dirty="0" err="1" smtClean="0">
                <a:solidFill>
                  <a:schemeClr val="bg1"/>
                </a:solidFill>
                <a:latin typeface="Times New Roman" panose="02020603050405020304" pitchFamily="18" charset="0"/>
                <a:cs typeface="Times New Roman" panose="02020603050405020304" pitchFamily="18" charset="0"/>
              </a:rPr>
              <a:t>Republic</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Turkey</a:t>
            </a:r>
            <a:r>
              <a:rPr lang="tr-TR" sz="2000" b="1" dirty="0" smtClean="0">
                <a:solidFill>
                  <a:schemeClr val="bg1"/>
                </a:solidFill>
                <a:latin typeface="Times New Roman" panose="02020603050405020304" pitchFamily="18" charset="0"/>
                <a:cs typeface="Times New Roman" panose="02020603050405020304" pitchFamily="18" charset="0"/>
              </a:rPr>
              <a:t> </a:t>
            </a:r>
            <a:r>
              <a:rPr lang="tr-TR" sz="2000" b="1" dirty="0" err="1" smtClean="0">
                <a:solidFill>
                  <a:schemeClr val="bg1"/>
                </a:solidFill>
                <a:latin typeface="Times New Roman" panose="02020603050405020304" pitchFamily="18" charset="0"/>
                <a:cs typeface="Times New Roman" panose="02020603050405020304" pitchFamily="18" charset="0"/>
              </a:rPr>
              <a:t>Ministry</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endParaRPr lang="tr-TR" sz="2000" b="1" dirty="0" smtClean="0">
              <a:solidFill>
                <a:schemeClr val="bg1"/>
              </a:solidFill>
              <a:latin typeface="Times New Roman" panose="02020603050405020304" pitchFamily="18" charset="0"/>
              <a:cs typeface="Times New Roman" panose="02020603050405020304" pitchFamily="18" charset="0"/>
            </a:endParaRPr>
          </a:p>
          <a:p>
            <a:pPr algn="ctr"/>
            <a:r>
              <a:rPr lang="tr-TR" sz="2000" b="1" dirty="0" smtClean="0">
                <a:solidFill>
                  <a:schemeClr val="bg1"/>
                </a:solidFill>
                <a:latin typeface="Times New Roman" panose="02020603050405020304" pitchFamily="18" charset="0"/>
                <a:cs typeface="Times New Roman" panose="02020603050405020304" pitchFamily="18" charset="0"/>
              </a:rPr>
              <a:t> General </a:t>
            </a:r>
            <a:r>
              <a:rPr lang="tr-TR" sz="2000" b="1" dirty="0" err="1" smtClean="0">
                <a:solidFill>
                  <a:schemeClr val="bg1"/>
                </a:solidFill>
                <a:latin typeface="Times New Roman" panose="02020603050405020304" pitchFamily="18" charset="0"/>
                <a:cs typeface="Times New Roman" panose="02020603050405020304" pitchFamily="18" charset="0"/>
              </a:rPr>
              <a:t>Directorate</a:t>
            </a:r>
            <a:r>
              <a:rPr lang="tr-TR" sz="2000" b="1" dirty="0" smtClean="0">
                <a:solidFill>
                  <a:schemeClr val="bg1"/>
                </a:solidFill>
                <a:latin typeface="Times New Roman" panose="02020603050405020304" pitchFamily="18" charset="0"/>
                <a:cs typeface="Times New Roman" panose="02020603050405020304" pitchFamily="18" charset="0"/>
              </a:rPr>
              <a:t> of </a:t>
            </a:r>
            <a:r>
              <a:rPr lang="tr-TR" sz="2000" b="1" dirty="0" err="1" smtClean="0">
                <a:solidFill>
                  <a:schemeClr val="bg1"/>
                </a:solidFill>
                <a:latin typeface="Times New Roman" panose="02020603050405020304" pitchFamily="18" charset="0"/>
                <a:cs typeface="Times New Roman" panose="02020603050405020304" pitchFamily="18" charset="0"/>
              </a:rPr>
              <a:t>Health</a:t>
            </a:r>
            <a:r>
              <a:rPr lang="tr-TR" sz="2000" b="1" dirty="0" smtClean="0">
                <a:solidFill>
                  <a:schemeClr val="bg1"/>
                </a:solidFill>
                <a:latin typeface="Times New Roman" panose="02020603050405020304" pitchFamily="18" charset="0"/>
                <a:cs typeface="Times New Roman" panose="02020603050405020304" pitchFamily="18" charset="0"/>
              </a:rPr>
              <a:t> Services </a:t>
            </a:r>
            <a:endParaRPr lang="tr-T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97076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endParaRPr lang="tr-TR" altLang="tr-TR" smtClean="0"/>
          </a:p>
        </p:txBody>
      </p:sp>
      <p:pic>
        <p:nvPicPr>
          <p:cNvPr id="7171" name="Picture 3" descr="scan0008-1a"/>
          <p:cNvPicPr>
            <a:picLocks noGrp="1" noChangeAspect="1" noChangeArrowheads="1"/>
          </p:cNvPicPr>
          <p:nvPr>
            <p:ph idx="4294967295"/>
          </p:nvPr>
        </p:nvPicPr>
        <p:blipFill>
          <a:blip r:embed="rId2" cstate="print">
            <a:lum bright="10000" contrast="-64000"/>
            <a:extLst>
              <a:ext uri="{28A0092B-C50C-407E-A947-70E740481C1C}">
                <a14:useLocalDpi xmlns:a14="http://schemas.microsoft.com/office/drawing/2010/main" val="0"/>
              </a:ext>
            </a:extLst>
          </a:blip>
          <a:srcRect/>
          <a:stretch>
            <a:fillRect/>
          </a:stretch>
        </p:blipFill>
        <p:spPr>
          <a:xfrm>
            <a:off x="82062" y="0"/>
            <a:ext cx="12027876" cy="6858000"/>
          </a:xfrm>
          <a:noFill/>
        </p:spPr>
      </p:pic>
      <p:sp>
        <p:nvSpPr>
          <p:cNvPr id="110596" name="Rectangle 4"/>
          <p:cNvSpPr>
            <a:spLocks noChangeArrowheads="1"/>
          </p:cNvSpPr>
          <p:nvPr/>
        </p:nvSpPr>
        <p:spPr bwMode="auto">
          <a:xfrm>
            <a:off x="3000375" y="4292601"/>
            <a:ext cx="1943100" cy="1190625"/>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tr-TR" b="1" dirty="0" smtClean="0">
                <a:solidFill>
                  <a:srgbClr val="FF0000"/>
                </a:solidFill>
                <a:effectLst>
                  <a:outerShdw blurRad="38100" dist="38100" dir="2700000" algn="tl">
                    <a:srgbClr val="FFFFFF"/>
                  </a:outerShdw>
                </a:effectLst>
                <a:latin typeface="Garamond" pitchFamily="18" charset="0"/>
              </a:rPr>
              <a:t>HIPPOCRATES</a:t>
            </a:r>
            <a:endParaRPr lang="tr-TR" b="1" dirty="0">
              <a:solidFill>
                <a:srgbClr val="FF0000"/>
              </a:solidFill>
              <a:effectLst>
                <a:outerShdw blurRad="38100" dist="38100" dir="2700000" algn="tl">
                  <a:srgbClr val="FFFFFF"/>
                </a:outerShdw>
              </a:effectLst>
              <a:latin typeface="Garamond" pitchFamily="18" charset="0"/>
            </a:endParaRPr>
          </a:p>
          <a:p>
            <a:pPr algn="ctr" fontAlgn="base">
              <a:spcBef>
                <a:spcPct val="0"/>
              </a:spcBef>
              <a:spcAft>
                <a:spcPct val="0"/>
              </a:spcAft>
              <a:defRPr/>
            </a:pPr>
            <a:r>
              <a:rPr lang="tr-TR" b="1" dirty="0">
                <a:solidFill>
                  <a:srgbClr val="FF0000"/>
                </a:solidFill>
                <a:effectLst>
                  <a:outerShdw blurRad="38100" dist="38100" dir="2700000" algn="tl">
                    <a:srgbClr val="FFFFFF"/>
                  </a:outerShdw>
                </a:effectLst>
                <a:latin typeface="Garamond" pitchFamily="18" charset="0"/>
              </a:rPr>
              <a:t>(İ.Ö:460-377) </a:t>
            </a:r>
          </a:p>
          <a:p>
            <a:pPr algn="ctr" fontAlgn="base">
              <a:spcBef>
                <a:spcPct val="0"/>
              </a:spcBef>
              <a:spcAft>
                <a:spcPct val="0"/>
              </a:spcAft>
              <a:defRPr/>
            </a:pPr>
            <a:r>
              <a:rPr lang="tr-TR" b="1" dirty="0" err="1">
                <a:solidFill>
                  <a:srgbClr val="FF0000"/>
                </a:solidFill>
                <a:effectLst>
                  <a:outerShdw blurRad="38100" dist="38100" dir="2700000" algn="tl">
                    <a:srgbClr val="FFFFFF"/>
                  </a:outerShdw>
                </a:effectLst>
                <a:latin typeface="Garamond" pitchFamily="18" charset="0"/>
              </a:rPr>
              <a:t>İstanköy</a:t>
            </a:r>
            <a:r>
              <a:rPr lang="tr-TR" b="1" dirty="0">
                <a:solidFill>
                  <a:srgbClr val="FF0000"/>
                </a:solidFill>
                <a:effectLst>
                  <a:outerShdw blurRad="38100" dist="38100" dir="2700000" algn="tl">
                    <a:srgbClr val="FFFFFF"/>
                  </a:outerShdw>
                </a:effectLst>
                <a:latin typeface="Garamond" pitchFamily="18" charset="0"/>
              </a:rPr>
              <a:t>-</a:t>
            </a:r>
            <a:r>
              <a:rPr lang="tr-TR" b="1" dirty="0" err="1">
                <a:solidFill>
                  <a:srgbClr val="FF0000"/>
                </a:solidFill>
                <a:effectLst>
                  <a:outerShdw blurRad="38100" dist="38100" dir="2700000" algn="tl">
                    <a:srgbClr val="FFFFFF"/>
                  </a:outerShdw>
                </a:effectLst>
                <a:latin typeface="Garamond" pitchFamily="18" charset="0"/>
              </a:rPr>
              <a:t>Cos</a:t>
            </a:r>
            <a:r>
              <a:rPr lang="tr-TR" b="1" dirty="0">
                <a:solidFill>
                  <a:srgbClr val="FF0000"/>
                </a:solidFill>
                <a:effectLst>
                  <a:outerShdw blurRad="38100" dist="38100" dir="2700000" algn="tl">
                    <a:srgbClr val="FFFFFF"/>
                  </a:outerShdw>
                </a:effectLst>
                <a:latin typeface="Garamond" pitchFamily="18" charset="0"/>
              </a:rPr>
              <a:t> Adası/Bodrum</a:t>
            </a:r>
          </a:p>
        </p:txBody>
      </p:sp>
      <p:sp>
        <p:nvSpPr>
          <p:cNvPr id="110597" name="Rectangle 5"/>
          <p:cNvSpPr>
            <a:spLocks noChangeArrowheads="1"/>
          </p:cNvSpPr>
          <p:nvPr/>
        </p:nvSpPr>
        <p:spPr bwMode="auto">
          <a:xfrm>
            <a:off x="1524000" y="5886450"/>
            <a:ext cx="2674938" cy="585788"/>
          </a:xfrm>
          <a:prstGeom prst="rect">
            <a:avLst/>
          </a:prstGeom>
          <a:noFill/>
          <a:ln w="9525" algn="ctr">
            <a:noFill/>
            <a:miter lim="800000"/>
            <a:headEnd/>
            <a:tailEnd/>
          </a:ln>
          <a:effectLst/>
        </p:spPr>
        <p:txBody>
          <a:bodyPr wrap="none">
            <a:spAutoFit/>
          </a:bodyPr>
          <a:lstStyle/>
          <a:p>
            <a:pP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Teophraste (İ.Ö:370-287) </a:t>
            </a:r>
          </a:p>
          <a:p>
            <a:pP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Midilli-Botaniğin Babası</a:t>
            </a:r>
          </a:p>
        </p:txBody>
      </p:sp>
      <p:sp>
        <p:nvSpPr>
          <p:cNvPr id="110598" name="Rectangle 6"/>
          <p:cNvSpPr>
            <a:spLocks noChangeArrowheads="1"/>
          </p:cNvSpPr>
          <p:nvPr/>
        </p:nvSpPr>
        <p:spPr bwMode="auto">
          <a:xfrm>
            <a:off x="6554789" y="4233864"/>
            <a:ext cx="2033587" cy="915987"/>
          </a:xfrm>
          <a:prstGeom prst="rect">
            <a:avLst/>
          </a:prstGeom>
          <a:noFill/>
          <a:ln w="9525" algn="ctr">
            <a:noFill/>
            <a:miter lim="800000"/>
            <a:headEnd/>
            <a:tailEnd/>
          </a:ln>
          <a:effectLst/>
        </p:spPr>
        <p:txBody>
          <a:bodyPr wrap="none">
            <a:spAutoFit/>
          </a:bodyPr>
          <a:lstStyle/>
          <a:p>
            <a:pPr algn="ctr" fontAlgn="base">
              <a:spcBef>
                <a:spcPct val="0"/>
              </a:spcBef>
              <a:spcAft>
                <a:spcPct val="0"/>
              </a:spcAft>
              <a:buFontTx/>
              <a:buChar char="•"/>
              <a:defRPr/>
            </a:pPr>
            <a:r>
              <a:rPr lang="tr-TR" b="1">
                <a:solidFill>
                  <a:srgbClr val="FF0000"/>
                </a:solidFill>
                <a:effectLst>
                  <a:outerShdw blurRad="38100" dist="38100" dir="2700000" algn="tl">
                    <a:srgbClr val="FFFFFF"/>
                  </a:outerShdw>
                </a:effectLst>
                <a:latin typeface="Garamond" pitchFamily="18" charset="0"/>
              </a:rPr>
              <a:t>Discorides (20-79)</a:t>
            </a:r>
          </a:p>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Materia Medica</a:t>
            </a:r>
          </a:p>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Adana-Ceyhan  </a:t>
            </a:r>
          </a:p>
        </p:txBody>
      </p:sp>
      <p:sp>
        <p:nvSpPr>
          <p:cNvPr id="110599" name="Rectangle 7"/>
          <p:cNvSpPr>
            <a:spLocks noChangeArrowheads="1"/>
          </p:cNvSpPr>
          <p:nvPr/>
        </p:nvSpPr>
        <p:spPr bwMode="auto">
          <a:xfrm>
            <a:off x="8117310" y="1354138"/>
            <a:ext cx="2440733" cy="923330"/>
          </a:xfrm>
          <a:prstGeom prst="rect">
            <a:avLst/>
          </a:prstGeom>
          <a:noFill/>
          <a:ln w="9525" algn="ctr">
            <a:noFill/>
            <a:miter lim="800000"/>
            <a:headEnd/>
            <a:tailEnd/>
          </a:ln>
          <a:effectLst/>
        </p:spPr>
        <p:txBody>
          <a:bodyPr wrap="none">
            <a:spAutoFit/>
          </a:bodyPr>
          <a:lstStyle/>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İbn Sina (970-1037)</a:t>
            </a:r>
          </a:p>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 Türk Hekimi </a:t>
            </a:r>
          </a:p>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Kanun fit tıb 800  drog </a:t>
            </a:r>
          </a:p>
        </p:txBody>
      </p:sp>
      <p:sp>
        <p:nvSpPr>
          <p:cNvPr id="110600" name="Rectangle 8"/>
          <p:cNvSpPr>
            <a:spLocks noChangeArrowheads="1"/>
          </p:cNvSpPr>
          <p:nvPr/>
        </p:nvSpPr>
        <p:spPr bwMode="auto">
          <a:xfrm>
            <a:off x="4800600" y="3644900"/>
            <a:ext cx="2660650" cy="585788"/>
          </a:xfrm>
          <a:prstGeom prst="rect">
            <a:avLst/>
          </a:prstGeom>
          <a:noFill/>
          <a:ln w="9525" algn="ctr">
            <a:noFill/>
            <a:miter lim="800000"/>
            <a:headEnd/>
            <a:tailEnd/>
          </a:ln>
          <a:effectLst/>
        </p:spPr>
        <p:txBody>
          <a:bodyPr wrap="none">
            <a:spAutoFit/>
          </a:bodyPr>
          <a:lstStyle/>
          <a:p>
            <a:pPr algn="ct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İbn El Baytar (1197-1248) </a:t>
            </a:r>
          </a:p>
          <a:p>
            <a:pPr algn="ct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Baytarname-1400 drog</a:t>
            </a:r>
          </a:p>
        </p:txBody>
      </p:sp>
      <p:pic>
        <p:nvPicPr>
          <p:cNvPr id="110601" name="Picture 9" descr="432px-Abuali_Sino_Avicenna"/>
          <p:cNvPicPr>
            <a:picLocks noChangeAspect="1" noChangeArrowheads="1"/>
          </p:cNvPicPr>
          <p:nvPr/>
        </p:nvPicPr>
        <p:blipFill>
          <a:blip r:embed="rId3" cstate="print">
            <a:lum bright="-12000" contrast="24000"/>
            <a:extLst>
              <a:ext uri="{28A0092B-C50C-407E-A947-70E740481C1C}">
                <a14:useLocalDpi xmlns:a14="http://schemas.microsoft.com/office/drawing/2010/main" val="0"/>
              </a:ext>
            </a:extLst>
          </a:blip>
          <a:srcRect/>
          <a:stretch>
            <a:fillRect/>
          </a:stretch>
        </p:blipFill>
        <p:spPr bwMode="auto">
          <a:xfrm>
            <a:off x="6527800" y="836613"/>
            <a:ext cx="13716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2" name="Picture 10" descr="Galen"/>
          <p:cNvPicPr>
            <a:picLocks noChangeAspect="1" noChangeArrowheads="1"/>
          </p:cNvPicPr>
          <p:nvPr/>
        </p:nvPicPr>
        <p:blipFill>
          <a:blip r:embed="rId4" cstate="print">
            <a:lum contrast="42000"/>
            <a:extLst>
              <a:ext uri="{28A0092B-C50C-407E-A947-70E740481C1C}">
                <a14:useLocalDpi xmlns:a14="http://schemas.microsoft.com/office/drawing/2010/main" val="0"/>
              </a:ext>
            </a:extLst>
          </a:blip>
          <a:srcRect/>
          <a:stretch>
            <a:fillRect/>
          </a:stretch>
        </p:blipFill>
        <p:spPr bwMode="auto">
          <a:xfrm>
            <a:off x="1847851" y="260351"/>
            <a:ext cx="1038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3" name="Picture 11" descr="Hippocrates_rubens"/>
          <p:cNvPicPr>
            <a:picLocks noChangeAspect="1" noChangeArrowheads="1"/>
          </p:cNvPicPr>
          <p:nvPr/>
        </p:nvPicPr>
        <p:blipFill>
          <a:blip r:embed="rId5" cstate="print">
            <a:lum contrast="30000"/>
            <a:extLst>
              <a:ext uri="{28A0092B-C50C-407E-A947-70E740481C1C}">
                <a14:useLocalDpi xmlns:a14="http://schemas.microsoft.com/office/drawing/2010/main" val="0"/>
              </a:ext>
            </a:extLst>
          </a:blip>
          <a:srcRect/>
          <a:stretch>
            <a:fillRect/>
          </a:stretch>
        </p:blipFill>
        <p:spPr bwMode="auto">
          <a:xfrm>
            <a:off x="1703388" y="3644901"/>
            <a:ext cx="1289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4" name="Rectangle 12"/>
          <p:cNvSpPr>
            <a:spLocks noChangeArrowheads="1"/>
          </p:cNvSpPr>
          <p:nvPr/>
        </p:nvSpPr>
        <p:spPr bwMode="auto">
          <a:xfrm>
            <a:off x="7474594" y="201613"/>
            <a:ext cx="3051476" cy="923330"/>
          </a:xfrm>
          <a:prstGeom prst="rect">
            <a:avLst/>
          </a:prstGeom>
          <a:noFill/>
          <a:ln w="9525" algn="ctr">
            <a:noFill/>
            <a:miter lim="800000"/>
            <a:headEnd/>
            <a:tailEnd/>
          </a:ln>
          <a:effectLst/>
        </p:spPr>
        <p:txBody>
          <a:bodyPr wrap="none">
            <a:spAutoFit/>
          </a:bodyPr>
          <a:lstStyle/>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Ebu Reyna Biruni (973-1051) </a:t>
            </a:r>
          </a:p>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Türkmenistan </a:t>
            </a:r>
          </a:p>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Kitab al saydada</a:t>
            </a:r>
          </a:p>
        </p:txBody>
      </p:sp>
      <p:sp>
        <p:nvSpPr>
          <p:cNvPr id="110605" name="Rectangle 13"/>
          <p:cNvSpPr>
            <a:spLocks noChangeArrowheads="1"/>
          </p:cNvSpPr>
          <p:nvPr/>
        </p:nvSpPr>
        <p:spPr bwMode="auto">
          <a:xfrm>
            <a:off x="3802063" y="1354138"/>
            <a:ext cx="2165350" cy="641350"/>
          </a:xfrm>
          <a:prstGeom prst="rect">
            <a:avLst/>
          </a:prstGeom>
          <a:noFill/>
          <a:ln w="9525" algn="ctr">
            <a:noFill/>
            <a:miter lim="800000"/>
            <a:headEnd/>
            <a:tailEnd/>
          </a:ln>
          <a:effectLst/>
        </p:spPr>
        <p:txBody>
          <a:bodyPr wrap="none">
            <a:spAutoFit/>
          </a:bodyPr>
          <a:lstStyle/>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Eupator Mithridates</a:t>
            </a:r>
          </a:p>
          <a:p>
            <a:pPr algn="ctr" fontAlgn="base">
              <a:spcBef>
                <a:spcPct val="0"/>
              </a:spcBef>
              <a:spcAft>
                <a:spcPct val="0"/>
              </a:spcAft>
              <a:defRPr/>
            </a:pPr>
            <a:r>
              <a:rPr lang="tr-TR" b="1">
                <a:solidFill>
                  <a:srgbClr val="FF0000"/>
                </a:solidFill>
                <a:effectLst>
                  <a:outerShdw blurRad="38100" dist="38100" dir="2700000" algn="tl">
                    <a:srgbClr val="FFFFFF"/>
                  </a:outerShdw>
                </a:effectLst>
                <a:latin typeface="Garamond" pitchFamily="18" charset="0"/>
              </a:rPr>
              <a:t>(İ.Ö:132-63)</a:t>
            </a:r>
          </a:p>
        </p:txBody>
      </p:sp>
      <p:sp>
        <p:nvSpPr>
          <p:cNvPr id="110606" name="Rectangle 14"/>
          <p:cNvSpPr>
            <a:spLocks noChangeArrowheads="1"/>
          </p:cNvSpPr>
          <p:nvPr/>
        </p:nvSpPr>
        <p:spPr bwMode="auto">
          <a:xfrm>
            <a:off x="1582773" y="2359025"/>
            <a:ext cx="2619307" cy="867930"/>
          </a:xfrm>
          <a:prstGeom prst="rect">
            <a:avLst/>
          </a:prstGeom>
          <a:noFill/>
          <a:ln w="9525" algn="ctr">
            <a:noFill/>
            <a:miter lim="800000"/>
            <a:headEnd/>
            <a:tailEnd/>
          </a:ln>
          <a:effectLst/>
        </p:spPr>
        <p:txBody>
          <a:bodyPr wrap="none">
            <a:spAutoFit/>
          </a:bodyPr>
          <a:lstStyle/>
          <a:p>
            <a:pPr algn="ct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Galen (130-201) </a:t>
            </a:r>
          </a:p>
          <a:p>
            <a:pPr algn="ct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Bergama/İZMİR </a:t>
            </a:r>
          </a:p>
          <a:p>
            <a:pPr algn="ct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Hekimlerin İmparatoru  </a:t>
            </a:r>
          </a:p>
        </p:txBody>
      </p:sp>
      <p:sp>
        <p:nvSpPr>
          <p:cNvPr id="110607" name="Rectangle 15"/>
          <p:cNvSpPr>
            <a:spLocks noChangeArrowheads="1"/>
          </p:cNvSpPr>
          <p:nvPr/>
        </p:nvSpPr>
        <p:spPr bwMode="auto">
          <a:xfrm>
            <a:off x="2927351" y="3438525"/>
            <a:ext cx="1692275" cy="585788"/>
          </a:xfrm>
          <a:prstGeom prst="rect">
            <a:avLst/>
          </a:prstGeom>
          <a:noFill/>
          <a:ln w="9525" algn="ctr">
            <a:noFill/>
            <a:miter lim="800000"/>
            <a:headEnd/>
            <a:tailEnd/>
          </a:ln>
          <a:effectLst/>
        </p:spPr>
        <p:txBody>
          <a:bodyPr wrap="none">
            <a:spAutoFit/>
          </a:bodyPr>
          <a:lstStyle/>
          <a:p>
            <a:pP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Merkez Efendi </a:t>
            </a:r>
          </a:p>
          <a:p>
            <a:pP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1539 Manisa</a:t>
            </a:r>
          </a:p>
        </p:txBody>
      </p:sp>
      <p:pic>
        <p:nvPicPr>
          <p:cNvPr id="110608" name="Picture 16" descr="Resimfbita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5775" y="1"/>
            <a:ext cx="12001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9" name="Picture 17" descr="Resimfbit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4338" y="2060576"/>
            <a:ext cx="9255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10" name="Rectangle 18"/>
          <p:cNvSpPr>
            <a:spLocks noChangeArrowheads="1"/>
          </p:cNvSpPr>
          <p:nvPr/>
        </p:nvSpPr>
        <p:spPr bwMode="auto">
          <a:xfrm>
            <a:off x="5159375" y="2574926"/>
            <a:ext cx="1454150" cy="860425"/>
          </a:xfrm>
          <a:prstGeom prst="rect">
            <a:avLst/>
          </a:prstGeom>
          <a:noFill/>
          <a:ln w="9525" algn="ctr">
            <a:noFill/>
            <a:miter lim="800000"/>
            <a:headEnd/>
            <a:tailEnd/>
          </a:ln>
          <a:effectLst/>
        </p:spPr>
        <p:txBody>
          <a:bodyPr wrap="none">
            <a:spAutoFit/>
          </a:bodyPr>
          <a:lstStyle/>
          <a:p>
            <a:pP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Sabuncuoğlu</a:t>
            </a:r>
          </a:p>
          <a:p>
            <a:pP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Şerafeddin</a:t>
            </a:r>
          </a:p>
          <a:p>
            <a:pPr fontAlgn="base">
              <a:lnSpc>
                <a:spcPct val="8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1385-1470</a:t>
            </a:r>
          </a:p>
        </p:txBody>
      </p:sp>
      <p:sp>
        <p:nvSpPr>
          <p:cNvPr id="110611" name="Rectangle 19"/>
          <p:cNvSpPr>
            <a:spLocks noChangeArrowheads="1"/>
          </p:cNvSpPr>
          <p:nvPr/>
        </p:nvSpPr>
        <p:spPr bwMode="auto">
          <a:xfrm>
            <a:off x="8328026" y="5013325"/>
            <a:ext cx="2005013" cy="641350"/>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tr-TR">
                <a:solidFill>
                  <a:srgbClr val="FF0000"/>
                </a:solidFill>
                <a:effectLst>
                  <a:outerShdw blurRad="38100" dist="38100" dir="2700000" algn="tl">
                    <a:srgbClr val="FFFFFF"/>
                  </a:outerShdw>
                </a:effectLst>
                <a:latin typeface="Garamond" pitchFamily="18" charset="0"/>
              </a:rPr>
              <a:t>Dinaveri (820-895) Kitab an nabat</a:t>
            </a:r>
          </a:p>
        </p:txBody>
      </p:sp>
      <p:sp>
        <p:nvSpPr>
          <p:cNvPr id="110612" name="Rectangle 20"/>
          <p:cNvSpPr>
            <a:spLocks noChangeArrowheads="1"/>
          </p:cNvSpPr>
          <p:nvPr/>
        </p:nvSpPr>
        <p:spPr bwMode="auto">
          <a:xfrm>
            <a:off x="7751764" y="5661025"/>
            <a:ext cx="1508125" cy="311150"/>
          </a:xfrm>
          <a:prstGeom prst="rect">
            <a:avLst/>
          </a:prstGeom>
          <a:noFill/>
          <a:ln w="9525" algn="ctr">
            <a:noFill/>
            <a:miter lim="800000"/>
            <a:headEnd/>
            <a:tailEnd/>
          </a:ln>
          <a:effectLst/>
        </p:spPr>
        <p:txBody>
          <a:bodyPr wrap="none">
            <a:spAutoFit/>
          </a:bodyPr>
          <a:lstStyle/>
          <a:p>
            <a:pPr fontAlgn="base">
              <a:lnSpc>
                <a:spcPct val="80000"/>
              </a:lnSpc>
              <a:spcBef>
                <a:spcPct val="20000"/>
              </a:spcBef>
              <a:spcAft>
                <a:spcPct val="0"/>
              </a:spcAft>
              <a:buClr>
                <a:srgbClr val="009999"/>
              </a:buClr>
              <a:buSzPct val="70000"/>
              <a:buFont typeface="Wingdings" pitchFamily="2" charset="2"/>
              <a:buNone/>
              <a:defRPr/>
            </a:pPr>
            <a:r>
              <a:rPr lang="tr-TR">
                <a:solidFill>
                  <a:srgbClr val="FF0000"/>
                </a:solidFill>
                <a:effectLst>
                  <a:outerShdw blurRad="38100" dist="38100" dir="2700000" algn="tl">
                    <a:srgbClr val="FFFFFF"/>
                  </a:outerShdw>
                </a:effectLst>
                <a:latin typeface="Garamond" pitchFamily="18" charset="0"/>
              </a:rPr>
              <a:t>Muhittin Arabi</a:t>
            </a:r>
          </a:p>
        </p:txBody>
      </p:sp>
      <p:sp>
        <p:nvSpPr>
          <p:cNvPr id="110613" name="Rectangle 21"/>
          <p:cNvSpPr>
            <a:spLocks noChangeArrowheads="1"/>
          </p:cNvSpPr>
          <p:nvPr/>
        </p:nvSpPr>
        <p:spPr bwMode="auto">
          <a:xfrm>
            <a:off x="7032626" y="6237288"/>
            <a:ext cx="1616075" cy="311150"/>
          </a:xfrm>
          <a:prstGeom prst="rect">
            <a:avLst/>
          </a:prstGeom>
          <a:noFill/>
          <a:ln w="9525" algn="ctr">
            <a:noFill/>
            <a:miter lim="800000"/>
            <a:headEnd/>
            <a:tailEnd/>
          </a:ln>
          <a:effectLst/>
        </p:spPr>
        <p:txBody>
          <a:bodyPr>
            <a:spAutoFit/>
          </a:bodyPr>
          <a:lstStyle/>
          <a:p>
            <a:pPr fontAlgn="base">
              <a:lnSpc>
                <a:spcPct val="80000"/>
              </a:lnSpc>
              <a:spcBef>
                <a:spcPct val="20000"/>
              </a:spcBef>
              <a:spcAft>
                <a:spcPct val="0"/>
              </a:spcAft>
              <a:buClr>
                <a:srgbClr val="009999"/>
              </a:buClr>
              <a:buSzPct val="70000"/>
              <a:buFont typeface="Wingdings" pitchFamily="2" charset="2"/>
              <a:buNone/>
              <a:defRPr/>
            </a:pPr>
            <a:r>
              <a:rPr lang="tr-TR">
                <a:solidFill>
                  <a:srgbClr val="FF0000"/>
                </a:solidFill>
                <a:effectLst>
                  <a:outerShdw blurRad="38100" dist="38100" dir="2700000" algn="tl">
                    <a:srgbClr val="FFFFFF"/>
                  </a:outerShdw>
                </a:effectLst>
                <a:latin typeface="Garamond" pitchFamily="18" charset="0"/>
              </a:rPr>
              <a:t>Fahrettin İrazi</a:t>
            </a:r>
          </a:p>
        </p:txBody>
      </p:sp>
      <p:sp>
        <p:nvSpPr>
          <p:cNvPr id="110614" name="Rectangle 22"/>
          <p:cNvSpPr>
            <a:spLocks noChangeArrowheads="1"/>
          </p:cNvSpPr>
          <p:nvPr/>
        </p:nvSpPr>
        <p:spPr bwMode="auto">
          <a:xfrm>
            <a:off x="6731001" y="2924175"/>
            <a:ext cx="2505075" cy="642938"/>
          </a:xfrm>
          <a:prstGeom prst="rect">
            <a:avLst/>
          </a:prstGeom>
          <a:noFill/>
          <a:ln w="9525" algn="ctr">
            <a:noFill/>
            <a:miter lim="800000"/>
            <a:headEnd/>
            <a:tailEnd/>
          </a:ln>
          <a:effectLst/>
        </p:spPr>
        <p:txBody>
          <a:bodyPr wrap="none">
            <a:spAutoFit/>
          </a:bodyPr>
          <a:lstStyle/>
          <a:p>
            <a:pPr algn="ctr" fontAlgn="base">
              <a:lnSpc>
                <a:spcPct val="9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İshak bin Murad (1389) </a:t>
            </a:r>
          </a:p>
          <a:p>
            <a:pPr algn="ctr" fontAlgn="base">
              <a:lnSpc>
                <a:spcPct val="90000"/>
              </a:lnSpc>
              <a:spcBef>
                <a:spcPct val="20000"/>
              </a:spcBef>
              <a:spcAft>
                <a:spcPct val="0"/>
              </a:spcAft>
              <a:buClr>
                <a:srgbClr val="009999"/>
              </a:buClr>
              <a:buSzPct val="70000"/>
              <a:buFont typeface="Wingdings" pitchFamily="2" charset="2"/>
              <a:buNone/>
              <a:defRPr/>
            </a:pPr>
            <a:r>
              <a:rPr lang="tr-TR" b="1">
                <a:solidFill>
                  <a:srgbClr val="FF0000"/>
                </a:solidFill>
                <a:effectLst>
                  <a:outerShdw blurRad="38100" dist="38100" dir="2700000" algn="tl">
                    <a:srgbClr val="FFFFFF"/>
                  </a:outerShdw>
                </a:effectLst>
                <a:latin typeface="Garamond" pitchFamily="18" charset="0"/>
              </a:rPr>
              <a:t>Edviyei Müfrede</a:t>
            </a:r>
          </a:p>
        </p:txBody>
      </p:sp>
    </p:spTree>
    <p:extLst>
      <p:ext uri="{BB962C8B-B14F-4D97-AF65-F5344CB8AC3E}">
        <p14:creationId xmlns:p14="http://schemas.microsoft.com/office/powerpoint/2010/main" val="1277636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10603"/>
                                        </p:tgtEl>
                                        <p:attrNameLst>
                                          <p:attrName>style.visibility</p:attrName>
                                        </p:attrNameLst>
                                      </p:cBhvr>
                                      <p:to>
                                        <p:strVal val="visible"/>
                                      </p:to>
                                    </p:set>
                                    <p:animEffect transition="in" filter="plus(in)">
                                      <p:cBhvr>
                                        <p:cTn id="7" dur="2000"/>
                                        <p:tgtEl>
                                          <p:spTgt spid="110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plus(in)">
                                      <p:cBhvr>
                                        <p:cTn id="12" dur="2000"/>
                                        <p:tgtEl>
                                          <p:spTgt spid="1105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0597"/>
                                        </p:tgtEl>
                                        <p:attrNameLst>
                                          <p:attrName>style.visibility</p:attrName>
                                        </p:attrNameLst>
                                      </p:cBhvr>
                                      <p:to>
                                        <p:strVal val="visible"/>
                                      </p:to>
                                    </p:set>
                                    <p:animEffect transition="in" filter="plus(in)">
                                      <p:cBhvr>
                                        <p:cTn id="17" dur="2000"/>
                                        <p:tgtEl>
                                          <p:spTgt spid="1105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110608"/>
                                        </p:tgtEl>
                                        <p:attrNameLst>
                                          <p:attrName>style.visibility</p:attrName>
                                        </p:attrNameLst>
                                      </p:cBhvr>
                                      <p:to>
                                        <p:strVal val="visible"/>
                                      </p:to>
                                    </p:set>
                                    <p:animEffect transition="in" filter="plus(in)">
                                      <p:cBhvr>
                                        <p:cTn id="22" dur="2000"/>
                                        <p:tgtEl>
                                          <p:spTgt spid="1106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10605"/>
                                        </p:tgtEl>
                                        <p:attrNameLst>
                                          <p:attrName>style.visibility</p:attrName>
                                        </p:attrNameLst>
                                      </p:cBhvr>
                                      <p:to>
                                        <p:strVal val="visible"/>
                                      </p:to>
                                    </p:set>
                                    <p:animEffect transition="in" filter="plus(in)">
                                      <p:cBhvr>
                                        <p:cTn id="27" dur="2000"/>
                                        <p:tgtEl>
                                          <p:spTgt spid="1106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10598"/>
                                        </p:tgtEl>
                                        <p:attrNameLst>
                                          <p:attrName>style.visibility</p:attrName>
                                        </p:attrNameLst>
                                      </p:cBhvr>
                                      <p:to>
                                        <p:strVal val="visible"/>
                                      </p:to>
                                    </p:set>
                                    <p:animEffect transition="in" filter="plus(in)">
                                      <p:cBhvr>
                                        <p:cTn id="32" dur="2000"/>
                                        <p:tgtEl>
                                          <p:spTgt spid="1105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nodeType="clickEffect">
                                  <p:stCondLst>
                                    <p:cond delay="0"/>
                                  </p:stCondLst>
                                  <p:childTnLst>
                                    <p:set>
                                      <p:cBhvr>
                                        <p:cTn id="36" dur="1" fill="hold">
                                          <p:stCondLst>
                                            <p:cond delay="0"/>
                                          </p:stCondLst>
                                        </p:cTn>
                                        <p:tgtEl>
                                          <p:spTgt spid="110602"/>
                                        </p:tgtEl>
                                        <p:attrNameLst>
                                          <p:attrName>style.visibility</p:attrName>
                                        </p:attrNameLst>
                                      </p:cBhvr>
                                      <p:to>
                                        <p:strVal val="visible"/>
                                      </p:to>
                                    </p:set>
                                    <p:animEffect transition="in" filter="plus(in)">
                                      <p:cBhvr>
                                        <p:cTn id="37" dur="2000"/>
                                        <p:tgtEl>
                                          <p:spTgt spid="1106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110606"/>
                                        </p:tgtEl>
                                        <p:attrNameLst>
                                          <p:attrName>style.visibility</p:attrName>
                                        </p:attrNameLst>
                                      </p:cBhvr>
                                      <p:to>
                                        <p:strVal val="visible"/>
                                      </p:to>
                                    </p:set>
                                    <p:animEffect transition="in" filter="plus(in)">
                                      <p:cBhvr>
                                        <p:cTn id="42" dur="2000"/>
                                        <p:tgtEl>
                                          <p:spTgt spid="1106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110611"/>
                                        </p:tgtEl>
                                        <p:attrNameLst>
                                          <p:attrName>style.visibility</p:attrName>
                                        </p:attrNameLst>
                                      </p:cBhvr>
                                      <p:to>
                                        <p:strVal val="visible"/>
                                      </p:to>
                                    </p:set>
                                    <p:animEffect transition="in" filter="plus(in)">
                                      <p:cBhvr>
                                        <p:cTn id="47" dur="2000"/>
                                        <p:tgtEl>
                                          <p:spTgt spid="1106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3" presetClass="entr" presetSubtype="16" fill="hold" nodeType="clickEffect">
                                  <p:stCondLst>
                                    <p:cond delay="0"/>
                                  </p:stCondLst>
                                  <p:childTnLst>
                                    <p:set>
                                      <p:cBhvr>
                                        <p:cTn id="51" dur="1" fill="hold">
                                          <p:stCondLst>
                                            <p:cond delay="0"/>
                                          </p:stCondLst>
                                        </p:cTn>
                                        <p:tgtEl>
                                          <p:spTgt spid="110612">
                                            <p:txEl>
                                              <p:pRg st="0" end="0"/>
                                            </p:txEl>
                                          </p:spTgt>
                                        </p:tgtEl>
                                        <p:attrNameLst>
                                          <p:attrName>style.visibility</p:attrName>
                                        </p:attrNameLst>
                                      </p:cBhvr>
                                      <p:to>
                                        <p:strVal val="visible"/>
                                      </p:to>
                                    </p:set>
                                    <p:animEffect transition="in" filter="plus(in)">
                                      <p:cBhvr>
                                        <p:cTn id="52" dur="2000"/>
                                        <p:tgtEl>
                                          <p:spTgt spid="110612">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110613"/>
                                        </p:tgtEl>
                                        <p:attrNameLst>
                                          <p:attrName>style.visibility</p:attrName>
                                        </p:attrNameLst>
                                      </p:cBhvr>
                                      <p:to>
                                        <p:strVal val="visible"/>
                                      </p:to>
                                    </p:set>
                                    <p:animEffect transition="in" filter="plus(in)">
                                      <p:cBhvr>
                                        <p:cTn id="57" dur="2000"/>
                                        <p:tgtEl>
                                          <p:spTgt spid="1106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3" presetClass="entr" presetSubtype="16" fill="hold" grpId="0" nodeType="clickEffect">
                                  <p:stCondLst>
                                    <p:cond delay="0"/>
                                  </p:stCondLst>
                                  <p:childTnLst>
                                    <p:set>
                                      <p:cBhvr>
                                        <p:cTn id="61" dur="1" fill="hold">
                                          <p:stCondLst>
                                            <p:cond delay="0"/>
                                          </p:stCondLst>
                                        </p:cTn>
                                        <p:tgtEl>
                                          <p:spTgt spid="110604"/>
                                        </p:tgtEl>
                                        <p:attrNameLst>
                                          <p:attrName>style.visibility</p:attrName>
                                        </p:attrNameLst>
                                      </p:cBhvr>
                                      <p:to>
                                        <p:strVal val="visible"/>
                                      </p:to>
                                    </p:set>
                                    <p:animEffect transition="in" filter="plus(in)">
                                      <p:cBhvr>
                                        <p:cTn id="62" dur="2000"/>
                                        <p:tgtEl>
                                          <p:spTgt spid="11060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3" presetClass="entr" presetSubtype="16" fill="hold" nodeType="clickEffect">
                                  <p:stCondLst>
                                    <p:cond delay="0"/>
                                  </p:stCondLst>
                                  <p:childTnLst>
                                    <p:set>
                                      <p:cBhvr>
                                        <p:cTn id="66" dur="1" fill="hold">
                                          <p:stCondLst>
                                            <p:cond delay="0"/>
                                          </p:stCondLst>
                                        </p:cTn>
                                        <p:tgtEl>
                                          <p:spTgt spid="110601"/>
                                        </p:tgtEl>
                                        <p:attrNameLst>
                                          <p:attrName>style.visibility</p:attrName>
                                        </p:attrNameLst>
                                      </p:cBhvr>
                                      <p:to>
                                        <p:strVal val="visible"/>
                                      </p:to>
                                    </p:set>
                                    <p:animEffect transition="in" filter="plus(in)">
                                      <p:cBhvr>
                                        <p:cTn id="67" dur="2000"/>
                                        <p:tgtEl>
                                          <p:spTgt spid="11060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110599"/>
                                        </p:tgtEl>
                                        <p:attrNameLst>
                                          <p:attrName>style.visibility</p:attrName>
                                        </p:attrNameLst>
                                      </p:cBhvr>
                                      <p:to>
                                        <p:strVal val="visible"/>
                                      </p:to>
                                    </p:set>
                                    <p:animEffect transition="in" filter="plus(in)">
                                      <p:cBhvr>
                                        <p:cTn id="72" dur="2000"/>
                                        <p:tgtEl>
                                          <p:spTgt spid="11059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3" presetClass="entr" presetSubtype="16" fill="hold" grpId="0" nodeType="clickEffect">
                                  <p:stCondLst>
                                    <p:cond delay="0"/>
                                  </p:stCondLst>
                                  <p:childTnLst>
                                    <p:set>
                                      <p:cBhvr>
                                        <p:cTn id="76" dur="1" fill="hold">
                                          <p:stCondLst>
                                            <p:cond delay="0"/>
                                          </p:stCondLst>
                                        </p:cTn>
                                        <p:tgtEl>
                                          <p:spTgt spid="110600"/>
                                        </p:tgtEl>
                                        <p:attrNameLst>
                                          <p:attrName>style.visibility</p:attrName>
                                        </p:attrNameLst>
                                      </p:cBhvr>
                                      <p:to>
                                        <p:strVal val="visible"/>
                                      </p:to>
                                    </p:set>
                                    <p:animEffect transition="in" filter="plus(in)">
                                      <p:cBhvr>
                                        <p:cTn id="77" dur="2000"/>
                                        <p:tgtEl>
                                          <p:spTgt spid="11060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3" presetClass="entr" presetSubtype="16" fill="hold" nodeType="clickEffect">
                                  <p:stCondLst>
                                    <p:cond delay="0"/>
                                  </p:stCondLst>
                                  <p:childTnLst>
                                    <p:set>
                                      <p:cBhvr>
                                        <p:cTn id="81" dur="1" fill="hold">
                                          <p:stCondLst>
                                            <p:cond delay="0"/>
                                          </p:stCondLst>
                                        </p:cTn>
                                        <p:tgtEl>
                                          <p:spTgt spid="110609"/>
                                        </p:tgtEl>
                                        <p:attrNameLst>
                                          <p:attrName>style.visibility</p:attrName>
                                        </p:attrNameLst>
                                      </p:cBhvr>
                                      <p:to>
                                        <p:strVal val="visible"/>
                                      </p:to>
                                    </p:set>
                                    <p:animEffect transition="in" filter="plus(in)">
                                      <p:cBhvr>
                                        <p:cTn id="82" dur="2000"/>
                                        <p:tgtEl>
                                          <p:spTgt spid="11060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3" presetClass="entr" presetSubtype="16" fill="hold" grpId="0" nodeType="clickEffect">
                                  <p:stCondLst>
                                    <p:cond delay="0"/>
                                  </p:stCondLst>
                                  <p:childTnLst>
                                    <p:set>
                                      <p:cBhvr>
                                        <p:cTn id="86" dur="1" fill="hold">
                                          <p:stCondLst>
                                            <p:cond delay="0"/>
                                          </p:stCondLst>
                                        </p:cTn>
                                        <p:tgtEl>
                                          <p:spTgt spid="110610"/>
                                        </p:tgtEl>
                                        <p:attrNameLst>
                                          <p:attrName>style.visibility</p:attrName>
                                        </p:attrNameLst>
                                      </p:cBhvr>
                                      <p:to>
                                        <p:strVal val="visible"/>
                                      </p:to>
                                    </p:set>
                                    <p:animEffect transition="in" filter="plus(in)">
                                      <p:cBhvr>
                                        <p:cTn id="87" dur="2000"/>
                                        <p:tgtEl>
                                          <p:spTgt spid="11061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3" presetClass="entr" presetSubtype="16" fill="hold" grpId="0" nodeType="clickEffect">
                                  <p:stCondLst>
                                    <p:cond delay="0"/>
                                  </p:stCondLst>
                                  <p:childTnLst>
                                    <p:set>
                                      <p:cBhvr>
                                        <p:cTn id="91" dur="1" fill="hold">
                                          <p:stCondLst>
                                            <p:cond delay="0"/>
                                          </p:stCondLst>
                                        </p:cTn>
                                        <p:tgtEl>
                                          <p:spTgt spid="110614"/>
                                        </p:tgtEl>
                                        <p:attrNameLst>
                                          <p:attrName>style.visibility</p:attrName>
                                        </p:attrNameLst>
                                      </p:cBhvr>
                                      <p:to>
                                        <p:strVal val="visible"/>
                                      </p:to>
                                    </p:set>
                                    <p:animEffect transition="in" filter="plus(in)">
                                      <p:cBhvr>
                                        <p:cTn id="92" dur="2000"/>
                                        <p:tgtEl>
                                          <p:spTgt spid="11061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3" presetClass="entr" presetSubtype="16" fill="hold" grpId="0" nodeType="clickEffect">
                                  <p:stCondLst>
                                    <p:cond delay="0"/>
                                  </p:stCondLst>
                                  <p:childTnLst>
                                    <p:set>
                                      <p:cBhvr>
                                        <p:cTn id="96" dur="1" fill="hold">
                                          <p:stCondLst>
                                            <p:cond delay="0"/>
                                          </p:stCondLst>
                                        </p:cTn>
                                        <p:tgtEl>
                                          <p:spTgt spid="110607"/>
                                        </p:tgtEl>
                                        <p:attrNameLst>
                                          <p:attrName>style.visibility</p:attrName>
                                        </p:attrNameLst>
                                      </p:cBhvr>
                                      <p:to>
                                        <p:strVal val="visible"/>
                                      </p:to>
                                    </p:set>
                                    <p:animEffect transition="in" filter="plus(in)">
                                      <p:cBhvr>
                                        <p:cTn id="97" dur="2000"/>
                                        <p:tgtEl>
                                          <p:spTgt spid="11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P spid="110598" grpId="0"/>
      <p:bldP spid="110599" grpId="0"/>
      <p:bldP spid="110600" grpId="0"/>
      <p:bldP spid="110604" grpId="0"/>
      <p:bldP spid="110605" grpId="0"/>
      <p:bldP spid="110606" grpId="0"/>
      <p:bldP spid="110607" grpId="0"/>
      <p:bldP spid="110610" grpId="0"/>
      <p:bldP spid="110611" grpId="0"/>
      <p:bldP spid="110613" grpId="0"/>
      <p:bldP spid="1106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08" y="0"/>
            <a:ext cx="12297508" cy="6858000"/>
          </a:xfrm>
          <a:prstGeom prst="rect">
            <a:avLst/>
          </a:prstGeom>
        </p:spPr>
      </p:pic>
      <p:sp>
        <p:nvSpPr>
          <p:cNvPr id="7" name="Slayt Numarası Yer Tutucusu 6"/>
          <p:cNvSpPr>
            <a:spLocks noGrp="1"/>
          </p:cNvSpPr>
          <p:nvPr>
            <p:ph type="sldNum" sz="quarter" idx="12"/>
          </p:nvPr>
        </p:nvSpPr>
        <p:spPr/>
        <p:txBody>
          <a:bodyPr/>
          <a:lstStyle/>
          <a:p>
            <a:fld id="{A49C8473-C9CE-4FF8-9337-07EE3D106C4E}" type="slidenum">
              <a:rPr lang="tr-TR" smtClean="0"/>
              <a:pPr/>
              <a:t>9</a:t>
            </a:fld>
            <a:endParaRPr lang="tr-TR" dirty="0"/>
          </a:p>
        </p:txBody>
      </p:sp>
      <p:sp>
        <p:nvSpPr>
          <p:cNvPr id="10" name="İçerik Yer Tutucusu 2"/>
          <p:cNvSpPr txBox="1">
            <a:spLocks/>
          </p:cNvSpPr>
          <p:nvPr/>
        </p:nvSpPr>
        <p:spPr>
          <a:xfrm>
            <a:off x="-1" y="1003367"/>
            <a:ext cx="6823923" cy="7175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tr-TR" sz="2500" b="1" dirty="0" err="1" smtClean="0">
                <a:solidFill>
                  <a:schemeClr val="tx1"/>
                </a:solidFill>
                <a:latin typeface="Times New Roman" panose="02020603050405020304" pitchFamily="18" charset="0"/>
                <a:cs typeface="Times New Roman" panose="02020603050405020304" pitchFamily="18" charset="0"/>
              </a:rPr>
              <a:t>Cambrella</a:t>
            </a:r>
            <a:r>
              <a:rPr lang="tr-TR" sz="2500" b="1" dirty="0" smtClean="0">
                <a:solidFill>
                  <a:schemeClr val="tx1"/>
                </a:solidFill>
                <a:latin typeface="Times New Roman" panose="02020603050405020304" pitchFamily="18" charset="0"/>
                <a:cs typeface="Times New Roman" panose="02020603050405020304" pitchFamily="18" charset="0"/>
              </a:rPr>
              <a:t> Project</a:t>
            </a:r>
            <a:endParaRPr lang="tr-TR" sz="2500" b="1" dirty="0">
              <a:solidFill>
                <a:schemeClr val="tx1"/>
              </a:solidFill>
              <a:latin typeface="Times New Roman" panose="02020603050405020304" pitchFamily="18" charset="0"/>
              <a:cs typeface="Times New Roman" panose="02020603050405020304" pitchFamily="18" charset="0"/>
            </a:endParaRPr>
          </a:p>
          <a:p>
            <a:pPr algn="l"/>
            <a:endParaRPr lang="tr-TR" sz="2500" b="1" dirty="0">
              <a:solidFill>
                <a:schemeClr val="tx1"/>
              </a:solidFill>
              <a:latin typeface="Times New Roman" panose="02020603050405020304" pitchFamily="18" charset="0"/>
              <a:cs typeface="Times New Roman" panose="02020603050405020304" pitchFamily="18" charset="0"/>
            </a:endParaRPr>
          </a:p>
        </p:txBody>
      </p:sp>
      <p:sp>
        <p:nvSpPr>
          <p:cNvPr id="9" name="7 İçerik Yer Tutucusu"/>
          <p:cNvSpPr txBox="1">
            <a:spLocks/>
          </p:cNvSpPr>
          <p:nvPr/>
        </p:nvSpPr>
        <p:spPr>
          <a:xfrm>
            <a:off x="-105508" y="1568450"/>
            <a:ext cx="9554308" cy="47879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tr-TR" sz="2400" b="1" dirty="0" err="1" smtClean="0">
                <a:latin typeface="Times New Roman" panose="02020603050405020304" pitchFamily="18" charset="0"/>
                <a:cs typeface="Times New Roman" panose="02020603050405020304" pitchFamily="18" charset="0"/>
              </a:rPr>
              <a:t>CAMbrella</a:t>
            </a:r>
            <a:r>
              <a:rPr lang="en-US" altLang="tr-TR" sz="2400" b="1" dirty="0" smtClean="0">
                <a:solidFill>
                  <a:srgbClr val="C00000"/>
                </a:solidFill>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was a research network  that work on traditional and alternative medicine practices in European Union Countries </a:t>
            </a:r>
          </a:p>
          <a:p>
            <a:pPr>
              <a:buFont typeface="Wingdings" panose="05000000000000000000" pitchFamily="2" charset="2"/>
              <a:buChar char="Ø"/>
            </a:pPr>
            <a:r>
              <a:rPr lang="en-US" altLang="tr-TR" sz="2400" b="1" dirty="0" smtClean="0">
                <a:latin typeface="Times New Roman" panose="02020603050405020304" pitchFamily="18" charset="0"/>
                <a:cs typeface="Times New Roman" panose="02020603050405020304" pitchFamily="18" charset="0"/>
              </a:rPr>
              <a:t>Project Duration: </a:t>
            </a:r>
            <a:r>
              <a:rPr lang="en-US" altLang="tr-TR" sz="2400" dirty="0" smtClean="0">
                <a:latin typeface="Times New Roman" panose="02020603050405020304" pitchFamily="18" charset="0"/>
                <a:cs typeface="Times New Roman" panose="02020603050405020304" pitchFamily="18" charset="0"/>
              </a:rPr>
              <a:t>January 2010- November 2012</a:t>
            </a:r>
          </a:p>
          <a:p>
            <a:pPr>
              <a:buFont typeface="Wingdings" panose="05000000000000000000" pitchFamily="2" charset="2"/>
              <a:buChar char="Ø"/>
            </a:pPr>
            <a:r>
              <a:rPr lang="en-US" altLang="tr-TR" sz="2400" dirty="0" smtClean="0">
                <a:latin typeface="Times New Roman" panose="02020603050405020304" pitchFamily="18" charset="0"/>
                <a:cs typeface="Times New Roman" panose="02020603050405020304" pitchFamily="18" charset="0"/>
              </a:rPr>
              <a:t>There are 16 different research institutes in 12 European Countries </a:t>
            </a:r>
          </a:p>
          <a:p>
            <a:pPr>
              <a:buFont typeface="Wingdings" panose="05000000000000000000" pitchFamily="2" charset="2"/>
              <a:buChar char="Ø"/>
            </a:pPr>
            <a:r>
              <a:rPr lang="en-US" altLang="tr-TR" sz="2400" b="1" dirty="0" smtClean="0">
                <a:latin typeface="Times New Roman" panose="02020603050405020304" pitchFamily="18" charset="0"/>
                <a:cs typeface="Times New Roman" panose="02020603050405020304" pitchFamily="18" charset="0"/>
              </a:rPr>
              <a:t>Project Coordination: </a:t>
            </a:r>
            <a:r>
              <a:rPr lang="en-US" altLang="tr-TR" sz="2400" dirty="0" smtClean="0">
                <a:latin typeface="Times New Roman" panose="02020603050405020304" pitchFamily="18" charset="0"/>
                <a:cs typeface="Times New Roman" panose="02020603050405020304" pitchFamily="18" charset="0"/>
              </a:rPr>
              <a:t>Competence Centre for Complementary Medicine and Naturopathy (</a:t>
            </a:r>
            <a:r>
              <a:rPr lang="en-US" altLang="tr-TR" sz="2400" dirty="0" err="1" smtClean="0">
                <a:latin typeface="Times New Roman" panose="02020603050405020304" pitchFamily="18" charset="0"/>
                <a:cs typeface="Times New Roman" panose="02020603050405020304" pitchFamily="18" charset="0"/>
              </a:rPr>
              <a:t>CoCoNat</a:t>
            </a:r>
            <a:r>
              <a:rPr lang="en-US" altLang="tr-TR" sz="2400" dirty="0" smtClean="0">
                <a:latin typeface="Times New Roman" panose="02020603050405020304" pitchFamily="18" charset="0"/>
                <a:cs typeface="Times New Roman" panose="02020603050405020304" pitchFamily="18" charset="0"/>
              </a:rPr>
              <a:t>), </a:t>
            </a:r>
            <a:r>
              <a:rPr lang="en-US" altLang="tr-TR" sz="2400" dirty="0" err="1" smtClean="0">
                <a:latin typeface="Times New Roman" panose="02020603050405020304" pitchFamily="18" charset="0"/>
                <a:cs typeface="Times New Roman" panose="02020603050405020304" pitchFamily="18" charset="0"/>
              </a:rPr>
              <a:t>Klinikum</a:t>
            </a:r>
            <a:r>
              <a:rPr lang="en-US" altLang="tr-TR" sz="2400" dirty="0" smtClean="0">
                <a:latin typeface="Times New Roman" panose="02020603050405020304" pitchFamily="18" charset="0"/>
                <a:cs typeface="Times New Roman" panose="02020603050405020304" pitchFamily="18" charset="0"/>
              </a:rPr>
              <a:t> </a:t>
            </a:r>
            <a:r>
              <a:rPr lang="en-US" altLang="tr-TR" sz="2400" dirty="0" err="1" smtClean="0">
                <a:latin typeface="Times New Roman" panose="02020603050405020304" pitchFamily="18" charset="0"/>
                <a:cs typeface="Times New Roman" panose="02020603050405020304" pitchFamily="18" charset="0"/>
              </a:rPr>
              <a:t>rechts</a:t>
            </a:r>
            <a:r>
              <a:rPr lang="en-US" altLang="tr-TR" sz="2400" dirty="0" smtClean="0">
                <a:latin typeface="Times New Roman" panose="02020603050405020304" pitchFamily="18" charset="0"/>
                <a:cs typeface="Times New Roman" panose="02020603050405020304" pitchFamily="18" charset="0"/>
              </a:rPr>
              <a:t> </a:t>
            </a:r>
            <a:r>
              <a:rPr lang="en-US" altLang="tr-TR" sz="2400" dirty="0" err="1" smtClean="0">
                <a:latin typeface="Times New Roman" panose="02020603050405020304" pitchFamily="18" charset="0"/>
                <a:cs typeface="Times New Roman" panose="02020603050405020304" pitchFamily="18" charset="0"/>
              </a:rPr>
              <a:t>der</a:t>
            </a:r>
            <a:r>
              <a:rPr lang="en-US" altLang="tr-TR" sz="2400" dirty="0" smtClean="0">
                <a:latin typeface="Times New Roman" panose="02020603050405020304" pitchFamily="18" charset="0"/>
                <a:cs typeface="Times New Roman" panose="02020603050405020304" pitchFamily="18" charset="0"/>
              </a:rPr>
              <a:t> </a:t>
            </a:r>
            <a:r>
              <a:rPr lang="en-US" altLang="tr-TR" sz="2400" dirty="0" err="1" smtClean="0">
                <a:latin typeface="Times New Roman" panose="02020603050405020304" pitchFamily="18" charset="0"/>
                <a:cs typeface="Times New Roman" panose="02020603050405020304" pitchFamily="18" charset="0"/>
              </a:rPr>
              <a:t>Isar</a:t>
            </a:r>
            <a:r>
              <a:rPr lang="en-US" altLang="tr-TR" sz="2400" dirty="0" smtClean="0">
                <a:latin typeface="Times New Roman" panose="02020603050405020304" pitchFamily="18" charset="0"/>
                <a:cs typeface="Times New Roman" panose="02020603050405020304" pitchFamily="18" charset="0"/>
              </a:rPr>
              <a:t>, Tech. Univ. Munich, Germany</a:t>
            </a:r>
          </a:p>
          <a:p>
            <a:pPr>
              <a:buFont typeface="Wingdings" panose="05000000000000000000" pitchFamily="2" charset="2"/>
              <a:buChar char="Ø"/>
            </a:pPr>
            <a:r>
              <a:rPr lang="en-US" altLang="tr-TR" sz="2400" dirty="0" smtClean="0">
                <a:latin typeface="Times New Roman" panose="02020603050405020304" pitchFamily="18" charset="0"/>
                <a:cs typeface="Times New Roman" panose="02020603050405020304" pitchFamily="18" charset="0"/>
              </a:rPr>
              <a:t>Total 8 Work package</a:t>
            </a:r>
          </a:p>
          <a:p>
            <a:pPr>
              <a:buFont typeface="Wingdings" panose="05000000000000000000" pitchFamily="2" charset="2"/>
              <a:buChar char="Ø"/>
            </a:pPr>
            <a:r>
              <a:rPr lang="en-US" altLang="tr-TR" sz="2400" b="1" dirty="0" smtClean="0">
                <a:latin typeface="Times New Roman" panose="02020603050405020304" pitchFamily="18" charset="0"/>
                <a:cs typeface="Times New Roman" panose="02020603050405020304" pitchFamily="18" charset="0"/>
              </a:rPr>
              <a:t>Project Budget: </a:t>
            </a:r>
            <a:r>
              <a:rPr lang="en-US" altLang="tr-TR" sz="2400" dirty="0" smtClean="0">
                <a:latin typeface="Times New Roman" panose="02020603050405020304" pitchFamily="18" charset="0"/>
                <a:cs typeface="Times New Roman" panose="02020603050405020304" pitchFamily="18" charset="0"/>
              </a:rPr>
              <a:t>1</a:t>
            </a:r>
            <a:r>
              <a:rPr lang="tr-TR" altLang="tr-TR" sz="2400" dirty="0" smtClean="0">
                <a:latin typeface="Times New Roman" panose="02020603050405020304" pitchFamily="18" charset="0"/>
                <a:cs typeface="Times New Roman" panose="02020603050405020304" pitchFamily="18" charset="0"/>
              </a:rPr>
              <a:t>.</a:t>
            </a:r>
            <a:r>
              <a:rPr lang="en-US" altLang="tr-TR" sz="2400" dirty="0" smtClean="0">
                <a:latin typeface="Times New Roman" panose="02020603050405020304" pitchFamily="18" charset="0"/>
                <a:cs typeface="Times New Roman" panose="02020603050405020304" pitchFamily="18" charset="0"/>
              </a:rPr>
              <a:t>498</a:t>
            </a:r>
            <a:r>
              <a:rPr lang="tr-TR" altLang="tr-TR" sz="2400" dirty="0" smtClean="0">
                <a:latin typeface="Times New Roman" panose="02020603050405020304" pitchFamily="18" charset="0"/>
                <a:cs typeface="Times New Roman" panose="02020603050405020304" pitchFamily="18" charset="0"/>
              </a:rPr>
              <a:t>.</a:t>
            </a:r>
            <a:r>
              <a:rPr lang="en-US" altLang="tr-TR" sz="2400" dirty="0" smtClean="0">
                <a:latin typeface="Times New Roman" panose="02020603050405020304" pitchFamily="18" charset="0"/>
                <a:cs typeface="Times New Roman" panose="02020603050405020304" pitchFamily="18" charset="0"/>
              </a:rPr>
              <a:t>597 Euro</a:t>
            </a:r>
          </a:p>
          <a:p>
            <a:endParaRPr lang="en-US" altLang="tr-TR" sz="2800" dirty="0" smtClean="0">
              <a:latin typeface="Times New Roman" panose="02020603050405020304" pitchFamily="18" charset="0"/>
              <a:cs typeface="Times New Roman" panose="02020603050405020304" pitchFamily="18" charset="0"/>
            </a:endParaRPr>
          </a:p>
          <a:p>
            <a:endParaRPr lang="en-US" altLang="tr-TR" sz="2800" dirty="0" smtClean="0">
              <a:latin typeface="Times New Roman" panose="02020603050405020304" pitchFamily="18" charset="0"/>
              <a:cs typeface="Times New Roman" panose="02020603050405020304" pitchFamily="18" charset="0"/>
            </a:endParaRPr>
          </a:p>
          <a:p>
            <a:endParaRPr lang="en-US" altLang="tr-TR" sz="2800" dirty="0">
              <a:latin typeface="Times New Roman" panose="02020603050405020304" pitchFamily="18" charset="0"/>
              <a:cs typeface="Times New Roman" panose="02020603050405020304" pitchFamily="18" charset="0"/>
            </a:endParaRPr>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902" y="81734"/>
            <a:ext cx="66262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4514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2300</Words>
  <Application>Microsoft Office PowerPoint</Application>
  <PresentationFormat>Geniş ekran</PresentationFormat>
  <Paragraphs>454</Paragraphs>
  <Slides>26</Slides>
  <Notes>25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Calibri Light</vt:lpstr>
      <vt:lpstr>Garamond</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vt:lpstr>
      <vt:lpstr>4</vt:lpstr>
      <vt:lpstr>PowerPoint Sunusu</vt:lpstr>
      <vt:lpstr>PowerPoint Sunusu</vt:lpstr>
      <vt:lpstr>PowerPoint Sunusu</vt:lpstr>
      <vt:lpstr>PowerPoint Sunusu</vt:lpstr>
      <vt:lpstr>PowerPoint Sunusu</vt:lpstr>
      <vt:lpstr>PowerPoint Sunusu</vt:lpstr>
      <vt:lpstr>4</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CİHAT ÇELEBİ</dc:creator>
  <cp:lastModifiedBy>mehmet zafer kalayci</cp:lastModifiedBy>
  <cp:revision>177</cp:revision>
  <dcterms:created xsi:type="dcterms:W3CDTF">2016-05-26T08:33:00Z</dcterms:created>
  <dcterms:modified xsi:type="dcterms:W3CDTF">2018-04-18T06:02:02Z</dcterms:modified>
</cp:coreProperties>
</file>